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7"/>
  </p:notesMasterIdLst>
  <p:handoutMasterIdLst>
    <p:handoutMasterId r:id="rId138"/>
  </p:handoutMasterIdLst>
  <p:sldIdLst>
    <p:sldId id="256" r:id="rId2"/>
    <p:sldId id="410" r:id="rId3"/>
    <p:sldId id="411" r:id="rId4"/>
    <p:sldId id="412" r:id="rId5"/>
    <p:sldId id="414" r:id="rId6"/>
    <p:sldId id="519" r:id="rId7"/>
    <p:sldId id="520" r:id="rId8"/>
    <p:sldId id="521" r:id="rId9"/>
    <p:sldId id="522" r:id="rId10"/>
    <p:sldId id="368" r:id="rId11"/>
    <p:sldId id="369" r:id="rId12"/>
    <p:sldId id="370" r:id="rId13"/>
    <p:sldId id="371" r:id="rId14"/>
    <p:sldId id="326" r:id="rId15"/>
    <p:sldId id="327" r:id="rId16"/>
    <p:sldId id="333" r:id="rId17"/>
    <p:sldId id="523" r:id="rId18"/>
    <p:sldId id="524" r:id="rId19"/>
    <p:sldId id="334" r:id="rId20"/>
    <p:sldId id="335" r:id="rId21"/>
    <p:sldId id="317" r:id="rId22"/>
    <p:sldId id="406" r:id="rId23"/>
    <p:sldId id="316" r:id="rId24"/>
    <p:sldId id="318" r:id="rId25"/>
    <p:sldId id="319" r:id="rId26"/>
    <p:sldId id="418" r:id="rId27"/>
    <p:sldId id="320" r:id="rId28"/>
    <p:sldId id="374" r:id="rId29"/>
    <p:sldId id="299" r:id="rId30"/>
    <p:sldId id="274" r:id="rId31"/>
    <p:sldId id="298" r:id="rId32"/>
    <p:sldId id="279" r:id="rId33"/>
    <p:sldId id="390" r:id="rId34"/>
    <p:sldId id="292" r:id="rId35"/>
    <p:sldId id="285" r:id="rId36"/>
    <p:sldId id="286" r:id="rId37"/>
    <p:sldId id="373" r:id="rId38"/>
    <p:sldId id="336" r:id="rId39"/>
    <p:sldId id="389" r:id="rId40"/>
    <p:sldId id="259" r:id="rId41"/>
    <p:sldId id="407" r:id="rId42"/>
    <p:sldId id="340" r:id="rId43"/>
    <p:sldId id="260" r:id="rId44"/>
    <p:sldId id="261" r:id="rId45"/>
    <p:sldId id="338" r:id="rId46"/>
    <p:sldId id="291" r:id="rId47"/>
    <p:sldId id="382" r:id="rId48"/>
    <p:sldId id="423" r:id="rId49"/>
    <p:sldId id="328" r:id="rId50"/>
    <p:sldId id="383" r:id="rId51"/>
    <p:sldId id="424" r:id="rId52"/>
    <p:sldId id="300" r:id="rId53"/>
    <p:sldId id="303" r:id="rId54"/>
    <p:sldId id="375" r:id="rId55"/>
    <p:sldId id="301" r:id="rId56"/>
    <p:sldId id="391" r:id="rId57"/>
    <p:sldId id="392" r:id="rId58"/>
    <p:sldId id="304" r:id="rId59"/>
    <p:sldId id="305" r:id="rId60"/>
    <p:sldId id="307" r:id="rId61"/>
    <p:sldId id="419" r:id="rId62"/>
    <p:sldId id="309" r:id="rId63"/>
    <p:sldId id="310" r:id="rId64"/>
    <p:sldId id="313" r:id="rId65"/>
    <p:sldId id="393" r:id="rId66"/>
    <p:sldId id="330" r:id="rId67"/>
    <p:sldId id="302" r:id="rId68"/>
    <p:sldId id="306" r:id="rId69"/>
    <p:sldId id="314" r:id="rId70"/>
    <p:sldId id="376" r:id="rId71"/>
    <p:sldId id="377" r:id="rId72"/>
    <p:sldId id="315" r:id="rId73"/>
    <p:sldId id="331" r:id="rId74"/>
    <p:sldId id="332" r:id="rId75"/>
    <p:sldId id="378" r:id="rId76"/>
    <p:sldId id="384" r:id="rId77"/>
    <p:sldId id="386" r:id="rId78"/>
    <p:sldId id="388" r:id="rId79"/>
    <p:sldId id="525" r:id="rId80"/>
    <p:sldId id="258" r:id="rId81"/>
    <p:sldId id="280" r:id="rId82"/>
    <p:sldId id="276" r:id="rId83"/>
    <p:sldId id="341" r:id="rId84"/>
    <p:sldId id="342" r:id="rId85"/>
    <p:sldId id="343" r:id="rId86"/>
    <p:sldId id="394" r:id="rId87"/>
    <p:sldId id="262" r:id="rId88"/>
    <p:sldId id="395" r:id="rId89"/>
    <p:sldId id="345" r:id="rId90"/>
    <p:sldId id="348" r:id="rId91"/>
    <p:sldId id="396" r:id="rId92"/>
    <p:sldId id="347" r:id="rId93"/>
    <p:sldId id="397" r:id="rId94"/>
    <p:sldId id="350" r:id="rId95"/>
    <p:sldId id="398" r:id="rId96"/>
    <p:sldId id="263" r:id="rId97"/>
    <p:sldId id="351" r:id="rId98"/>
    <p:sldId id="352" r:id="rId99"/>
    <p:sldId id="353" r:id="rId100"/>
    <p:sldId id="409" r:id="rId101"/>
    <p:sldId id="265" r:id="rId102"/>
    <p:sldId id="421" r:id="rId103"/>
    <p:sldId id="355" r:id="rId104"/>
    <p:sldId id="399" r:id="rId105"/>
    <p:sldId id="356" r:id="rId106"/>
    <p:sldId id="357" r:id="rId107"/>
    <p:sldId id="268" r:id="rId108"/>
    <p:sldId id="287" r:id="rId109"/>
    <p:sldId id="380" r:id="rId110"/>
    <p:sldId id="401" r:id="rId111"/>
    <p:sldId id="283" r:id="rId112"/>
    <p:sldId id="402" r:id="rId113"/>
    <p:sldId id="269" r:id="rId114"/>
    <p:sldId id="420" r:id="rId115"/>
    <p:sldId id="270" r:id="rId116"/>
    <p:sldId id="379" r:id="rId117"/>
    <p:sldId id="272" r:id="rId118"/>
    <p:sldId id="273" r:id="rId119"/>
    <p:sldId id="289" r:id="rId120"/>
    <p:sldId id="403" r:id="rId121"/>
    <p:sldId id="293" r:id="rId122"/>
    <p:sldId id="404" r:id="rId123"/>
    <p:sldId id="294" r:id="rId124"/>
    <p:sldId id="296" r:id="rId125"/>
    <p:sldId id="358" r:id="rId126"/>
    <p:sldId id="405" r:id="rId127"/>
    <p:sldId id="359" r:id="rId128"/>
    <p:sldId id="422" r:id="rId129"/>
    <p:sldId id="360" r:id="rId130"/>
    <p:sldId id="361" r:id="rId131"/>
    <p:sldId id="362" r:id="rId132"/>
    <p:sldId id="363" r:id="rId133"/>
    <p:sldId id="364" r:id="rId134"/>
    <p:sldId id="365" r:id="rId135"/>
    <p:sldId id="354" r:id="rId1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11ECFF-B650-43D1-AA8A-790D380BC97A}">
          <p14:sldIdLst>
            <p14:sldId id="256"/>
            <p14:sldId id="410"/>
            <p14:sldId id="411"/>
            <p14:sldId id="412"/>
            <p14:sldId id="414"/>
            <p14:sldId id="519"/>
            <p14:sldId id="520"/>
            <p14:sldId id="521"/>
            <p14:sldId id="522"/>
            <p14:sldId id="368"/>
            <p14:sldId id="369"/>
            <p14:sldId id="370"/>
            <p14:sldId id="371"/>
            <p14:sldId id="326"/>
            <p14:sldId id="327"/>
            <p14:sldId id="333"/>
            <p14:sldId id="523"/>
            <p14:sldId id="524"/>
            <p14:sldId id="334"/>
            <p14:sldId id="335"/>
            <p14:sldId id="317"/>
            <p14:sldId id="406"/>
            <p14:sldId id="316"/>
            <p14:sldId id="318"/>
            <p14:sldId id="319"/>
            <p14:sldId id="418"/>
            <p14:sldId id="320"/>
            <p14:sldId id="374"/>
            <p14:sldId id="299"/>
            <p14:sldId id="274"/>
            <p14:sldId id="298"/>
            <p14:sldId id="279"/>
            <p14:sldId id="390"/>
            <p14:sldId id="292"/>
            <p14:sldId id="285"/>
            <p14:sldId id="286"/>
            <p14:sldId id="373"/>
            <p14:sldId id="336"/>
            <p14:sldId id="389"/>
            <p14:sldId id="259"/>
            <p14:sldId id="407"/>
            <p14:sldId id="340"/>
            <p14:sldId id="260"/>
            <p14:sldId id="261"/>
            <p14:sldId id="338"/>
            <p14:sldId id="291"/>
            <p14:sldId id="382"/>
            <p14:sldId id="423"/>
            <p14:sldId id="328"/>
            <p14:sldId id="383"/>
            <p14:sldId id="424"/>
            <p14:sldId id="300"/>
            <p14:sldId id="303"/>
            <p14:sldId id="375"/>
            <p14:sldId id="301"/>
            <p14:sldId id="391"/>
            <p14:sldId id="392"/>
            <p14:sldId id="304"/>
            <p14:sldId id="305"/>
            <p14:sldId id="307"/>
            <p14:sldId id="419"/>
            <p14:sldId id="309"/>
            <p14:sldId id="310"/>
            <p14:sldId id="313"/>
            <p14:sldId id="393"/>
            <p14:sldId id="330"/>
            <p14:sldId id="302"/>
            <p14:sldId id="306"/>
            <p14:sldId id="314"/>
            <p14:sldId id="376"/>
            <p14:sldId id="377"/>
            <p14:sldId id="315"/>
            <p14:sldId id="331"/>
            <p14:sldId id="332"/>
            <p14:sldId id="378"/>
            <p14:sldId id="384"/>
            <p14:sldId id="386"/>
            <p14:sldId id="388"/>
            <p14:sldId id="525"/>
            <p14:sldId id="258"/>
            <p14:sldId id="280"/>
            <p14:sldId id="276"/>
            <p14:sldId id="341"/>
            <p14:sldId id="342"/>
            <p14:sldId id="343"/>
            <p14:sldId id="394"/>
            <p14:sldId id="262"/>
            <p14:sldId id="395"/>
            <p14:sldId id="345"/>
            <p14:sldId id="348"/>
            <p14:sldId id="396"/>
            <p14:sldId id="347"/>
            <p14:sldId id="397"/>
            <p14:sldId id="350"/>
            <p14:sldId id="398"/>
            <p14:sldId id="263"/>
            <p14:sldId id="351"/>
            <p14:sldId id="352"/>
            <p14:sldId id="353"/>
            <p14:sldId id="409"/>
            <p14:sldId id="265"/>
            <p14:sldId id="421"/>
            <p14:sldId id="355"/>
            <p14:sldId id="399"/>
            <p14:sldId id="356"/>
            <p14:sldId id="357"/>
            <p14:sldId id="268"/>
            <p14:sldId id="287"/>
            <p14:sldId id="380"/>
            <p14:sldId id="401"/>
            <p14:sldId id="283"/>
            <p14:sldId id="402"/>
            <p14:sldId id="269"/>
            <p14:sldId id="420"/>
            <p14:sldId id="270"/>
            <p14:sldId id="379"/>
            <p14:sldId id="272"/>
            <p14:sldId id="273"/>
            <p14:sldId id="289"/>
            <p14:sldId id="403"/>
            <p14:sldId id="293"/>
            <p14:sldId id="404"/>
            <p14:sldId id="294"/>
            <p14:sldId id="296"/>
            <p14:sldId id="358"/>
            <p14:sldId id="405"/>
            <p14:sldId id="359"/>
            <p14:sldId id="422"/>
            <p14:sldId id="360"/>
            <p14:sldId id="361"/>
            <p14:sldId id="362"/>
            <p14:sldId id="363"/>
            <p14:sldId id="364"/>
            <p14:sldId id="365"/>
            <p14:sldId id="3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496" autoAdjust="0"/>
  </p:normalViewPr>
  <p:slideViewPr>
    <p:cSldViewPr snapToGrid="0">
      <p:cViewPr varScale="1">
        <p:scale>
          <a:sx n="95" d="100"/>
          <a:sy n="95" d="100"/>
        </p:scale>
        <p:origin x="206" y="62"/>
      </p:cViewPr>
      <p:guideLst/>
    </p:cSldViewPr>
  </p:slideViewPr>
  <p:notesTextViewPr>
    <p:cViewPr>
      <p:scale>
        <a:sx n="1" d="1"/>
        <a:sy n="1" d="1"/>
      </p:scale>
      <p:origin x="0" y="0"/>
    </p:cViewPr>
  </p:notesTextViewPr>
  <p:sorterViewPr>
    <p:cViewPr>
      <p:scale>
        <a:sx n="100" d="100"/>
        <a:sy n="100" d="100"/>
      </p:scale>
      <p:origin x="0" y="-52638"/>
    </p:cViewPr>
  </p:sorterViewPr>
  <p:notesViewPr>
    <p:cSldViewPr snapToGrid="0">
      <p:cViewPr varScale="1">
        <p:scale>
          <a:sx n="61" d="100"/>
          <a:sy n="61" d="100"/>
        </p:scale>
        <p:origin x="274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ata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ata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4" Type="http://schemas.openxmlformats.org/officeDocument/2006/relationships/image" Target="../media/image80.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4" Type="http://schemas.openxmlformats.org/officeDocument/2006/relationships/image" Target="../media/image8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8CB9B-C161-43F0-8344-B3522D8AAC5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3021EE0-2BFB-4CE9-ADF2-3AF9DD2200E3}">
      <dgm:prSet/>
      <dgm:spPr/>
      <dgm:t>
        <a:bodyPr/>
        <a:lstStyle/>
        <a:p>
          <a:pPr>
            <a:defRPr cap="all"/>
          </a:pPr>
          <a:r>
            <a:rPr lang="en-US"/>
            <a:t>Situations are evolving</a:t>
          </a:r>
        </a:p>
      </dgm:t>
    </dgm:pt>
    <dgm:pt modelId="{01C93C4A-0BDC-4A64-9231-F86B1C03B4D7}" type="parTrans" cxnId="{8C93EED4-1C77-43E2-A6E7-2EC964495EBA}">
      <dgm:prSet/>
      <dgm:spPr/>
      <dgm:t>
        <a:bodyPr/>
        <a:lstStyle/>
        <a:p>
          <a:endParaRPr lang="en-US"/>
        </a:p>
      </dgm:t>
    </dgm:pt>
    <dgm:pt modelId="{6DF60A3D-BC9E-4B57-8732-A9E7FEFB5D02}" type="sibTrans" cxnId="{8C93EED4-1C77-43E2-A6E7-2EC964495EBA}">
      <dgm:prSet/>
      <dgm:spPr/>
      <dgm:t>
        <a:bodyPr/>
        <a:lstStyle/>
        <a:p>
          <a:endParaRPr lang="en-US"/>
        </a:p>
      </dgm:t>
    </dgm:pt>
    <dgm:pt modelId="{32127E17-D770-489C-8AF0-D94AFFF665F7}">
      <dgm:prSet/>
      <dgm:spPr/>
      <dgm:t>
        <a:bodyPr/>
        <a:lstStyle/>
        <a:p>
          <a:pPr>
            <a:defRPr cap="all"/>
          </a:pPr>
          <a:r>
            <a:rPr lang="en-US"/>
            <a:t>Society changes</a:t>
          </a:r>
        </a:p>
      </dgm:t>
    </dgm:pt>
    <dgm:pt modelId="{0790F03C-08D1-44DF-AD7F-7572CC439AA2}" type="parTrans" cxnId="{4AF19531-2F5F-4538-8777-7CA5D5045B28}">
      <dgm:prSet/>
      <dgm:spPr/>
      <dgm:t>
        <a:bodyPr/>
        <a:lstStyle/>
        <a:p>
          <a:endParaRPr lang="en-US"/>
        </a:p>
      </dgm:t>
    </dgm:pt>
    <dgm:pt modelId="{27ABDB2C-4112-4DE3-8B51-0AC0A093C8D2}" type="sibTrans" cxnId="{4AF19531-2F5F-4538-8777-7CA5D5045B28}">
      <dgm:prSet/>
      <dgm:spPr/>
      <dgm:t>
        <a:bodyPr/>
        <a:lstStyle/>
        <a:p>
          <a:endParaRPr lang="en-US"/>
        </a:p>
      </dgm:t>
    </dgm:pt>
    <dgm:pt modelId="{AF0A9750-D41D-49D6-BFC1-C35F3D6709E9}">
      <dgm:prSet/>
      <dgm:spPr/>
      <dgm:t>
        <a:bodyPr/>
        <a:lstStyle/>
        <a:p>
          <a:pPr>
            <a:defRPr cap="all"/>
          </a:pPr>
          <a:r>
            <a:rPr lang="en-US"/>
            <a:t>Technology </a:t>
          </a:r>
        </a:p>
      </dgm:t>
    </dgm:pt>
    <dgm:pt modelId="{A22D9622-1E33-4B5C-BE79-B1C3B09CC8D2}" type="parTrans" cxnId="{0973F38E-0D3E-4CAE-BF11-337496DCE0E5}">
      <dgm:prSet/>
      <dgm:spPr/>
      <dgm:t>
        <a:bodyPr/>
        <a:lstStyle/>
        <a:p>
          <a:endParaRPr lang="en-US"/>
        </a:p>
      </dgm:t>
    </dgm:pt>
    <dgm:pt modelId="{B60EE226-4402-4B81-8DF3-F396A8BB87AF}" type="sibTrans" cxnId="{0973F38E-0D3E-4CAE-BF11-337496DCE0E5}">
      <dgm:prSet/>
      <dgm:spPr/>
      <dgm:t>
        <a:bodyPr/>
        <a:lstStyle/>
        <a:p>
          <a:endParaRPr lang="en-US"/>
        </a:p>
      </dgm:t>
    </dgm:pt>
    <dgm:pt modelId="{E36D9714-560A-4914-B982-D2A88B8B1C84}">
      <dgm:prSet/>
      <dgm:spPr/>
      <dgm:t>
        <a:bodyPr/>
        <a:lstStyle/>
        <a:p>
          <a:pPr>
            <a:defRPr cap="all"/>
          </a:pPr>
          <a:r>
            <a:rPr lang="en-US"/>
            <a:t>Research</a:t>
          </a:r>
        </a:p>
      </dgm:t>
    </dgm:pt>
    <dgm:pt modelId="{C1194B86-EA6F-4E6C-9633-20C6D51B7A7C}" type="parTrans" cxnId="{9C949589-FDBC-4476-AC11-B2F602F763BD}">
      <dgm:prSet/>
      <dgm:spPr/>
      <dgm:t>
        <a:bodyPr/>
        <a:lstStyle/>
        <a:p>
          <a:endParaRPr lang="en-US"/>
        </a:p>
      </dgm:t>
    </dgm:pt>
    <dgm:pt modelId="{3C15EF7C-C940-451A-A2D9-D678A4FD3171}" type="sibTrans" cxnId="{9C949589-FDBC-4476-AC11-B2F602F763BD}">
      <dgm:prSet/>
      <dgm:spPr/>
      <dgm:t>
        <a:bodyPr/>
        <a:lstStyle/>
        <a:p>
          <a:endParaRPr lang="en-US"/>
        </a:p>
      </dgm:t>
    </dgm:pt>
    <dgm:pt modelId="{3E9CF565-36CB-4F97-B0DE-294D8C22ABA9}" type="pres">
      <dgm:prSet presAssocID="{CBF8CB9B-C161-43F0-8344-B3522D8AAC5F}" presName="root" presStyleCnt="0">
        <dgm:presLayoutVars>
          <dgm:dir/>
          <dgm:resizeHandles val="exact"/>
        </dgm:presLayoutVars>
      </dgm:prSet>
      <dgm:spPr/>
    </dgm:pt>
    <dgm:pt modelId="{D6229BC3-72D2-4AE9-9317-2126236C7C69}" type="pres">
      <dgm:prSet presAssocID="{63021EE0-2BFB-4CE9-ADF2-3AF9DD2200E3}" presName="compNode" presStyleCnt="0"/>
      <dgm:spPr/>
    </dgm:pt>
    <dgm:pt modelId="{DBFE6126-A713-42AC-9188-BC44BF9EC243}" type="pres">
      <dgm:prSet presAssocID="{63021EE0-2BFB-4CE9-ADF2-3AF9DD2200E3}" presName="iconBgRect" presStyleLbl="bgShp" presStyleIdx="0" presStyleCnt="4"/>
      <dgm:spPr/>
    </dgm:pt>
    <dgm:pt modelId="{5BC0742F-4F54-449E-B979-2469D6B19B95}" type="pres">
      <dgm:prSet presAssocID="{63021EE0-2BFB-4CE9-ADF2-3AF9DD2200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7F6CC748-E9E4-4F99-A57E-54B75EA196FB}" type="pres">
      <dgm:prSet presAssocID="{63021EE0-2BFB-4CE9-ADF2-3AF9DD2200E3}" presName="spaceRect" presStyleCnt="0"/>
      <dgm:spPr/>
    </dgm:pt>
    <dgm:pt modelId="{291D579A-522A-4B09-A9C2-1012F6803A5F}" type="pres">
      <dgm:prSet presAssocID="{63021EE0-2BFB-4CE9-ADF2-3AF9DD2200E3}" presName="textRect" presStyleLbl="revTx" presStyleIdx="0" presStyleCnt="4">
        <dgm:presLayoutVars>
          <dgm:chMax val="1"/>
          <dgm:chPref val="1"/>
        </dgm:presLayoutVars>
      </dgm:prSet>
      <dgm:spPr/>
    </dgm:pt>
    <dgm:pt modelId="{56DF1269-92CF-488C-82EA-03002BF0AA55}" type="pres">
      <dgm:prSet presAssocID="{6DF60A3D-BC9E-4B57-8732-A9E7FEFB5D02}" presName="sibTrans" presStyleCnt="0"/>
      <dgm:spPr/>
    </dgm:pt>
    <dgm:pt modelId="{CBAA8072-312B-4FA7-9392-AFE5B3117101}" type="pres">
      <dgm:prSet presAssocID="{32127E17-D770-489C-8AF0-D94AFFF665F7}" presName="compNode" presStyleCnt="0"/>
      <dgm:spPr/>
    </dgm:pt>
    <dgm:pt modelId="{3A22A481-70E7-46EE-B020-B3F7D6C2E138}" type="pres">
      <dgm:prSet presAssocID="{32127E17-D770-489C-8AF0-D94AFFF665F7}" presName="iconBgRect" presStyleLbl="bgShp" presStyleIdx="1" presStyleCnt="4"/>
      <dgm:spPr/>
    </dgm:pt>
    <dgm:pt modelId="{F1D9A680-21FF-44B1-B961-621AF60A6F4C}" type="pres">
      <dgm:prSet presAssocID="{32127E17-D770-489C-8AF0-D94AFFF665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68A7A55F-EBAB-46BC-8481-9FF7628BB42F}" type="pres">
      <dgm:prSet presAssocID="{32127E17-D770-489C-8AF0-D94AFFF665F7}" presName="spaceRect" presStyleCnt="0"/>
      <dgm:spPr/>
    </dgm:pt>
    <dgm:pt modelId="{63072EE8-64AC-4D93-B307-B5A8879DF375}" type="pres">
      <dgm:prSet presAssocID="{32127E17-D770-489C-8AF0-D94AFFF665F7}" presName="textRect" presStyleLbl="revTx" presStyleIdx="1" presStyleCnt="4">
        <dgm:presLayoutVars>
          <dgm:chMax val="1"/>
          <dgm:chPref val="1"/>
        </dgm:presLayoutVars>
      </dgm:prSet>
      <dgm:spPr/>
    </dgm:pt>
    <dgm:pt modelId="{3B7F4BAC-52A8-4499-AC6F-8E3CC1184C4E}" type="pres">
      <dgm:prSet presAssocID="{27ABDB2C-4112-4DE3-8B51-0AC0A093C8D2}" presName="sibTrans" presStyleCnt="0"/>
      <dgm:spPr/>
    </dgm:pt>
    <dgm:pt modelId="{04E9DDA5-D2D3-4056-A0B4-1CF0D92065D3}" type="pres">
      <dgm:prSet presAssocID="{AF0A9750-D41D-49D6-BFC1-C35F3D6709E9}" presName="compNode" presStyleCnt="0"/>
      <dgm:spPr/>
    </dgm:pt>
    <dgm:pt modelId="{38E1AA18-E1C1-42E5-B756-AE31DF1B1F8D}" type="pres">
      <dgm:prSet presAssocID="{AF0A9750-D41D-49D6-BFC1-C35F3D6709E9}" presName="iconBgRect" presStyleLbl="bgShp" presStyleIdx="2" presStyleCnt="4"/>
      <dgm:spPr/>
    </dgm:pt>
    <dgm:pt modelId="{A2801A97-7449-4CA9-9F6C-D477A5941601}" type="pres">
      <dgm:prSet presAssocID="{AF0A9750-D41D-49D6-BFC1-C35F3D6709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A0744871-7FA1-4A73-B01D-70913CC1DEE4}" type="pres">
      <dgm:prSet presAssocID="{AF0A9750-D41D-49D6-BFC1-C35F3D6709E9}" presName="spaceRect" presStyleCnt="0"/>
      <dgm:spPr/>
    </dgm:pt>
    <dgm:pt modelId="{00A76FD0-A216-4F11-BDA7-267FE5B38657}" type="pres">
      <dgm:prSet presAssocID="{AF0A9750-D41D-49D6-BFC1-C35F3D6709E9}" presName="textRect" presStyleLbl="revTx" presStyleIdx="2" presStyleCnt="4">
        <dgm:presLayoutVars>
          <dgm:chMax val="1"/>
          <dgm:chPref val="1"/>
        </dgm:presLayoutVars>
      </dgm:prSet>
      <dgm:spPr/>
    </dgm:pt>
    <dgm:pt modelId="{816AB2A2-9A05-46DF-9E72-46D5AD91CE42}" type="pres">
      <dgm:prSet presAssocID="{B60EE226-4402-4B81-8DF3-F396A8BB87AF}" presName="sibTrans" presStyleCnt="0"/>
      <dgm:spPr/>
    </dgm:pt>
    <dgm:pt modelId="{EF45AF4D-BED8-4C89-B263-215941E50127}" type="pres">
      <dgm:prSet presAssocID="{E36D9714-560A-4914-B982-D2A88B8B1C84}" presName="compNode" presStyleCnt="0"/>
      <dgm:spPr/>
    </dgm:pt>
    <dgm:pt modelId="{45798991-26CF-4D2F-9F8A-C93761CBE98C}" type="pres">
      <dgm:prSet presAssocID="{E36D9714-560A-4914-B982-D2A88B8B1C84}" presName="iconBgRect" presStyleLbl="bgShp" presStyleIdx="3" presStyleCnt="4"/>
      <dgm:spPr/>
    </dgm:pt>
    <dgm:pt modelId="{666579BB-F9F3-4890-8DC7-D61996C793A4}" type="pres">
      <dgm:prSet presAssocID="{E36D9714-560A-4914-B982-D2A88B8B1C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82B6C1FC-E019-4A98-BB90-6335AD361BCA}" type="pres">
      <dgm:prSet presAssocID="{E36D9714-560A-4914-B982-D2A88B8B1C84}" presName="spaceRect" presStyleCnt="0"/>
      <dgm:spPr/>
    </dgm:pt>
    <dgm:pt modelId="{27BE3A44-A410-4C76-B2CC-0D3E9EA8F739}" type="pres">
      <dgm:prSet presAssocID="{E36D9714-560A-4914-B982-D2A88B8B1C84}" presName="textRect" presStyleLbl="revTx" presStyleIdx="3" presStyleCnt="4">
        <dgm:presLayoutVars>
          <dgm:chMax val="1"/>
          <dgm:chPref val="1"/>
        </dgm:presLayoutVars>
      </dgm:prSet>
      <dgm:spPr/>
    </dgm:pt>
  </dgm:ptLst>
  <dgm:cxnLst>
    <dgm:cxn modelId="{79FB932D-58F9-4945-AFAC-6010BD25CC78}" type="presOf" srcId="{CBF8CB9B-C161-43F0-8344-B3522D8AAC5F}" destId="{3E9CF565-36CB-4F97-B0DE-294D8C22ABA9}" srcOrd="0" destOrd="0" presId="urn:microsoft.com/office/officeart/2018/5/layout/IconCircleLabelList"/>
    <dgm:cxn modelId="{4AF19531-2F5F-4538-8777-7CA5D5045B28}" srcId="{CBF8CB9B-C161-43F0-8344-B3522D8AAC5F}" destId="{32127E17-D770-489C-8AF0-D94AFFF665F7}" srcOrd="1" destOrd="0" parTransId="{0790F03C-08D1-44DF-AD7F-7572CC439AA2}" sibTransId="{27ABDB2C-4112-4DE3-8B51-0AC0A093C8D2}"/>
    <dgm:cxn modelId="{5D1AAF6F-B4C3-41BE-851C-381BBF3080F2}" type="presOf" srcId="{E36D9714-560A-4914-B982-D2A88B8B1C84}" destId="{27BE3A44-A410-4C76-B2CC-0D3E9EA8F739}" srcOrd="0" destOrd="0" presId="urn:microsoft.com/office/officeart/2018/5/layout/IconCircleLabelList"/>
    <dgm:cxn modelId="{9C949589-FDBC-4476-AC11-B2F602F763BD}" srcId="{CBF8CB9B-C161-43F0-8344-B3522D8AAC5F}" destId="{E36D9714-560A-4914-B982-D2A88B8B1C84}" srcOrd="3" destOrd="0" parTransId="{C1194B86-EA6F-4E6C-9633-20C6D51B7A7C}" sibTransId="{3C15EF7C-C940-451A-A2D9-D678A4FD3171}"/>
    <dgm:cxn modelId="{0973F38E-0D3E-4CAE-BF11-337496DCE0E5}" srcId="{CBF8CB9B-C161-43F0-8344-B3522D8AAC5F}" destId="{AF0A9750-D41D-49D6-BFC1-C35F3D6709E9}" srcOrd="2" destOrd="0" parTransId="{A22D9622-1E33-4B5C-BE79-B1C3B09CC8D2}" sibTransId="{B60EE226-4402-4B81-8DF3-F396A8BB87AF}"/>
    <dgm:cxn modelId="{A3FB1292-37B5-4D01-91E1-33E83B0A9CF8}" type="presOf" srcId="{63021EE0-2BFB-4CE9-ADF2-3AF9DD2200E3}" destId="{291D579A-522A-4B09-A9C2-1012F6803A5F}" srcOrd="0" destOrd="0" presId="urn:microsoft.com/office/officeart/2018/5/layout/IconCircleLabelList"/>
    <dgm:cxn modelId="{A651DB9B-0BC8-41E3-85D4-6D59D661188F}" type="presOf" srcId="{32127E17-D770-489C-8AF0-D94AFFF665F7}" destId="{63072EE8-64AC-4D93-B307-B5A8879DF375}" srcOrd="0" destOrd="0" presId="urn:microsoft.com/office/officeart/2018/5/layout/IconCircleLabelList"/>
    <dgm:cxn modelId="{681F99B8-8753-4471-A434-FA951FFCE8CC}" type="presOf" srcId="{AF0A9750-D41D-49D6-BFC1-C35F3D6709E9}" destId="{00A76FD0-A216-4F11-BDA7-267FE5B38657}" srcOrd="0" destOrd="0" presId="urn:microsoft.com/office/officeart/2018/5/layout/IconCircleLabelList"/>
    <dgm:cxn modelId="{8C93EED4-1C77-43E2-A6E7-2EC964495EBA}" srcId="{CBF8CB9B-C161-43F0-8344-B3522D8AAC5F}" destId="{63021EE0-2BFB-4CE9-ADF2-3AF9DD2200E3}" srcOrd="0" destOrd="0" parTransId="{01C93C4A-0BDC-4A64-9231-F86B1C03B4D7}" sibTransId="{6DF60A3D-BC9E-4B57-8732-A9E7FEFB5D02}"/>
    <dgm:cxn modelId="{F9108C14-2061-4F56-AF0E-38C6EBA342AC}" type="presParOf" srcId="{3E9CF565-36CB-4F97-B0DE-294D8C22ABA9}" destId="{D6229BC3-72D2-4AE9-9317-2126236C7C69}" srcOrd="0" destOrd="0" presId="urn:microsoft.com/office/officeart/2018/5/layout/IconCircleLabelList"/>
    <dgm:cxn modelId="{B5B38658-9027-416C-BCFE-C0667C3A22AD}" type="presParOf" srcId="{D6229BC3-72D2-4AE9-9317-2126236C7C69}" destId="{DBFE6126-A713-42AC-9188-BC44BF9EC243}" srcOrd="0" destOrd="0" presId="urn:microsoft.com/office/officeart/2018/5/layout/IconCircleLabelList"/>
    <dgm:cxn modelId="{B46E8215-753C-4C44-943C-0EF7D4983E4C}" type="presParOf" srcId="{D6229BC3-72D2-4AE9-9317-2126236C7C69}" destId="{5BC0742F-4F54-449E-B979-2469D6B19B95}" srcOrd="1" destOrd="0" presId="urn:microsoft.com/office/officeart/2018/5/layout/IconCircleLabelList"/>
    <dgm:cxn modelId="{AEB6846D-F580-44CE-9E11-2A9F672E6876}" type="presParOf" srcId="{D6229BC3-72D2-4AE9-9317-2126236C7C69}" destId="{7F6CC748-E9E4-4F99-A57E-54B75EA196FB}" srcOrd="2" destOrd="0" presId="urn:microsoft.com/office/officeart/2018/5/layout/IconCircleLabelList"/>
    <dgm:cxn modelId="{9DE5D91B-EA2A-443B-A2FC-0E47552B2F30}" type="presParOf" srcId="{D6229BC3-72D2-4AE9-9317-2126236C7C69}" destId="{291D579A-522A-4B09-A9C2-1012F6803A5F}" srcOrd="3" destOrd="0" presId="urn:microsoft.com/office/officeart/2018/5/layout/IconCircleLabelList"/>
    <dgm:cxn modelId="{72F20FC2-E657-4A16-AF38-BA139528880B}" type="presParOf" srcId="{3E9CF565-36CB-4F97-B0DE-294D8C22ABA9}" destId="{56DF1269-92CF-488C-82EA-03002BF0AA55}" srcOrd="1" destOrd="0" presId="urn:microsoft.com/office/officeart/2018/5/layout/IconCircleLabelList"/>
    <dgm:cxn modelId="{E7DC9744-0E10-4312-837F-39DD8D043749}" type="presParOf" srcId="{3E9CF565-36CB-4F97-B0DE-294D8C22ABA9}" destId="{CBAA8072-312B-4FA7-9392-AFE5B3117101}" srcOrd="2" destOrd="0" presId="urn:microsoft.com/office/officeart/2018/5/layout/IconCircleLabelList"/>
    <dgm:cxn modelId="{FC5A88F6-46E9-4D04-815A-1BB99747CE56}" type="presParOf" srcId="{CBAA8072-312B-4FA7-9392-AFE5B3117101}" destId="{3A22A481-70E7-46EE-B020-B3F7D6C2E138}" srcOrd="0" destOrd="0" presId="urn:microsoft.com/office/officeart/2018/5/layout/IconCircleLabelList"/>
    <dgm:cxn modelId="{9D7F6E32-6C5E-4987-9D22-F8C10D9FAE2B}" type="presParOf" srcId="{CBAA8072-312B-4FA7-9392-AFE5B3117101}" destId="{F1D9A680-21FF-44B1-B961-621AF60A6F4C}" srcOrd="1" destOrd="0" presId="urn:microsoft.com/office/officeart/2018/5/layout/IconCircleLabelList"/>
    <dgm:cxn modelId="{B5C1CCFF-B5B8-43E7-AD9C-5AE3E8678600}" type="presParOf" srcId="{CBAA8072-312B-4FA7-9392-AFE5B3117101}" destId="{68A7A55F-EBAB-46BC-8481-9FF7628BB42F}" srcOrd="2" destOrd="0" presId="urn:microsoft.com/office/officeart/2018/5/layout/IconCircleLabelList"/>
    <dgm:cxn modelId="{2F7D8D1F-21BA-4205-9AF1-9CD7341115AA}" type="presParOf" srcId="{CBAA8072-312B-4FA7-9392-AFE5B3117101}" destId="{63072EE8-64AC-4D93-B307-B5A8879DF375}" srcOrd="3" destOrd="0" presId="urn:microsoft.com/office/officeart/2018/5/layout/IconCircleLabelList"/>
    <dgm:cxn modelId="{E14906DB-E939-411A-9919-6D2FB5EEC5C9}" type="presParOf" srcId="{3E9CF565-36CB-4F97-B0DE-294D8C22ABA9}" destId="{3B7F4BAC-52A8-4499-AC6F-8E3CC1184C4E}" srcOrd="3" destOrd="0" presId="urn:microsoft.com/office/officeart/2018/5/layout/IconCircleLabelList"/>
    <dgm:cxn modelId="{B1E08F52-975D-47D7-9C77-E9802DB76EA4}" type="presParOf" srcId="{3E9CF565-36CB-4F97-B0DE-294D8C22ABA9}" destId="{04E9DDA5-D2D3-4056-A0B4-1CF0D92065D3}" srcOrd="4" destOrd="0" presId="urn:microsoft.com/office/officeart/2018/5/layout/IconCircleLabelList"/>
    <dgm:cxn modelId="{35188532-9E17-446D-AC70-BE5891971C7E}" type="presParOf" srcId="{04E9DDA5-D2D3-4056-A0B4-1CF0D92065D3}" destId="{38E1AA18-E1C1-42E5-B756-AE31DF1B1F8D}" srcOrd="0" destOrd="0" presId="urn:microsoft.com/office/officeart/2018/5/layout/IconCircleLabelList"/>
    <dgm:cxn modelId="{15D0449F-BE10-4CFE-AEBF-CE832003037C}" type="presParOf" srcId="{04E9DDA5-D2D3-4056-A0B4-1CF0D92065D3}" destId="{A2801A97-7449-4CA9-9F6C-D477A5941601}" srcOrd="1" destOrd="0" presId="urn:microsoft.com/office/officeart/2018/5/layout/IconCircleLabelList"/>
    <dgm:cxn modelId="{68389901-B91C-4422-8CA1-00D9CED6DB2B}" type="presParOf" srcId="{04E9DDA5-D2D3-4056-A0B4-1CF0D92065D3}" destId="{A0744871-7FA1-4A73-B01D-70913CC1DEE4}" srcOrd="2" destOrd="0" presId="urn:microsoft.com/office/officeart/2018/5/layout/IconCircleLabelList"/>
    <dgm:cxn modelId="{186EC679-618F-426D-BD89-844027A8DABD}" type="presParOf" srcId="{04E9DDA5-D2D3-4056-A0B4-1CF0D92065D3}" destId="{00A76FD0-A216-4F11-BDA7-267FE5B38657}" srcOrd="3" destOrd="0" presId="urn:microsoft.com/office/officeart/2018/5/layout/IconCircleLabelList"/>
    <dgm:cxn modelId="{FFC167EF-6FFF-4F45-8E07-5CFAF536F3C8}" type="presParOf" srcId="{3E9CF565-36CB-4F97-B0DE-294D8C22ABA9}" destId="{816AB2A2-9A05-46DF-9E72-46D5AD91CE42}" srcOrd="5" destOrd="0" presId="urn:microsoft.com/office/officeart/2018/5/layout/IconCircleLabelList"/>
    <dgm:cxn modelId="{A0E3EAB2-8562-4DF5-9E6A-F740BF395F02}" type="presParOf" srcId="{3E9CF565-36CB-4F97-B0DE-294D8C22ABA9}" destId="{EF45AF4D-BED8-4C89-B263-215941E50127}" srcOrd="6" destOrd="0" presId="urn:microsoft.com/office/officeart/2018/5/layout/IconCircleLabelList"/>
    <dgm:cxn modelId="{0A7B0E94-7E4D-48B2-A062-07637C9E2E6B}" type="presParOf" srcId="{EF45AF4D-BED8-4C89-B263-215941E50127}" destId="{45798991-26CF-4D2F-9F8A-C93761CBE98C}" srcOrd="0" destOrd="0" presId="urn:microsoft.com/office/officeart/2018/5/layout/IconCircleLabelList"/>
    <dgm:cxn modelId="{D457D870-799A-4319-BC39-8FFED1301B31}" type="presParOf" srcId="{EF45AF4D-BED8-4C89-B263-215941E50127}" destId="{666579BB-F9F3-4890-8DC7-D61996C793A4}" srcOrd="1" destOrd="0" presId="urn:microsoft.com/office/officeart/2018/5/layout/IconCircleLabelList"/>
    <dgm:cxn modelId="{5916344F-9C88-4946-84E0-D1E59E608E4F}" type="presParOf" srcId="{EF45AF4D-BED8-4C89-B263-215941E50127}" destId="{82B6C1FC-E019-4A98-BB90-6335AD361BCA}" srcOrd="2" destOrd="0" presId="urn:microsoft.com/office/officeart/2018/5/layout/IconCircleLabelList"/>
    <dgm:cxn modelId="{EEE9C9E8-963E-4D39-91A9-AB40427079DD}" type="presParOf" srcId="{EF45AF4D-BED8-4C89-B263-215941E50127}" destId="{27BE3A44-A410-4C76-B2CC-0D3E9EA8F73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D83813-E928-4940-966E-300A1B0A4BC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9581756-3A7D-4684-B53D-D20FF0FCC34F}">
      <dgm:prSet/>
      <dgm:spPr/>
      <dgm:t>
        <a:bodyPr/>
        <a:lstStyle/>
        <a:p>
          <a:r>
            <a:rPr lang="en-US"/>
            <a:t>Should a counselor have the same policy regarding their online interactions for everyone? </a:t>
          </a:r>
        </a:p>
      </dgm:t>
    </dgm:pt>
    <dgm:pt modelId="{A0174230-BABD-4638-AB4E-26DC71F62790}" type="parTrans" cxnId="{05BEDFB1-AA81-4423-9459-2A9C032E8487}">
      <dgm:prSet/>
      <dgm:spPr/>
      <dgm:t>
        <a:bodyPr/>
        <a:lstStyle/>
        <a:p>
          <a:endParaRPr lang="en-US"/>
        </a:p>
      </dgm:t>
    </dgm:pt>
    <dgm:pt modelId="{9ED2A355-A9D1-462F-9E4C-0D09262553AE}" type="sibTrans" cxnId="{05BEDFB1-AA81-4423-9459-2A9C032E8487}">
      <dgm:prSet/>
      <dgm:spPr/>
      <dgm:t>
        <a:bodyPr/>
        <a:lstStyle/>
        <a:p>
          <a:endParaRPr lang="en-US"/>
        </a:p>
      </dgm:t>
    </dgm:pt>
    <dgm:pt modelId="{537E9A3B-0829-49EB-925A-B9E3602AB391}">
      <dgm:prSet/>
      <dgm:spPr/>
      <dgm:t>
        <a:bodyPr/>
        <a:lstStyle/>
        <a:p>
          <a:r>
            <a:rPr lang="en-US"/>
            <a:t>Or should the decision of whether, for example, to “friend” a client on a social networking site be made individually, depending on the function for that particular client. </a:t>
          </a:r>
        </a:p>
      </dgm:t>
    </dgm:pt>
    <dgm:pt modelId="{545FA1A1-C921-4690-BB5C-EE12B372E7E6}" type="parTrans" cxnId="{0038562D-B0B9-4B04-B2B8-8EABB9A1AF65}">
      <dgm:prSet/>
      <dgm:spPr/>
      <dgm:t>
        <a:bodyPr/>
        <a:lstStyle/>
        <a:p>
          <a:endParaRPr lang="en-US"/>
        </a:p>
      </dgm:t>
    </dgm:pt>
    <dgm:pt modelId="{AAF60989-0F92-4118-A89A-EBDD5CC74D3B}" type="sibTrans" cxnId="{0038562D-B0B9-4B04-B2B8-8EABB9A1AF65}">
      <dgm:prSet/>
      <dgm:spPr/>
      <dgm:t>
        <a:bodyPr/>
        <a:lstStyle/>
        <a:p>
          <a:endParaRPr lang="en-US"/>
        </a:p>
      </dgm:t>
    </dgm:pt>
    <dgm:pt modelId="{746B9EFE-89EB-456A-B7E5-74ECA4E19FEA}" type="pres">
      <dgm:prSet presAssocID="{E5D83813-E928-4940-966E-300A1B0A4BC9}" presName="hierChild1" presStyleCnt="0">
        <dgm:presLayoutVars>
          <dgm:chPref val="1"/>
          <dgm:dir/>
          <dgm:animOne val="branch"/>
          <dgm:animLvl val="lvl"/>
          <dgm:resizeHandles/>
        </dgm:presLayoutVars>
      </dgm:prSet>
      <dgm:spPr/>
    </dgm:pt>
    <dgm:pt modelId="{AE6C0B2E-65E6-49D5-B7A1-2D03688D2F3A}" type="pres">
      <dgm:prSet presAssocID="{E9581756-3A7D-4684-B53D-D20FF0FCC34F}" presName="hierRoot1" presStyleCnt="0"/>
      <dgm:spPr/>
    </dgm:pt>
    <dgm:pt modelId="{D694F6FC-8970-4521-83E8-1ACAE3633C71}" type="pres">
      <dgm:prSet presAssocID="{E9581756-3A7D-4684-B53D-D20FF0FCC34F}" presName="composite" presStyleCnt="0"/>
      <dgm:spPr/>
    </dgm:pt>
    <dgm:pt modelId="{3E7C4CA5-DECA-4BC6-856E-4C8C27C2C2F2}" type="pres">
      <dgm:prSet presAssocID="{E9581756-3A7D-4684-B53D-D20FF0FCC34F}" presName="background" presStyleLbl="node0" presStyleIdx="0" presStyleCnt="2"/>
      <dgm:spPr/>
    </dgm:pt>
    <dgm:pt modelId="{12AD934E-E9D1-45F3-9247-6B592DD2A9A7}" type="pres">
      <dgm:prSet presAssocID="{E9581756-3A7D-4684-B53D-D20FF0FCC34F}" presName="text" presStyleLbl="fgAcc0" presStyleIdx="0" presStyleCnt="2">
        <dgm:presLayoutVars>
          <dgm:chPref val="3"/>
        </dgm:presLayoutVars>
      </dgm:prSet>
      <dgm:spPr/>
    </dgm:pt>
    <dgm:pt modelId="{3A4EA462-3731-4725-83CC-5623B6924881}" type="pres">
      <dgm:prSet presAssocID="{E9581756-3A7D-4684-B53D-D20FF0FCC34F}" presName="hierChild2" presStyleCnt="0"/>
      <dgm:spPr/>
    </dgm:pt>
    <dgm:pt modelId="{430C4566-55E6-49FC-91E2-41274A28A025}" type="pres">
      <dgm:prSet presAssocID="{537E9A3B-0829-49EB-925A-B9E3602AB391}" presName="hierRoot1" presStyleCnt="0"/>
      <dgm:spPr/>
    </dgm:pt>
    <dgm:pt modelId="{9BB603A0-BAEA-4652-B797-13ABCD3C7B37}" type="pres">
      <dgm:prSet presAssocID="{537E9A3B-0829-49EB-925A-B9E3602AB391}" presName="composite" presStyleCnt="0"/>
      <dgm:spPr/>
    </dgm:pt>
    <dgm:pt modelId="{6B6E1FAE-BF9C-4554-B3BE-CD96CC4C41C6}" type="pres">
      <dgm:prSet presAssocID="{537E9A3B-0829-49EB-925A-B9E3602AB391}" presName="background" presStyleLbl="node0" presStyleIdx="1" presStyleCnt="2"/>
      <dgm:spPr/>
    </dgm:pt>
    <dgm:pt modelId="{0B2FE2B8-71A5-4138-A570-86C57D5DB0A1}" type="pres">
      <dgm:prSet presAssocID="{537E9A3B-0829-49EB-925A-B9E3602AB391}" presName="text" presStyleLbl="fgAcc0" presStyleIdx="1" presStyleCnt="2">
        <dgm:presLayoutVars>
          <dgm:chPref val="3"/>
        </dgm:presLayoutVars>
      </dgm:prSet>
      <dgm:spPr/>
    </dgm:pt>
    <dgm:pt modelId="{003A6F1A-0009-494E-9E53-38D6CBE26742}" type="pres">
      <dgm:prSet presAssocID="{537E9A3B-0829-49EB-925A-B9E3602AB391}" presName="hierChild2" presStyleCnt="0"/>
      <dgm:spPr/>
    </dgm:pt>
  </dgm:ptLst>
  <dgm:cxnLst>
    <dgm:cxn modelId="{0038562D-B0B9-4B04-B2B8-8EABB9A1AF65}" srcId="{E5D83813-E928-4940-966E-300A1B0A4BC9}" destId="{537E9A3B-0829-49EB-925A-B9E3602AB391}" srcOrd="1" destOrd="0" parTransId="{545FA1A1-C921-4690-BB5C-EE12B372E7E6}" sibTransId="{AAF60989-0F92-4118-A89A-EBDD5CC74D3B}"/>
    <dgm:cxn modelId="{8D35D498-F686-4787-9DB9-7FAD665A46B2}" type="presOf" srcId="{E5D83813-E928-4940-966E-300A1B0A4BC9}" destId="{746B9EFE-89EB-456A-B7E5-74ECA4E19FEA}" srcOrd="0" destOrd="0" presId="urn:microsoft.com/office/officeart/2005/8/layout/hierarchy1"/>
    <dgm:cxn modelId="{05BEDFB1-AA81-4423-9459-2A9C032E8487}" srcId="{E5D83813-E928-4940-966E-300A1B0A4BC9}" destId="{E9581756-3A7D-4684-B53D-D20FF0FCC34F}" srcOrd="0" destOrd="0" parTransId="{A0174230-BABD-4638-AB4E-26DC71F62790}" sibTransId="{9ED2A355-A9D1-462F-9E4C-0D09262553AE}"/>
    <dgm:cxn modelId="{B0459AB9-37E8-47F0-881F-409264CD8544}" type="presOf" srcId="{E9581756-3A7D-4684-B53D-D20FF0FCC34F}" destId="{12AD934E-E9D1-45F3-9247-6B592DD2A9A7}" srcOrd="0" destOrd="0" presId="urn:microsoft.com/office/officeart/2005/8/layout/hierarchy1"/>
    <dgm:cxn modelId="{C06F8ACD-17FA-46C2-B571-548A88D3A809}" type="presOf" srcId="{537E9A3B-0829-49EB-925A-B9E3602AB391}" destId="{0B2FE2B8-71A5-4138-A570-86C57D5DB0A1}" srcOrd="0" destOrd="0" presId="urn:microsoft.com/office/officeart/2005/8/layout/hierarchy1"/>
    <dgm:cxn modelId="{C9E75765-3884-4C66-A05B-2FEB0A646AD2}" type="presParOf" srcId="{746B9EFE-89EB-456A-B7E5-74ECA4E19FEA}" destId="{AE6C0B2E-65E6-49D5-B7A1-2D03688D2F3A}" srcOrd="0" destOrd="0" presId="urn:microsoft.com/office/officeart/2005/8/layout/hierarchy1"/>
    <dgm:cxn modelId="{2A0F74C8-0C74-402B-8655-0FA8E51CF422}" type="presParOf" srcId="{AE6C0B2E-65E6-49D5-B7A1-2D03688D2F3A}" destId="{D694F6FC-8970-4521-83E8-1ACAE3633C71}" srcOrd="0" destOrd="0" presId="urn:microsoft.com/office/officeart/2005/8/layout/hierarchy1"/>
    <dgm:cxn modelId="{3C9B55D4-8D01-4243-957C-D82CFCB9213B}" type="presParOf" srcId="{D694F6FC-8970-4521-83E8-1ACAE3633C71}" destId="{3E7C4CA5-DECA-4BC6-856E-4C8C27C2C2F2}" srcOrd="0" destOrd="0" presId="urn:microsoft.com/office/officeart/2005/8/layout/hierarchy1"/>
    <dgm:cxn modelId="{EB1F7DD9-0060-4600-A1F2-B3A524ECB82D}" type="presParOf" srcId="{D694F6FC-8970-4521-83E8-1ACAE3633C71}" destId="{12AD934E-E9D1-45F3-9247-6B592DD2A9A7}" srcOrd="1" destOrd="0" presId="urn:microsoft.com/office/officeart/2005/8/layout/hierarchy1"/>
    <dgm:cxn modelId="{1E4245CF-1F40-485B-ADE0-0FC58420399D}" type="presParOf" srcId="{AE6C0B2E-65E6-49D5-B7A1-2D03688D2F3A}" destId="{3A4EA462-3731-4725-83CC-5623B6924881}" srcOrd="1" destOrd="0" presId="urn:microsoft.com/office/officeart/2005/8/layout/hierarchy1"/>
    <dgm:cxn modelId="{7984AC78-44CD-4F18-91F7-FEF516FEC65B}" type="presParOf" srcId="{746B9EFE-89EB-456A-B7E5-74ECA4E19FEA}" destId="{430C4566-55E6-49FC-91E2-41274A28A025}" srcOrd="1" destOrd="0" presId="urn:microsoft.com/office/officeart/2005/8/layout/hierarchy1"/>
    <dgm:cxn modelId="{549F479C-4FE5-4231-BA9F-3E38720FD29A}" type="presParOf" srcId="{430C4566-55E6-49FC-91E2-41274A28A025}" destId="{9BB603A0-BAEA-4652-B797-13ABCD3C7B37}" srcOrd="0" destOrd="0" presId="urn:microsoft.com/office/officeart/2005/8/layout/hierarchy1"/>
    <dgm:cxn modelId="{5A1A36BA-5713-4209-8E09-2D071BA5BF50}" type="presParOf" srcId="{9BB603A0-BAEA-4652-B797-13ABCD3C7B37}" destId="{6B6E1FAE-BF9C-4554-B3BE-CD96CC4C41C6}" srcOrd="0" destOrd="0" presId="urn:microsoft.com/office/officeart/2005/8/layout/hierarchy1"/>
    <dgm:cxn modelId="{7E60E735-A560-47AC-A0A5-505FE77866F7}" type="presParOf" srcId="{9BB603A0-BAEA-4652-B797-13ABCD3C7B37}" destId="{0B2FE2B8-71A5-4138-A570-86C57D5DB0A1}" srcOrd="1" destOrd="0" presId="urn:microsoft.com/office/officeart/2005/8/layout/hierarchy1"/>
    <dgm:cxn modelId="{B69771EF-CBA3-4EC4-8EFC-85D088780410}" type="presParOf" srcId="{430C4566-55E6-49FC-91E2-41274A28A025}" destId="{003A6F1A-0009-494E-9E53-38D6CBE2674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BE32D8-899E-405E-BEC3-6F1985322BA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E819985-3608-44D8-AD80-3923CEA3D2A1}">
      <dgm:prSet/>
      <dgm:spPr/>
      <dgm:t>
        <a:bodyPr/>
        <a:lstStyle/>
        <a:p>
          <a:pPr>
            <a:defRPr cap="all"/>
          </a:pPr>
          <a:r>
            <a:rPr lang="en-US"/>
            <a:t>Consider the intention of the search </a:t>
          </a:r>
        </a:p>
      </dgm:t>
    </dgm:pt>
    <dgm:pt modelId="{91838DA9-8E12-4B96-BB34-E0B5CED9F0EB}" type="parTrans" cxnId="{04226EF2-0DF6-4885-B281-1AEFF173CFA7}">
      <dgm:prSet/>
      <dgm:spPr/>
      <dgm:t>
        <a:bodyPr/>
        <a:lstStyle/>
        <a:p>
          <a:endParaRPr lang="en-US"/>
        </a:p>
      </dgm:t>
    </dgm:pt>
    <dgm:pt modelId="{BF0052F1-DDAD-4557-906D-C2DA159EC583}" type="sibTrans" cxnId="{04226EF2-0DF6-4885-B281-1AEFF173CFA7}">
      <dgm:prSet/>
      <dgm:spPr/>
      <dgm:t>
        <a:bodyPr/>
        <a:lstStyle/>
        <a:p>
          <a:endParaRPr lang="en-US"/>
        </a:p>
      </dgm:t>
    </dgm:pt>
    <dgm:pt modelId="{BD4E94EA-9C06-48C9-8956-442DD7DB861B}">
      <dgm:prSet/>
      <dgm:spPr/>
      <dgm:t>
        <a:bodyPr/>
        <a:lstStyle/>
        <a:p>
          <a:pPr>
            <a:defRPr cap="all"/>
          </a:pPr>
          <a:r>
            <a:rPr lang="en-US"/>
            <a:t>Evaluate the potential risk to the patient </a:t>
          </a:r>
        </a:p>
      </dgm:t>
    </dgm:pt>
    <dgm:pt modelId="{F7336F2C-CF3A-4DE8-B30C-561BF63CA84E}" type="parTrans" cxnId="{75F1C6A1-3B4F-403F-8B14-43CAC49E8B6A}">
      <dgm:prSet/>
      <dgm:spPr/>
      <dgm:t>
        <a:bodyPr/>
        <a:lstStyle/>
        <a:p>
          <a:endParaRPr lang="en-US"/>
        </a:p>
      </dgm:t>
    </dgm:pt>
    <dgm:pt modelId="{4F274A4E-1885-4496-8F85-3247DF15E7F9}" type="sibTrans" cxnId="{75F1C6A1-3B4F-403F-8B14-43CAC49E8B6A}">
      <dgm:prSet/>
      <dgm:spPr/>
      <dgm:t>
        <a:bodyPr/>
        <a:lstStyle/>
        <a:p>
          <a:endParaRPr lang="en-US"/>
        </a:p>
      </dgm:t>
    </dgm:pt>
    <dgm:pt modelId="{7C8D3CA6-07DF-4DEB-9CE0-A0E724685743}">
      <dgm:prSet/>
      <dgm:spPr/>
      <dgm:t>
        <a:bodyPr/>
        <a:lstStyle/>
        <a:p>
          <a:pPr>
            <a:defRPr cap="all"/>
          </a:pPr>
          <a:r>
            <a:rPr lang="en-US"/>
            <a:t>Anticipate the effect of gaining previously unknown information</a:t>
          </a:r>
        </a:p>
      </dgm:t>
    </dgm:pt>
    <dgm:pt modelId="{E8F9C814-DEA2-4782-82BF-75552F99B0D6}" type="parTrans" cxnId="{39957B47-E525-4F7A-9EE6-168ED6842A88}">
      <dgm:prSet/>
      <dgm:spPr/>
      <dgm:t>
        <a:bodyPr/>
        <a:lstStyle/>
        <a:p>
          <a:endParaRPr lang="en-US"/>
        </a:p>
      </dgm:t>
    </dgm:pt>
    <dgm:pt modelId="{C416184F-F879-47C1-B2DF-43294E55BE3F}" type="sibTrans" cxnId="{39957B47-E525-4F7A-9EE6-168ED6842A88}">
      <dgm:prSet/>
      <dgm:spPr/>
      <dgm:t>
        <a:bodyPr/>
        <a:lstStyle/>
        <a:p>
          <a:endParaRPr lang="en-US"/>
        </a:p>
      </dgm:t>
    </dgm:pt>
    <dgm:pt modelId="{811BE6EF-C567-4365-95B5-42AC447608D9}" type="pres">
      <dgm:prSet presAssocID="{03BE32D8-899E-405E-BEC3-6F1985322BA1}" presName="root" presStyleCnt="0">
        <dgm:presLayoutVars>
          <dgm:dir/>
          <dgm:resizeHandles val="exact"/>
        </dgm:presLayoutVars>
      </dgm:prSet>
      <dgm:spPr/>
    </dgm:pt>
    <dgm:pt modelId="{BE012054-B8AE-4981-A19D-18A80C56755C}" type="pres">
      <dgm:prSet presAssocID="{2E819985-3608-44D8-AD80-3923CEA3D2A1}" presName="compNode" presStyleCnt="0"/>
      <dgm:spPr/>
    </dgm:pt>
    <dgm:pt modelId="{F215C9A5-1F9F-48E8-AE2E-9CD7B5778FCB}" type="pres">
      <dgm:prSet presAssocID="{2E819985-3608-44D8-AD80-3923CEA3D2A1}" presName="iconBgRect" presStyleLbl="bgShp" presStyleIdx="0" presStyleCnt="3"/>
      <dgm:spPr/>
    </dgm:pt>
    <dgm:pt modelId="{4E9B8E8F-D4D1-4A98-8C3A-FC455A7BE86E}" type="pres">
      <dgm:prSet presAssocID="{2E819985-3608-44D8-AD80-3923CEA3D2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D17D12BF-A87E-4F7A-A4DD-0D459B616AC3}" type="pres">
      <dgm:prSet presAssocID="{2E819985-3608-44D8-AD80-3923CEA3D2A1}" presName="spaceRect" presStyleCnt="0"/>
      <dgm:spPr/>
    </dgm:pt>
    <dgm:pt modelId="{0EB9C629-E97B-4739-9BB8-5FC8E26F47D1}" type="pres">
      <dgm:prSet presAssocID="{2E819985-3608-44D8-AD80-3923CEA3D2A1}" presName="textRect" presStyleLbl="revTx" presStyleIdx="0" presStyleCnt="3">
        <dgm:presLayoutVars>
          <dgm:chMax val="1"/>
          <dgm:chPref val="1"/>
        </dgm:presLayoutVars>
      </dgm:prSet>
      <dgm:spPr/>
    </dgm:pt>
    <dgm:pt modelId="{8D347B8D-71CB-4240-A4D4-C4C2B6F764A1}" type="pres">
      <dgm:prSet presAssocID="{BF0052F1-DDAD-4557-906D-C2DA159EC583}" presName="sibTrans" presStyleCnt="0"/>
      <dgm:spPr/>
    </dgm:pt>
    <dgm:pt modelId="{92029C28-3D11-4A97-9DC9-E41F643508ED}" type="pres">
      <dgm:prSet presAssocID="{BD4E94EA-9C06-48C9-8956-442DD7DB861B}" presName="compNode" presStyleCnt="0"/>
      <dgm:spPr/>
    </dgm:pt>
    <dgm:pt modelId="{D9A4EEC1-A98D-47BC-9755-11B642BA04DF}" type="pres">
      <dgm:prSet presAssocID="{BD4E94EA-9C06-48C9-8956-442DD7DB861B}" presName="iconBgRect" presStyleLbl="bgShp" presStyleIdx="1" presStyleCnt="3"/>
      <dgm:spPr/>
    </dgm:pt>
    <dgm:pt modelId="{55C7D0E1-63B4-43EA-8760-39C24D47333F}" type="pres">
      <dgm:prSet presAssocID="{BD4E94EA-9C06-48C9-8956-442DD7DB86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462B91D-10DA-421F-AB76-3108C69401E8}" type="pres">
      <dgm:prSet presAssocID="{BD4E94EA-9C06-48C9-8956-442DD7DB861B}" presName="spaceRect" presStyleCnt="0"/>
      <dgm:spPr/>
    </dgm:pt>
    <dgm:pt modelId="{F0754B7A-43D9-4F70-B660-B73170AD5256}" type="pres">
      <dgm:prSet presAssocID="{BD4E94EA-9C06-48C9-8956-442DD7DB861B}" presName="textRect" presStyleLbl="revTx" presStyleIdx="1" presStyleCnt="3">
        <dgm:presLayoutVars>
          <dgm:chMax val="1"/>
          <dgm:chPref val="1"/>
        </dgm:presLayoutVars>
      </dgm:prSet>
      <dgm:spPr/>
    </dgm:pt>
    <dgm:pt modelId="{25EE9CC6-55F4-45D8-9EDC-CE820551928D}" type="pres">
      <dgm:prSet presAssocID="{4F274A4E-1885-4496-8F85-3247DF15E7F9}" presName="sibTrans" presStyleCnt="0"/>
      <dgm:spPr/>
    </dgm:pt>
    <dgm:pt modelId="{FECD8463-A7C3-46DE-9923-01317613C531}" type="pres">
      <dgm:prSet presAssocID="{7C8D3CA6-07DF-4DEB-9CE0-A0E724685743}" presName="compNode" presStyleCnt="0"/>
      <dgm:spPr/>
    </dgm:pt>
    <dgm:pt modelId="{FF2D4964-71F6-47ED-A616-40D00B24F4E3}" type="pres">
      <dgm:prSet presAssocID="{7C8D3CA6-07DF-4DEB-9CE0-A0E724685743}" presName="iconBgRect" presStyleLbl="bgShp" presStyleIdx="2" presStyleCnt="3"/>
      <dgm:spPr/>
    </dgm:pt>
    <dgm:pt modelId="{63022246-6B14-4C10-829F-92DAF8555E2E}" type="pres">
      <dgm:prSet presAssocID="{7C8D3CA6-07DF-4DEB-9CE0-A0E7246857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8E5AC22C-BAA1-4F0A-AD0E-9564132F3B26}" type="pres">
      <dgm:prSet presAssocID="{7C8D3CA6-07DF-4DEB-9CE0-A0E724685743}" presName="spaceRect" presStyleCnt="0"/>
      <dgm:spPr/>
    </dgm:pt>
    <dgm:pt modelId="{D475BB22-808A-4A0C-A1E5-A04476BBAC8C}" type="pres">
      <dgm:prSet presAssocID="{7C8D3CA6-07DF-4DEB-9CE0-A0E724685743}" presName="textRect" presStyleLbl="revTx" presStyleIdx="2" presStyleCnt="3">
        <dgm:presLayoutVars>
          <dgm:chMax val="1"/>
          <dgm:chPref val="1"/>
        </dgm:presLayoutVars>
      </dgm:prSet>
      <dgm:spPr/>
    </dgm:pt>
  </dgm:ptLst>
  <dgm:cxnLst>
    <dgm:cxn modelId="{9E358329-7FE9-430A-812A-78286BE4DA8F}" type="presOf" srcId="{BD4E94EA-9C06-48C9-8956-442DD7DB861B}" destId="{F0754B7A-43D9-4F70-B660-B73170AD5256}" srcOrd="0" destOrd="0" presId="urn:microsoft.com/office/officeart/2018/5/layout/IconCircleLabelList"/>
    <dgm:cxn modelId="{39957B47-E525-4F7A-9EE6-168ED6842A88}" srcId="{03BE32D8-899E-405E-BEC3-6F1985322BA1}" destId="{7C8D3CA6-07DF-4DEB-9CE0-A0E724685743}" srcOrd="2" destOrd="0" parTransId="{E8F9C814-DEA2-4782-82BF-75552F99B0D6}" sibTransId="{C416184F-F879-47C1-B2DF-43294E55BE3F}"/>
    <dgm:cxn modelId="{A3AE4181-2D7E-4391-B1E1-5367708EF9AB}" type="presOf" srcId="{7C8D3CA6-07DF-4DEB-9CE0-A0E724685743}" destId="{D475BB22-808A-4A0C-A1E5-A04476BBAC8C}" srcOrd="0" destOrd="0" presId="urn:microsoft.com/office/officeart/2018/5/layout/IconCircleLabelList"/>
    <dgm:cxn modelId="{FC769383-CBCD-4499-B874-78C6F00E632E}" type="presOf" srcId="{2E819985-3608-44D8-AD80-3923CEA3D2A1}" destId="{0EB9C629-E97B-4739-9BB8-5FC8E26F47D1}" srcOrd="0" destOrd="0" presId="urn:microsoft.com/office/officeart/2018/5/layout/IconCircleLabelList"/>
    <dgm:cxn modelId="{73EEDF9F-C983-4DE4-8BD8-203EA5AB10CC}" type="presOf" srcId="{03BE32D8-899E-405E-BEC3-6F1985322BA1}" destId="{811BE6EF-C567-4365-95B5-42AC447608D9}" srcOrd="0" destOrd="0" presId="urn:microsoft.com/office/officeart/2018/5/layout/IconCircleLabelList"/>
    <dgm:cxn modelId="{75F1C6A1-3B4F-403F-8B14-43CAC49E8B6A}" srcId="{03BE32D8-899E-405E-BEC3-6F1985322BA1}" destId="{BD4E94EA-9C06-48C9-8956-442DD7DB861B}" srcOrd="1" destOrd="0" parTransId="{F7336F2C-CF3A-4DE8-B30C-561BF63CA84E}" sibTransId="{4F274A4E-1885-4496-8F85-3247DF15E7F9}"/>
    <dgm:cxn modelId="{04226EF2-0DF6-4885-B281-1AEFF173CFA7}" srcId="{03BE32D8-899E-405E-BEC3-6F1985322BA1}" destId="{2E819985-3608-44D8-AD80-3923CEA3D2A1}" srcOrd="0" destOrd="0" parTransId="{91838DA9-8E12-4B96-BB34-E0B5CED9F0EB}" sibTransId="{BF0052F1-DDAD-4557-906D-C2DA159EC583}"/>
    <dgm:cxn modelId="{6C9A13C8-9609-4611-A676-2E6EDD6F14BD}" type="presParOf" srcId="{811BE6EF-C567-4365-95B5-42AC447608D9}" destId="{BE012054-B8AE-4981-A19D-18A80C56755C}" srcOrd="0" destOrd="0" presId="urn:microsoft.com/office/officeart/2018/5/layout/IconCircleLabelList"/>
    <dgm:cxn modelId="{755C1C8D-1CAB-47CD-8622-053A3D938436}" type="presParOf" srcId="{BE012054-B8AE-4981-A19D-18A80C56755C}" destId="{F215C9A5-1F9F-48E8-AE2E-9CD7B5778FCB}" srcOrd="0" destOrd="0" presId="urn:microsoft.com/office/officeart/2018/5/layout/IconCircleLabelList"/>
    <dgm:cxn modelId="{F416C541-D7BC-4D85-96E8-316E92233C5E}" type="presParOf" srcId="{BE012054-B8AE-4981-A19D-18A80C56755C}" destId="{4E9B8E8F-D4D1-4A98-8C3A-FC455A7BE86E}" srcOrd="1" destOrd="0" presId="urn:microsoft.com/office/officeart/2018/5/layout/IconCircleLabelList"/>
    <dgm:cxn modelId="{C0DF8264-330A-47EC-82C1-47F060F02B27}" type="presParOf" srcId="{BE012054-B8AE-4981-A19D-18A80C56755C}" destId="{D17D12BF-A87E-4F7A-A4DD-0D459B616AC3}" srcOrd="2" destOrd="0" presId="urn:microsoft.com/office/officeart/2018/5/layout/IconCircleLabelList"/>
    <dgm:cxn modelId="{C7296FBE-E127-4BCB-AC3E-E7FBE42E264B}" type="presParOf" srcId="{BE012054-B8AE-4981-A19D-18A80C56755C}" destId="{0EB9C629-E97B-4739-9BB8-5FC8E26F47D1}" srcOrd="3" destOrd="0" presId="urn:microsoft.com/office/officeart/2018/5/layout/IconCircleLabelList"/>
    <dgm:cxn modelId="{A496F349-54B7-4E7E-8B06-17F39C657817}" type="presParOf" srcId="{811BE6EF-C567-4365-95B5-42AC447608D9}" destId="{8D347B8D-71CB-4240-A4D4-C4C2B6F764A1}" srcOrd="1" destOrd="0" presId="urn:microsoft.com/office/officeart/2018/5/layout/IconCircleLabelList"/>
    <dgm:cxn modelId="{E309E6D0-2115-4C54-A6F3-1FBDC1999056}" type="presParOf" srcId="{811BE6EF-C567-4365-95B5-42AC447608D9}" destId="{92029C28-3D11-4A97-9DC9-E41F643508ED}" srcOrd="2" destOrd="0" presId="urn:microsoft.com/office/officeart/2018/5/layout/IconCircleLabelList"/>
    <dgm:cxn modelId="{91274A43-64F7-4120-982A-FDD784F5E4AC}" type="presParOf" srcId="{92029C28-3D11-4A97-9DC9-E41F643508ED}" destId="{D9A4EEC1-A98D-47BC-9755-11B642BA04DF}" srcOrd="0" destOrd="0" presId="urn:microsoft.com/office/officeart/2018/5/layout/IconCircleLabelList"/>
    <dgm:cxn modelId="{DC69BCA5-3C56-48D5-A130-DA7F8364FAAB}" type="presParOf" srcId="{92029C28-3D11-4A97-9DC9-E41F643508ED}" destId="{55C7D0E1-63B4-43EA-8760-39C24D47333F}" srcOrd="1" destOrd="0" presId="urn:microsoft.com/office/officeart/2018/5/layout/IconCircleLabelList"/>
    <dgm:cxn modelId="{00189400-BA23-4DCE-8D76-786D599F7A82}" type="presParOf" srcId="{92029C28-3D11-4A97-9DC9-E41F643508ED}" destId="{B462B91D-10DA-421F-AB76-3108C69401E8}" srcOrd="2" destOrd="0" presId="urn:microsoft.com/office/officeart/2018/5/layout/IconCircleLabelList"/>
    <dgm:cxn modelId="{00D0966A-4C0E-460A-8369-70AC57AC5B7B}" type="presParOf" srcId="{92029C28-3D11-4A97-9DC9-E41F643508ED}" destId="{F0754B7A-43D9-4F70-B660-B73170AD5256}" srcOrd="3" destOrd="0" presId="urn:microsoft.com/office/officeart/2018/5/layout/IconCircleLabelList"/>
    <dgm:cxn modelId="{AA24FA92-9A87-4521-85B7-43CC2BC5CFE0}" type="presParOf" srcId="{811BE6EF-C567-4365-95B5-42AC447608D9}" destId="{25EE9CC6-55F4-45D8-9EDC-CE820551928D}" srcOrd="3" destOrd="0" presId="urn:microsoft.com/office/officeart/2018/5/layout/IconCircleLabelList"/>
    <dgm:cxn modelId="{9EC08729-4997-4858-A6FD-FC22619280A5}" type="presParOf" srcId="{811BE6EF-C567-4365-95B5-42AC447608D9}" destId="{FECD8463-A7C3-46DE-9923-01317613C531}" srcOrd="4" destOrd="0" presId="urn:microsoft.com/office/officeart/2018/5/layout/IconCircleLabelList"/>
    <dgm:cxn modelId="{12AA3F6E-011A-4878-BA69-9C4D3C07E56B}" type="presParOf" srcId="{FECD8463-A7C3-46DE-9923-01317613C531}" destId="{FF2D4964-71F6-47ED-A616-40D00B24F4E3}" srcOrd="0" destOrd="0" presId="urn:microsoft.com/office/officeart/2018/5/layout/IconCircleLabelList"/>
    <dgm:cxn modelId="{C93D4B98-1648-4D27-A5FA-0413BBEE8B90}" type="presParOf" srcId="{FECD8463-A7C3-46DE-9923-01317613C531}" destId="{63022246-6B14-4C10-829F-92DAF8555E2E}" srcOrd="1" destOrd="0" presId="urn:microsoft.com/office/officeart/2018/5/layout/IconCircleLabelList"/>
    <dgm:cxn modelId="{18835EF3-0D96-4493-80C4-9D485B277C83}" type="presParOf" srcId="{FECD8463-A7C3-46DE-9923-01317613C531}" destId="{8E5AC22C-BAA1-4F0A-AD0E-9564132F3B26}" srcOrd="2" destOrd="0" presId="urn:microsoft.com/office/officeart/2018/5/layout/IconCircleLabelList"/>
    <dgm:cxn modelId="{771A5CD6-63C6-4242-A1CE-506BCB7C57BA}" type="presParOf" srcId="{FECD8463-A7C3-46DE-9923-01317613C531}" destId="{D475BB22-808A-4A0C-A1E5-A04476BBAC8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786832-665A-4831-87F9-6DD24D4522F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05F076C-E3E5-495E-90DB-B3341A306AFA}">
      <dgm:prSet/>
      <dgm:spPr/>
      <dgm:t>
        <a:bodyPr/>
        <a:lstStyle/>
        <a:p>
          <a:pPr>
            <a:defRPr cap="all"/>
          </a:pPr>
          <a:r>
            <a:rPr lang="en-US"/>
            <a:t>Co-pay, deductibles, co-insurance</a:t>
          </a:r>
        </a:p>
      </dgm:t>
    </dgm:pt>
    <dgm:pt modelId="{70C66C53-4B8E-499F-A78A-AADD0B7D5549}" type="parTrans" cxnId="{1848BA54-0BD9-4F53-AA06-E2798B4EA302}">
      <dgm:prSet/>
      <dgm:spPr/>
      <dgm:t>
        <a:bodyPr/>
        <a:lstStyle/>
        <a:p>
          <a:endParaRPr lang="en-US"/>
        </a:p>
      </dgm:t>
    </dgm:pt>
    <dgm:pt modelId="{BEA4C395-BC54-40C9-8981-3893465CE691}" type="sibTrans" cxnId="{1848BA54-0BD9-4F53-AA06-E2798B4EA302}">
      <dgm:prSet/>
      <dgm:spPr/>
      <dgm:t>
        <a:bodyPr/>
        <a:lstStyle/>
        <a:p>
          <a:endParaRPr lang="en-US"/>
        </a:p>
      </dgm:t>
    </dgm:pt>
    <dgm:pt modelId="{8B706C53-A724-411F-B9B0-E59DB880AE1C}">
      <dgm:prSet/>
      <dgm:spPr/>
      <dgm:t>
        <a:bodyPr/>
        <a:lstStyle/>
        <a:p>
          <a:pPr>
            <a:defRPr cap="all"/>
          </a:pPr>
          <a:r>
            <a:rPr lang="en-US"/>
            <a:t>Sliding Scale </a:t>
          </a:r>
        </a:p>
      </dgm:t>
    </dgm:pt>
    <dgm:pt modelId="{C9681BA9-BC36-4432-89AE-31474957CACD}" type="parTrans" cxnId="{D0A960F4-6BE5-4009-A98F-9BF1577C6F3B}">
      <dgm:prSet/>
      <dgm:spPr/>
      <dgm:t>
        <a:bodyPr/>
        <a:lstStyle/>
        <a:p>
          <a:endParaRPr lang="en-US"/>
        </a:p>
      </dgm:t>
    </dgm:pt>
    <dgm:pt modelId="{CFC6E969-FF84-419C-A7A8-57890E9D4356}" type="sibTrans" cxnId="{D0A960F4-6BE5-4009-A98F-9BF1577C6F3B}">
      <dgm:prSet/>
      <dgm:spPr/>
      <dgm:t>
        <a:bodyPr/>
        <a:lstStyle/>
        <a:p>
          <a:endParaRPr lang="en-US"/>
        </a:p>
      </dgm:t>
    </dgm:pt>
    <dgm:pt modelId="{76798119-CB89-479C-AD0C-03A1C78D5CDE}">
      <dgm:prSet/>
      <dgm:spPr/>
      <dgm:t>
        <a:bodyPr/>
        <a:lstStyle/>
        <a:p>
          <a:pPr>
            <a:defRPr cap="all"/>
          </a:pPr>
          <a:r>
            <a:rPr lang="en-US"/>
            <a:t>Write-offs</a:t>
          </a:r>
        </a:p>
      </dgm:t>
    </dgm:pt>
    <dgm:pt modelId="{091DE077-BFBB-4C60-840B-E494362B90F1}" type="parTrans" cxnId="{A8FCD1AA-F7D3-44D5-BD6A-EDC8FA808592}">
      <dgm:prSet/>
      <dgm:spPr/>
      <dgm:t>
        <a:bodyPr/>
        <a:lstStyle/>
        <a:p>
          <a:endParaRPr lang="en-US"/>
        </a:p>
      </dgm:t>
    </dgm:pt>
    <dgm:pt modelId="{985158F2-B599-49AF-9E9E-CEEC445F9A50}" type="sibTrans" cxnId="{A8FCD1AA-F7D3-44D5-BD6A-EDC8FA808592}">
      <dgm:prSet/>
      <dgm:spPr/>
      <dgm:t>
        <a:bodyPr/>
        <a:lstStyle/>
        <a:p>
          <a:endParaRPr lang="en-US"/>
        </a:p>
      </dgm:t>
    </dgm:pt>
    <dgm:pt modelId="{FA9E0C03-C422-4163-BC6C-05DE688A9A29}">
      <dgm:prSet/>
      <dgm:spPr/>
      <dgm:t>
        <a:bodyPr/>
        <a:lstStyle/>
        <a:p>
          <a:pPr>
            <a:defRPr cap="all"/>
          </a:pPr>
          <a:r>
            <a:rPr lang="en-US"/>
            <a:t>Lending Money</a:t>
          </a:r>
        </a:p>
      </dgm:t>
    </dgm:pt>
    <dgm:pt modelId="{7D6C1A71-038F-437F-B624-8ED1FB3D5C02}" type="parTrans" cxnId="{CFCAC3B7-2735-4573-8841-25124B8E5ACE}">
      <dgm:prSet/>
      <dgm:spPr/>
      <dgm:t>
        <a:bodyPr/>
        <a:lstStyle/>
        <a:p>
          <a:endParaRPr lang="en-US"/>
        </a:p>
      </dgm:t>
    </dgm:pt>
    <dgm:pt modelId="{88261CED-15F7-428E-8691-E1DFDF4B1F77}" type="sibTrans" cxnId="{CFCAC3B7-2735-4573-8841-25124B8E5ACE}">
      <dgm:prSet/>
      <dgm:spPr/>
      <dgm:t>
        <a:bodyPr/>
        <a:lstStyle/>
        <a:p>
          <a:endParaRPr lang="en-US"/>
        </a:p>
      </dgm:t>
    </dgm:pt>
    <dgm:pt modelId="{96F06E7A-F5F5-4C60-B50F-283D0D157BE1}" type="pres">
      <dgm:prSet presAssocID="{B4786832-665A-4831-87F9-6DD24D4522FC}" presName="root" presStyleCnt="0">
        <dgm:presLayoutVars>
          <dgm:dir/>
          <dgm:resizeHandles val="exact"/>
        </dgm:presLayoutVars>
      </dgm:prSet>
      <dgm:spPr/>
    </dgm:pt>
    <dgm:pt modelId="{45562EE1-2EA8-4CBA-B3EA-8DE2D951C8ED}" type="pres">
      <dgm:prSet presAssocID="{305F076C-E3E5-495E-90DB-B3341A306AFA}" presName="compNode" presStyleCnt="0"/>
      <dgm:spPr/>
    </dgm:pt>
    <dgm:pt modelId="{A01BBBD3-C719-451B-B72D-3B9B91E7B61B}" type="pres">
      <dgm:prSet presAssocID="{305F076C-E3E5-495E-90DB-B3341A306AFA}" presName="iconBgRect" presStyleLbl="bgShp" presStyleIdx="0" presStyleCnt="4"/>
      <dgm:spPr/>
    </dgm:pt>
    <dgm:pt modelId="{ED66C77D-DA3E-4EDD-B3B4-B41E72C96B05}" type="pres">
      <dgm:prSet presAssocID="{305F076C-E3E5-495E-90DB-B3341A306AF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1D806BA-0C2A-48FA-879E-9FDD15BCE320}" type="pres">
      <dgm:prSet presAssocID="{305F076C-E3E5-495E-90DB-B3341A306AFA}" presName="spaceRect" presStyleCnt="0"/>
      <dgm:spPr/>
    </dgm:pt>
    <dgm:pt modelId="{988DC6F1-2D58-4300-B22B-56B4D768C562}" type="pres">
      <dgm:prSet presAssocID="{305F076C-E3E5-495E-90DB-B3341A306AFA}" presName="textRect" presStyleLbl="revTx" presStyleIdx="0" presStyleCnt="4">
        <dgm:presLayoutVars>
          <dgm:chMax val="1"/>
          <dgm:chPref val="1"/>
        </dgm:presLayoutVars>
      </dgm:prSet>
      <dgm:spPr/>
    </dgm:pt>
    <dgm:pt modelId="{9CC20035-C32C-47A6-9692-8539DE2C0343}" type="pres">
      <dgm:prSet presAssocID="{BEA4C395-BC54-40C9-8981-3893465CE691}" presName="sibTrans" presStyleCnt="0"/>
      <dgm:spPr/>
    </dgm:pt>
    <dgm:pt modelId="{C8FAF50A-84CB-48DC-8486-0DBA0C8220FD}" type="pres">
      <dgm:prSet presAssocID="{8B706C53-A724-411F-B9B0-E59DB880AE1C}" presName="compNode" presStyleCnt="0"/>
      <dgm:spPr/>
    </dgm:pt>
    <dgm:pt modelId="{83F14B3E-A8F0-48C9-8C9F-F5D6BBA28562}" type="pres">
      <dgm:prSet presAssocID="{8B706C53-A724-411F-B9B0-E59DB880AE1C}" presName="iconBgRect" presStyleLbl="bgShp" presStyleIdx="1" presStyleCnt="4"/>
      <dgm:spPr/>
    </dgm:pt>
    <dgm:pt modelId="{BCDDADA5-7AA3-42F9-950A-CF20927DB5D3}" type="pres">
      <dgm:prSet presAssocID="{8B706C53-A724-411F-B9B0-E59DB880AE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
        </a:ext>
      </dgm:extLst>
    </dgm:pt>
    <dgm:pt modelId="{F07E561F-06EF-4F40-B5DD-A4E35A84DCA3}" type="pres">
      <dgm:prSet presAssocID="{8B706C53-A724-411F-B9B0-E59DB880AE1C}" presName="spaceRect" presStyleCnt="0"/>
      <dgm:spPr/>
    </dgm:pt>
    <dgm:pt modelId="{85D71253-296E-4F30-81A2-4FAF50B31753}" type="pres">
      <dgm:prSet presAssocID="{8B706C53-A724-411F-B9B0-E59DB880AE1C}" presName="textRect" presStyleLbl="revTx" presStyleIdx="1" presStyleCnt="4">
        <dgm:presLayoutVars>
          <dgm:chMax val="1"/>
          <dgm:chPref val="1"/>
        </dgm:presLayoutVars>
      </dgm:prSet>
      <dgm:spPr/>
    </dgm:pt>
    <dgm:pt modelId="{C9BB718E-0378-48A5-924D-BA547D586071}" type="pres">
      <dgm:prSet presAssocID="{CFC6E969-FF84-419C-A7A8-57890E9D4356}" presName="sibTrans" presStyleCnt="0"/>
      <dgm:spPr/>
    </dgm:pt>
    <dgm:pt modelId="{7719984D-D8F0-4363-9313-8434E4D2F8AB}" type="pres">
      <dgm:prSet presAssocID="{76798119-CB89-479C-AD0C-03A1C78D5CDE}" presName="compNode" presStyleCnt="0"/>
      <dgm:spPr/>
    </dgm:pt>
    <dgm:pt modelId="{C5852DDE-486B-4F70-B310-47FEC784FEA4}" type="pres">
      <dgm:prSet presAssocID="{76798119-CB89-479C-AD0C-03A1C78D5CDE}" presName="iconBgRect" presStyleLbl="bgShp" presStyleIdx="2" presStyleCnt="4"/>
      <dgm:spPr/>
    </dgm:pt>
    <dgm:pt modelId="{ECBFA7D5-28D9-4259-8DE8-18DF58EE7750}" type="pres">
      <dgm:prSet presAssocID="{76798119-CB89-479C-AD0C-03A1C78D5C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F9E97EE-D842-42FA-A7D8-B9A8E9C8EFB8}" type="pres">
      <dgm:prSet presAssocID="{76798119-CB89-479C-AD0C-03A1C78D5CDE}" presName="spaceRect" presStyleCnt="0"/>
      <dgm:spPr/>
    </dgm:pt>
    <dgm:pt modelId="{428BF5EA-B223-4B6F-8598-187EB33EA36A}" type="pres">
      <dgm:prSet presAssocID="{76798119-CB89-479C-AD0C-03A1C78D5CDE}" presName="textRect" presStyleLbl="revTx" presStyleIdx="2" presStyleCnt="4">
        <dgm:presLayoutVars>
          <dgm:chMax val="1"/>
          <dgm:chPref val="1"/>
        </dgm:presLayoutVars>
      </dgm:prSet>
      <dgm:spPr/>
    </dgm:pt>
    <dgm:pt modelId="{BB2AFD59-C460-4CB1-8EB8-B8A6E60EBDE8}" type="pres">
      <dgm:prSet presAssocID="{985158F2-B599-49AF-9E9E-CEEC445F9A50}" presName="sibTrans" presStyleCnt="0"/>
      <dgm:spPr/>
    </dgm:pt>
    <dgm:pt modelId="{5ABB5427-1708-4E7F-B4B4-20E949D6E9ED}" type="pres">
      <dgm:prSet presAssocID="{FA9E0C03-C422-4163-BC6C-05DE688A9A29}" presName="compNode" presStyleCnt="0"/>
      <dgm:spPr/>
    </dgm:pt>
    <dgm:pt modelId="{8CE58F4D-320E-4F72-828B-BFC8371A2555}" type="pres">
      <dgm:prSet presAssocID="{FA9E0C03-C422-4163-BC6C-05DE688A9A29}" presName="iconBgRect" presStyleLbl="bgShp" presStyleIdx="3" presStyleCnt="4"/>
      <dgm:spPr/>
    </dgm:pt>
    <dgm:pt modelId="{A6C847BB-FA31-43C3-9245-A0D64F35AAD8}" type="pres">
      <dgm:prSet presAssocID="{FA9E0C03-C422-4163-BC6C-05DE688A9A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91BC937B-7151-4B10-952B-B7157B1BE6F1}" type="pres">
      <dgm:prSet presAssocID="{FA9E0C03-C422-4163-BC6C-05DE688A9A29}" presName="spaceRect" presStyleCnt="0"/>
      <dgm:spPr/>
    </dgm:pt>
    <dgm:pt modelId="{D777BA64-9483-417F-B9E1-CDC9FACC6C59}" type="pres">
      <dgm:prSet presAssocID="{FA9E0C03-C422-4163-BC6C-05DE688A9A29}" presName="textRect" presStyleLbl="revTx" presStyleIdx="3" presStyleCnt="4">
        <dgm:presLayoutVars>
          <dgm:chMax val="1"/>
          <dgm:chPref val="1"/>
        </dgm:presLayoutVars>
      </dgm:prSet>
      <dgm:spPr/>
    </dgm:pt>
  </dgm:ptLst>
  <dgm:cxnLst>
    <dgm:cxn modelId="{A16B2C27-C6AA-4E72-9F7E-62B643DBD7E8}" type="presOf" srcId="{FA9E0C03-C422-4163-BC6C-05DE688A9A29}" destId="{D777BA64-9483-417F-B9E1-CDC9FACC6C59}" srcOrd="0" destOrd="0" presId="urn:microsoft.com/office/officeart/2018/5/layout/IconCircleLabelList"/>
    <dgm:cxn modelId="{A46BFF62-8A3F-4E95-8CDB-DA898DA2417A}" type="presOf" srcId="{8B706C53-A724-411F-B9B0-E59DB880AE1C}" destId="{85D71253-296E-4F30-81A2-4FAF50B31753}" srcOrd="0" destOrd="0" presId="urn:microsoft.com/office/officeart/2018/5/layout/IconCircleLabelList"/>
    <dgm:cxn modelId="{1848BA54-0BD9-4F53-AA06-E2798B4EA302}" srcId="{B4786832-665A-4831-87F9-6DD24D4522FC}" destId="{305F076C-E3E5-495E-90DB-B3341A306AFA}" srcOrd="0" destOrd="0" parTransId="{70C66C53-4B8E-499F-A78A-AADD0B7D5549}" sibTransId="{BEA4C395-BC54-40C9-8981-3893465CE691}"/>
    <dgm:cxn modelId="{A8FCD1AA-F7D3-44D5-BD6A-EDC8FA808592}" srcId="{B4786832-665A-4831-87F9-6DD24D4522FC}" destId="{76798119-CB89-479C-AD0C-03A1C78D5CDE}" srcOrd="2" destOrd="0" parTransId="{091DE077-BFBB-4C60-840B-E494362B90F1}" sibTransId="{985158F2-B599-49AF-9E9E-CEEC445F9A50}"/>
    <dgm:cxn modelId="{CFCAC3B7-2735-4573-8841-25124B8E5ACE}" srcId="{B4786832-665A-4831-87F9-6DD24D4522FC}" destId="{FA9E0C03-C422-4163-BC6C-05DE688A9A29}" srcOrd="3" destOrd="0" parTransId="{7D6C1A71-038F-437F-B624-8ED1FB3D5C02}" sibTransId="{88261CED-15F7-428E-8691-E1DFDF4B1F77}"/>
    <dgm:cxn modelId="{E18509C7-8966-47A8-BF21-FD20FF0D86C8}" type="presOf" srcId="{76798119-CB89-479C-AD0C-03A1C78D5CDE}" destId="{428BF5EA-B223-4B6F-8598-187EB33EA36A}" srcOrd="0" destOrd="0" presId="urn:microsoft.com/office/officeart/2018/5/layout/IconCircleLabelList"/>
    <dgm:cxn modelId="{D0A960F4-6BE5-4009-A98F-9BF1577C6F3B}" srcId="{B4786832-665A-4831-87F9-6DD24D4522FC}" destId="{8B706C53-A724-411F-B9B0-E59DB880AE1C}" srcOrd="1" destOrd="0" parTransId="{C9681BA9-BC36-4432-89AE-31474957CACD}" sibTransId="{CFC6E969-FF84-419C-A7A8-57890E9D4356}"/>
    <dgm:cxn modelId="{2683DFF8-5818-4943-932B-E77EF4D8069A}" type="presOf" srcId="{B4786832-665A-4831-87F9-6DD24D4522FC}" destId="{96F06E7A-F5F5-4C60-B50F-283D0D157BE1}" srcOrd="0" destOrd="0" presId="urn:microsoft.com/office/officeart/2018/5/layout/IconCircleLabelList"/>
    <dgm:cxn modelId="{859042FF-5B44-4038-BB42-5EFA444E437D}" type="presOf" srcId="{305F076C-E3E5-495E-90DB-B3341A306AFA}" destId="{988DC6F1-2D58-4300-B22B-56B4D768C562}" srcOrd="0" destOrd="0" presId="urn:microsoft.com/office/officeart/2018/5/layout/IconCircleLabelList"/>
    <dgm:cxn modelId="{DBB50352-CC2A-4C2B-B540-180BFE6F2AA0}" type="presParOf" srcId="{96F06E7A-F5F5-4C60-B50F-283D0D157BE1}" destId="{45562EE1-2EA8-4CBA-B3EA-8DE2D951C8ED}" srcOrd="0" destOrd="0" presId="urn:microsoft.com/office/officeart/2018/5/layout/IconCircleLabelList"/>
    <dgm:cxn modelId="{9E97AD97-F5E4-40DC-90C6-FA982EFBA93A}" type="presParOf" srcId="{45562EE1-2EA8-4CBA-B3EA-8DE2D951C8ED}" destId="{A01BBBD3-C719-451B-B72D-3B9B91E7B61B}" srcOrd="0" destOrd="0" presId="urn:microsoft.com/office/officeart/2018/5/layout/IconCircleLabelList"/>
    <dgm:cxn modelId="{A8A9C727-82EB-4C0E-8CE8-D736D8DD1581}" type="presParOf" srcId="{45562EE1-2EA8-4CBA-B3EA-8DE2D951C8ED}" destId="{ED66C77D-DA3E-4EDD-B3B4-B41E72C96B05}" srcOrd="1" destOrd="0" presId="urn:microsoft.com/office/officeart/2018/5/layout/IconCircleLabelList"/>
    <dgm:cxn modelId="{91616BF0-713D-4527-A523-CA3EA37D5DA8}" type="presParOf" srcId="{45562EE1-2EA8-4CBA-B3EA-8DE2D951C8ED}" destId="{71D806BA-0C2A-48FA-879E-9FDD15BCE320}" srcOrd="2" destOrd="0" presId="urn:microsoft.com/office/officeart/2018/5/layout/IconCircleLabelList"/>
    <dgm:cxn modelId="{09CEA14A-983A-42D8-8162-2D82CE44DC4C}" type="presParOf" srcId="{45562EE1-2EA8-4CBA-B3EA-8DE2D951C8ED}" destId="{988DC6F1-2D58-4300-B22B-56B4D768C562}" srcOrd="3" destOrd="0" presId="urn:microsoft.com/office/officeart/2018/5/layout/IconCircleLabelList"/>
    <dgm:cxn modelId="{80809F24-1530-46AD-92EA-A621B25345B2}" type="presParOf" srcId="{96F06E7A-F5F5-4C60-B50F-283D0D157BE1}" destId="{9CC20035-C32C-47A6-9692-8539DE2C0343}" srcOrd="1" destOrd="0" presId="urn:microsoft.com/office/officeart/2018/5/layout/IconCircleLabelList"/>
    <dgm:cxn modelId="{60924433-D2F1-4AFF-BEC8-A99F9197AF41}" type="presParOf" srcId="{96F06E7A-F5F5-4C60-B50F-283D0D157BE1}" destId="{C8FAF50A-84CB-48DC-8486-0DBA0C8220FD}" srcOrd="2" destOrd="0" presId="urn:microsoft.com/office/officeart/2018/5/layout/IconCircleLabelList"/>
    <dgm:cxn modelId="{7670B1D7-A60C-4F5F-8B2F-6D3FE1DC9F7B}" type="presParOf" srcId="{C8FAF50A-84CB-48DC-8486-0DBA0C8220FD}" destId="{83F14B3E-A8F0-48C9-8C9F-F5D6BBA28562}" srcOrd="0" destOrd="0" presId="urn:microsoft.com/office/officeart/2018/5/layout/IconCircleLabelList"/>
    <dgm:cxn modelId="{24EFBF50-28B9-4BD6-9790-2E93F72E338C}" type="presParOf" srcId="{C8FAF50A-84CB-48DC-8486-0DBA0C8220FD}" destId="{BCDDADA5-7AA3-42F9-950A-CF20927DB5D3}" srcOrd="1" destOrd="0" presId="urn:microsoft.com/office/officeart/2018/5/layout/IconCircleLabelList"/>
    <dgm:cxn modelId="{3F6D27D5-9B7A-487F-A844-FA4609E42CD4}" type="presParOf" srcId="{C8FAF50A-84CB-48DC-8486-0DBA0C8220FD}" destId="{F07E561F-06EF-4F40-B5DD-A4E35A84DCA3}" srcOrd="2" destOrd="0" presId="urn:microsoft.com/office/officeart/2018/5/layout/IconCircleLabelList"/>
    <dgm:cxn modelId="{6F97AD1D-FA8A-450E-9E48-E984A250D7DF}" type="presParOf" srcId="{C8FAF50A-84CB-48DC-8486-0DBA0C8220FD}" destId="{85D71253-296E-4F30-81A2-4FAF50B31753}" srcOrd="3" destOrd="0" presId="urn:microsoft.com/office/officeart/2018/5/layout/IconCircleLabelList"/>
    <dgm:cxn modelId="{0EBD0B7B-A488-468F-A8CA-C819902BC371}" type="presParOf" srcId="{96F06E7A-F5F5-4C60-B50F-283D0D157BE1}" destId="{C9BB718E-0378-48A5-924D-BA547D586071}" srcOrd="3" destOrd="0" presId="urn:microsoft.com/office/officeart/2018/5/layout/IconCircleLabelList"/>
    <dgm:cxn modelId="{3092A508-BB9A-426E-BA86-959EFB506BEA}" type="presParOf" srcId="{96F06E7A-F5F5-4C60-B50F-283D0D157BE1}" destId="{7719984D-D8F0-4363-9313-8434E4D2F8AB}" srcOrd="4" destOrd="0" presId="urn:microsoft.com/office/officeart/2018/5/layout/IconCircleLabelList"/>
    <dgm:cxn modelId="{23EE7935-B5EB-4D0F-B426-C519B9C8ED50}" type="presParOf" srcId="{7719984D-D8F0-4363-9313-8434E4D2F8AB}" destId="{C5852DDE-486B-4F70-B310-47FEC784FEA4}" srcOrd="0" destOrd="0" presId="urn:microsoft.com/office/officeart/2018/5/layout/IconCircleLabelList"/>
    <dgm:cxn modelId="{A580C902-82D2-4014-960A-F8EBDD4978A2}" type="presParOf" srcId="{7719984D-D8F0-4363-9313-8434E4D2F8AB}" destId="{ECBFA7D5-28D9-4259-8DE8-18DF58EE7750}" srcOrd="1" destOrd="0" presId="urn:microsoft.com/office/officeart/2018/5/layout/IconCircleLabelList"/>
    <dgm:cxn modelId="{F61B3D24-3EFA-42C9-89B5-CAEEEAC4F464}" type="presParOf" srcId="{7719984D-D8F0-4363-9313-8434E4D2F8AB}" destId="{7F9E97EE-D842-42FA-A7D8-B9A8E9C8EFB8}" srcOrd="2" destOrd="0" presId="urn:microsoft.com/office/officeart/2018/5/layout/IconCircleLabelList"/>
    <dgm:cxn modelId="{3ED7925F-138E-467C-8957-611CE3BAF3AB}" type="presParOf" srcId="{7719984D-D8F0-4363-9313-8434E4D2F8AB}" destId="{428BF5EA-B223-4B6F-8598-187EB33EA36A}" srcOrd="3" destOrd="0" presId="urn:microsoft.com/office/officeart/2018/5/layout/IconCircleLabelList"/>
    <dgm:cxn modelId="{7BB9FDA3-48CE-462B-8719-62F271508FD8}" type="presParOf" srcId="{96F06E7A-F5F5-4C60-B50F-283D0D157BE1}" destId="{BB2AFD59-C460-4CB1-8EB8-B8A6E60EBDE8}" srcOrd="5" destOrd="0" presId="urn:microsoft.com/office/officeart/2018/5/layout/IconCircleLabelList"/>
    <dgm:cxn modelId="{724BA4FE-55B8-45AB-AB0D-5F9740FEABF7}" type="presParOf" srcId="{96F06E7A-F5F5-4C60-B50F-283D0D157BE1}" destId="{5ABB5427-1708-4E7F-B4B4-20E949D6E9ED}" srcOrd="6" destOrd="0" presId="urn:microsoft.com/office/officeart/2018/5/layout/IconCircleLabelList"/>
    <dgm:cxn modelId="{A32C7763-9CEA-4B1A-BB32-DB35FB3408BC}" type="presParOf" srcId="{5ABB5427-1708-4E7F-B4B4-20E949D6E9ED}" destId="{8CE58F4D-320E-4F72-828B-BFC8371A2555}" srcOrd="0" destOrd="0" presId="urn:microsoft.com/office/officeart/2018/5/layout/IconCircleLabelList"/>
    <dgm:cxn modelId="{AD002953-7833-4D15-B82C-964B40215762}" type="presParOf" srcId="{5ABB5427-1708-4E7F-B4B4-20E949D6E9ED}" destId="{A6C847BB-FA31-43C3-9245-A0D64F35AAD8}" srcOrd="1" destOrd="0" presId="urn:microsoft.com/office/officeart/2018/5/layout/IconCircleLabelList"/>
    <dgm:cxn modelId="{F51607B0-4195-4BBE-8D24-857F7AA8DEC9}" type="presParOf" srcId="{5ABB5427-1708-4E7F-B4B4-20E949D6E9ED}" destId="{91BC937B-7151-4B10-952B-B7157B1BE6F1}" srcOrd="2" destOrd="0" presId="urn:microsoft.com/office/officeart/2018/5/layout/IconCircleLabelList"/>
    <dgm:cxn modelId="{7FA864E3-8526-422B-BA58-3C827370065C}" type="presParOf" srcId="{5ABB5427-1708-4E7F-B4B4-20E949D6E9ED}" destId="{D777BA64-9483-417F-B9E1-CDC9FACC6C5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A1A4F0-8D44-4661-8E39-DF9AF0B6C41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BF86DDB-BA9C-4E13-8383-6EBFC4A2E600}">
      <dgm:prSet/>
      <dgm:spPr/>
      <dgm:t>
        <a:bodyPr/>
        <a:lstStyle/>
        <a:p>
          <a:r>
            <a:rPr lang="en-US" dirty="0"/>
            <a:t>1.  Those taking the position that treatment programs have a right to discharge clients for drinking or using while in the program.</a:t>
          </a:r>
        </a:p>
      </dgm:t>
    </dgm:pt>
    <dgm:pt modelId="{CBB5C198-69F4-47DB-8FFD-63F97F9AEB0A}" type="parTrans" cxnId="{3E1497AB-16EF-474E-AB6F-9628621E472B}">
      <dgm:prSet/>
      <dgm:spPr/>
      <dgm:t>
        <a:bodyPr/>
        <a:lstStyle/>
        <a:p>
          <a:endParaRPr lang="en-US"/>
        </a:p>
      </dgm:t>
    </dgm:pt>
    <dgm:pt modelId="{EE8D604E-7352-4FB6-BEDE-FAFA77EF8504}" type="sibTrans" cxnId="{3E1497AB-16EF-474E-AB6F-9628621E472B}">
      <dgm:prSet/>
      <dgm:spPr/>
      <dgm:t>
        <a:bodyPr/>
        <a:lstStyle/>
        <a:p>
          <a:endParaRPr lang="en-US"/>
        </a:p>
      </dgm:t>
    </dgm:pt>
    <dgm:pt modelId="{3E35DAA8-4E0F-4782-93AF-6056DEFF59D5}">
      <dgm:prSet/>
      <dgm:spPr/>
      <dgm:t>
        <a:bodyPr/>
        <a:lstStyle/>
        <a:p>
          <a:r>
            <a:rPr lang="en-US"/>
            <a:t>2.  Those taking the position that treatment programs owe a duty of care to those who cannot or will not maintain sobriety during the treatment.</a:t>
          </a:r>
        </a:p>
      </dgm:t>
    </dgm:pt>
    <dgm:pt modelId="{22F8F75A-7DE5-461E-8E06-C343825F4638}" type="parTrans" cxnId="{EFB7E240-AB10-4EA6-912B-1C1A5ACBB967}">
      <dgm:prSet/>
      <dgm:spPr/>
      <dgm:t>
        <a:bodyPr/>
        <a:lstStyle/>
        <a:p>
          <a:endParaRPr lang="en-US"/>
        </a:p>
      </dgm:t>
    </dgm:pt>
    <dgm:pt modelId="{547D7A1C-5746-4684-A96A-BE5E6BA45823}" type="sibTrans" cxnId="{EFB7E240-AB10-4EA6-912B-1C1A5ACBB967}">
      <dgm:prSet/>
      <dgm:spPr/>
      <dgm:t>
        <a:bodyPr/>
        <a:lstStyle/>
        <a:p>
          <a:endParaRPr lang="en-US"/>
        </a:p>
      </dgm:t>
    </dgm:pt>
    <dgm:pt modelId="{CDB36363-407C-443F-AA84-25DE6441D762}" type="pres">
      <dgm:prSet presAssocID="{32A1A4F0-8D44-4661-8E39-DF9AF0B6C412}" presName="outerComposite" presStyleCnt="0">
        <dgm:presLayoutVars>
          <dgm:chMax val="5"/>
          <dgm:dir/>
          <dgm:resizeHandles val="exact"/>
        </dgm:presLayoutVars>
      </dgm:prSet>
      <dgm:spPr/>
    </dgm:pt>
    <dgm:pt modelId="{706FE029-0DF3-4672-8989-C9BDA396850D}" type="pres">
      <dgm:prSet presAssocID="{32A1A4F0-8D44-4661-8E39-DF9AF0B6C412}" presName="dummyMaxCanvas" presStyleCnt="0">
        <dgm:presLayoutVars/>
      </dgm:prSet>
      <dgm:spPr/>
    </dgm:pt>
    <dgm:pt modelId="{2CB6985F-5349-4160-9465-D4ECB56F39CD}" type="pres">
      <dgm:prSet presAssocID="{32A1A4F0-8D44-4661-8E39-DF9AF0B6C412}" presName="TwoNodes_1" presStyleLbl="node1" presStyleIdx="0" presStyleCnt="2">
        <dgm:presLayoutVars>
          <dgm:bulletEnabled val="1"/>
        </dgm:presLayoutVars>
      </dgm:prSet>
      <dgm:spPr/>
    </dgm:pt>
    <dgm:pt modelId="{E16D7DB1-11AD-4D14-8180-D2A2D0A4D672}" type="pres">
      <dgm:prSet presAssocID="{32A1A4F0-8D44-4661-8E39-DF9AF0B6C412}" presName="TwoNodes_2" presStyleLbl="node1" presStyleIdx="1" presStyleCnt="2">
        <dgm:presLayoutVars>
          <dgm:bulletEnabled val="1"/>
        </dgm:presLayoutVars>
      </dgm:prSet>
      <dgm:spPr/>
    </dgm:pt>
    <dgm:pt modelId="{E597148D-1C31-4EB3-9B04-A4768D4D5CD8}" type="pres">
      <dgm:prSet presAssocID="{32A1A4F0-8D44-4661-8E39-DF9AF0B6C412}" presName="TwoConn_1-2" presStyleLbl="fgAccFollowNode1" presStyleIdx="0" presStyleCnt="1">
        <dgm:presLayoutVars>
          <dgm:bulletEnabled val="1"/>
        </dgm:presLayoutVars>
      </dgm:prSet>
      <dgm:spPr/>
    </dgm:pt>
    <dgm:pt modelId="{FF45764C-0D84-4D30-8393-5B21BB89A86B}" type="pres">
      <dgm:prSet presAssocID="{32A1A4F0-8D44-4661-8E39-DF9AF0B6C412}" presName="TwoNodes_1_text" presStyleLbl="node1" presStyleIdx="1" presStyleCnt="2">
        <dgm:presLayoutVars>
          <dgm:bulletEnabled val="1"/>
        </dgm:presLayoutVars>
      </dgm:prSet>
      <dgm:spPr/>
    </dgm:pt>
    <dgm:pt modelId="{AE52AAB1-34C2-4653-90F8-2FEFD9A3E5A3}" type="pres">
      <dgm:prSet presAssocID="{32A1A4F0-8D44-4661-8E39-DF9AF0B6C412}" presName="TwoNodes_2_text" presStyleLbl="node1" presStyleIdx="1" presStyleCnt="2">
        <dgm:presLayoutVars>
          <dgm:bulletEnabled val="1"/>
        </dgm:presLayoutVars>
      </dgm:prSet>
      <dgm:spPr/>
    </dgm:pt>
  </dgm:ptLst>
  <dgm:cxnLst>
    <dgm:cxn modelId="{5A37D629-6387-40E9-9BC1-29344B942F00}" type="presOf" srcId="{EE8D604E-7352-4FB6-BEDE-FAFA77EF8504}" destId="{E597148D-1C31-4EB3-9B04-A4768D4D5CD8}" srcOrd="0" destOrd="0" presId="urn:microsoft.com/office/officeart/2005/8/layout/vProcess5"/>
    <dgm:cxn modelId="{EFB7E240-AB10-4EA6-912B-1C1A5ACBB967}" srcId="{32A1A4F0-8D44-4661-8E39-DF9AF0B6C412}" destId="{3E35DAA8-4E0F-4782-93AF-6056DEFF59D5}" srcOrd="1" destOrd="0" parTransId="{22F8F75A-7DE5-461E-8E06-C343825F4638}" sibTransId="{547D7A1C-5746-4684-A96A-BE5E6BA45823}"/>
    <dgm:cxn modelId="{6939C755-50E9-470A-82B4-682EF45E65DD}" type="presOf" srcId="{3E35DAA8-4E0F-4782-93AF-6056DEFF59D5}" destId="{E16D7DB1-11AD-4D14-8180-D2A2D0A4D672}" srcOrd="0" destOrd="0" presId="urn:microsoft.com/office/officeart/2005/8/layout/vProcess5"/>
    <dgm:cxn modelId="{F195D088-C4F7-4856-99AC-417E65E19732}" type="presOf" srcId="{3E35DAA8-4E0F-4782-93AF-6056DEFF59D5}" destId="{AE52AAB1-34C2-4653-90F8-2FEFD9A3E5A3}" srcOrd="1" destOrd="0" presId="urn:microsoft.com/office/officeart/2005/8/layout/vProcess5"/>
    <dgm:cxn modelId="{4B052A95-21A9-4974-B57B-44B0321307EF}" type="presOf" srcId="{32A1A4F0-8D44-4661-8E39-DF9AF0B6C412}" destId="{CDB36363-407C-443F-AA84-25DE6441D762}" srcOrd="0" destOrd="0" presId="urn:microsoft.com/office/officeart/2005/8/layout/vProcess5"/>
    <dgm:cxn modelId="{3E1497AB-16EF-474E-AB6F-9628621E472B}" srcId="{32A1A4F0-8D44-4661-8E39-DF9AF0B6C412}" destId="{1BF86DDB-BA9C-4E13-8383-6EBFC4A2E600}" srcOrd="0" destOrd="0" parTransId="{CBB5C198-69F4-47DB-8FFD-63F97F9AEB0A}" sibTransId="{EE8D604E-7352-4FB6-BEDE-FAFA77EF8504}"/>
    <dgm:cxn modelId="{22B2F6E0-4303-4201-A229-9E64987212CC}" type="presOf" srcId="{1BF86DDB-BA9C-4E13-8383-6EBFC4A2E600}" destId="{2CB6985F-5349-4160-9465-D4ECB56F39CD}" srcOrd="0" destOrd="0" presId="urn:microsoft.com/office/officeart/2005/8/layout/vProcess5"/>
    <dgm:cxn modelId="{DBDB54F0-F7B9-4E97-A7B9-8F7B7735932A}" type="presOf" srcId="{1BF86DDB-BA9C-4E13-8383-6EBFC4A2E600}" destId="{FF45764C-0D84-4D30-8393-5B21BB89A86B}" srcOrd="1" destOrd="0" presId="urn:microsoft.com/office/officeart/2005/8/layout/vProcess5"/>
    <dgm:cxn modelId="{8668CC0F-FBE4-4529-AEAA-993AA6843FB7}" type="presParOf" srcId="{CDB36363-407C-443F-AA84-25DE6441D762}" destId="{706FE029-0DF3-4672-8989-C9BDA396850D}" srcOrd="0" destOrd="0" presId="urn:microsoft.com/office/officeart/2005/8/layout/vProcess5"/>
    <dgm:cxn modelId="{A23926EE-CD50-4725-A03F-7FF685E15BFA}" type="presParOf" srcId="{CDB36363-407C-443F-AA84-25DE6441D762}" destId="{2CB6985F-5349-4160-9465-D4ECB56F39CD}" srcOrd="1" destOrd="0" presId="urn:microsoft.com/office/officeart/2005/8/layout/vProcess5"/>
    <dgm:cxn modelId="{81E5D211-6640-431C-9E17-E2162554A95B}" type="presParOf" srcId="{CDB36363-407C-443F-AA84-25DE6441D762}" destId="{E16D7DB1-11AD-4D14-8180-D2A2D0A4D672}" srcOrd="2" destOrd="0" presId="urn:microsoft.com/office/officeart/2005/8/layout/vProcess5"/>
    <dgm:cxn modelId="{66A808E3-916C-4940-BACB-7DC726432DE7}" type="presParOf" srcId="{CDB36363-407C-443F-AA84-25DE6441D762}" destId="{E597148D-1C31-4EB3-9B04-A4768D4D5CD8}" srcOrd="3" destOrd="0" presId="urn:microsoft.com/office/officeart/2005/8/layout/vProcess5"/>
    <dgm:cxn modelId="{E07D5D46-ABB8-4D66-A740-5C294C825B75}" type="presParOf" srcId="{CDB36363-407C-443F-AA84-25DE6441D762}" destId="{FF45764C-0D84-4D30-8393-5B21BB89A86B}" srcOrd="4" destOrd="0" presId="urn:microsoft.com/office/officeart/2005/8/layout/vProcess5"/>
    <dgm:cxn modelId="{F0D6C210-82A5-4301-8EB1-9032FF253F85}" type="presParOf" srcId="{CDB36363-407C-443F-AA84-25DE6441D762}" destId="{AE52AAB1-34C2-4653-90F8-2FEFD9A3E5A3}"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281E19-0E89-4106-A582-B7050086A5B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CE798A4-C311-422D-BA50-1EB5F91B0D08}">
      <dgm:prSet custT="1"/>
      <dgm:spPr/>
      <dgm:t>
        <a:bodyPr/>
        <a:lstStyle/>
        <a:p>
          <a:r>
            <a:rPr lang="en-US" sz="2400" dirty="0"/>
            <a:t>What types of cases contribute to your stress level increasing your vulnerability to compassion fatigue?</a:t>
          </a:r>
        </a:p>
      </dgm:t>
    </dgm:pt>
    <dgm:pt modelId="{C9882364-F696-4EF2-BD58-B18F668812EA}" type="parTrans" cxnId="{9E94E8C5-7797-45F0-8453-67B4BA07663C}">
      <dgm:prSet/>
      <dgm:spPr/>
      <dgm:t>
        <a:bodyPr/>
        <a:lstStyle/>
        <a:p>
          <a:endParaRPr lang="en-US"/>
        </a:p>
      </dgm:t>
    </dgm:pt>
    <dgm:pt modelId="{86FD0DED-0860-439F-BBA7-91A27C30A18A}" type="sibTrans" cxnId="{9E94E8C5-7797-45F0-8453-67B4BA07663C}">
      <dgm:prSet/>
      <dgm:spPr/>
      <dgm:t>
        <a:bodyPr/>
        <a:lstStyle/>
        <a:p>
          <a:endParaRPr lang="en-US"/>
        </a:p>
      </dgm:t>
    </dgm:pt>
    <dgm:pt modelId="{C0235A3A-0D8D-4485-991C-5B60F025CE5A}">
      <dgm:prSet custT="1"/>
      <dgm:spPr/>
      <dgm:t>
        <a:bodyPr/>
        <a:lstStyle/>
        <a:p>
          <a:r>
            <a:rPr lang="en-US" sz="2400" dirty="0"/>
            <a:t>What type of events or situations cause you to experience an unusually strong reaction, often overpowering your usual coping mechanisms </a:t>
          </a:r>
        </a:p>
      </dgm:t>
    </dgm:pt>
    <dgm:pt modelId="{0B54F6D7-8A97-478D-91EB-82AB24EF7F8E}" type="parTrans" cxnId="{CD3D0793-4680-4F24-B2C2-D397B8BA58B5}">
      <dgm:prSet/>
      <dgm:spPr/>
      <dgm:t>
        <a:bodyPr/>
        <a:lstStyle/>
        <a:p>
          <a:endParaRPr lang="en-US"/>
        </a:p>
      </dgm:t>
    </dgm:pt>
    <dgm:pt modelId="{AF044264-7761-4609-8D18-F2C91E3AF5E0}" type="sibTrans" cxnId="{CD3D0793-4680-4F24-B2C2-D397B8BA58B5}">
      <dgm:prSet/>
      <dgm:spPr/>
      <dgm:t>
        <a:bodyPr/>
        <a:lstStyle/>
        <a:p>
          <a:endParaRPr lang="en-US"/>
        </a:p>
      </dgm:t>
    </dgm:pt>
    <dgm:pt modelId="{17AF325A-1053-49B6-A543-710A0B204AE3}" type="pres">
      <dgm:prSet presAssocID="{4B281E19-0E89-4106-A582-B7050086A5B6}" presName="root" presStyleCnt="0">
        <dgm:presLayoutVars>
          <dgm:dir/>
          <dgm:resizeHandles val="exact"/>
        </dgm:presLayoutVars>
      </dgm:prSet>
      <dgm:spPr/>
    </dgm:pt>
    <dgm:pt modelId="{FE2FEC2C-9EAF-43EE-9497-220EAF55418A}" type="pres">
      <dgm:prSet presAssocID="{4B281E19-0E89-4106-A582-B7050086A5B6}" presName="container" presStyleCnt="0">
        <dgm:presLayoutVars>
          <dgm:dir/>
          <dgm:resizeHandles val="exact"/>
        </dgm:presLayoutVars>
      </dgm:prSet>
      <dgm:spPr/>
    </dgm:pt>
    <dgm:pt modelId="{8AD3C182-A514-40A2-A03E-834EB6B45F4B}" type="pres">
      <dgm:prSet presAssocID="{2CE798A4-C311-422D-BA50-1EB5F91B0D08}" presName="compNode" presStyleCnt="0"/>
      <dgm:spPr/>
    </dgm:pt>
    <dgm:pt modelId="{06D519A6-4FC5-450C-B6BC-4613AD99DDA0}" type="pres">
      <dgm:prSet presAssocID="{2CE798A4-C311-422D-BA50-1EB5F91B0D08}" presName="iconBgRect" presStyleLbl="bgShp" presStyleIdx="0" presStyleCnt="2"/>
      <dgm:spPr/>
    </dgm:pt>
    <dgm:pt modelId="{245684D0-9F44-418E-9CA2-5488B0569A23}" type="pres">
      <dgm:prSet presAssocID="{2CE798A4-C311-422D-BA50-1EB5F91B0D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82927D8C-22A2-4809-89D6-35D3FB6E80FA}" type="pres">
      <dgm:prSet presAssocID="{2CE798A4-C311-422D-BA50-1EB5F91B0D08}" presName="spaceRect" presStyleCnt="0"/>
      <dgm:spPr/>
    </dgm:pt>
    <dgm:pt modelId="{0F14AC4B-D532-43DF-AF81-E5856D101D33}" type="pres">
      <dgm:prSet presAssocID="{2CE798A4-C311-422D-BA50-1EB5F91B0D08}" presName="textRect" presStyleLbl="revTx" presStyleIdx="0" presStyleCnt="2">
        <dgm:presLayoutVars>
          <dgm:chMax val="1"/>
          <dgm:chPref val="1"/>
        </dgm:presLayoutVars>
      </dgm:prSet>
      <dgm:spPr/>
    </dgm:pt>
    <dgm:pt modelId="{B4DDE676-47C7-475F-BCEE-B5AA24B30054}" type="pres">
      <dgm:prSet presAssocID="{86FD0DED-0860-439F-BBA7-91A27C30A18A}" presName="sibTrans" presStyleLbl="sibTrans2D1" presStyleIdx="0" presStyleCnt="0"/>
      <dgm:spPr/>
    </dgm:pt>
    <dgm:pt modelId="{BED4494F-34F3-4BBB-8BA1-8426A6B56205}" type="pres">
      <dgm:prSet presAssocID="{C0235A3A-0D8D-4485-991C-5B60F025CE5A}" presName="compNode" presStyleCnt="0"/>
      <dgm:spPr/>
    </dgm:pt>
    <dgm:pt modelId="{17BFA4B0-3563-4384-A96E-D573B4828AED}" type="pres">
      <dgm:prSet presAssocID="{C0235A3A-0D8D-4485-991C-5B60F025CE5A}" presName="iconBgRect" presStyleLbl="bgShp" presStyleIdx="1" presStyleCnt="2"/>
      <dgm:spPr/>
    </dgm:pt>
    <dgm:pt modelId="{3AB99903-32DA-44D2-A558-8B75062AA678}" type="pres">
      <dgm:prSet presAssocID="{C0235A3A-0D8D-4485-991C-5B60F025CE5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8CC89D5-AB57-4DC6-B2CB-59F89F7FCC26}" type="pres">
      <dgm:prSet presAssocID="{C0235A3A-0D8D-4485-991C-5B60F025CE5A}" presName="spaceRect" presStyleCnt="0"/>
      <dgm:spPr/>
    </dgm:pt>
    <dgm:pt modelId="{AD5836E4-1B1E-4589-8B97-21E4D2A0705A}" type="pres">
      <dgm:prSet presAssocID="{C0235A3A-0D8D-4485-991C-5B60F025CE5A}" presName="textRect" presStyleLbl="revTx" presStyleIdx="1" presStyleCnt="2">
        <dgm:presLayoutVars>
          <dgm:chMax val="1"/>
          <dgm:chPref val="1"/>
        </dgm:presLayoutVars>
      </dgm:prSet>
      <dgm:spPr/>
    </dgm:pt>
  </dgm:ptLst>
  <dgm:cxnLst>
    <dgm:cxn modelId="{716E9A23-3586-470B-9B12-C0DFEDF39454}" type="presOf" srcId="{4B281E19-0E89-4106-A582-B7050086A5B6}" destId="{17AF325A-1053-49B6-A543-710A0B204AE3}" srcOrd="0" destOrd="0" presId="urn:microsoft.com/office/officeart/2018/2/layout/IconCircleList"/>
    <dgm:cxn modelId="{CD3D0793-4680-4F24-B2C2-D397B8BA58B5}" srcId="{4B281E19-0E89-4106-A582-B7050086A5B6}" destId="{C0235A3A-0D8D-4485-991C-5B60F025CE5A}" srcOrd="1" destOrd="0" parTransId="{0B54F6D7-8A97-478D-91EB-82AB24EF7F8E}" sibTransId="{AF044264-7761-4609-8D18-F2C91E3AF5E0}"/>
    <dgm:cxn modelId="{9E6CA3A3-81BA-4586-BBDE-7F7598B61EFD}" type="presOf" srcId="{C0235A3A-0D8D-4485-991C-5B60F025CE5A}" destId="{AD5836E4-1B1E-4589-8B97-21E4D2A0705A}" srcOrd="0" destOrd="0" presId="urn:microsoft.com/office/officeart/2018/2/layout/IconCircleList"/>
    <dgm:cxn modelId="{9E94E8C5-7797-45F0-8453-67B4BA07663C}" srcId="{4B281E19-0E89-4106-A582-B7050086A5B6}" destId="{2CE798A4-C311-422D-BA50-1EB5F91B0D08}" srcOrd="0" destOrd="0" parTransId="{C9882364-F696-4EF2-BD58-B18F668812EA}" sibTransId="{86FD0DED-0860-439F-BBA7-91A27C30A18A}"/>
    <dgm:cxn modelId="{D194BEDE-BA49-47BC-A29E-03EFD20556F7}" type="presOf" srcId="{2CE798A4-C311-422D-BA50-1EB5F91B0D08}" destId="{0F14AC4B-D532-43DF-AF81-E5856D101D33}" srcOrd="0" destOrd="0" presId="urn:microsoft.com/office/officeart/2018/2/layout/IconCircleList"/>
    <dgm:cxn modelId="{8E3A37FD-1237-4E56-BEB4-DF8857BD29E8}" type="presOf" srcId="{86FD0DED-0860-439F-BBA7-91A27C30A18A}" destId="{B4DDE676-47C7-475F-BCEE-B5AA24B30054}" srcOrd="0" destOrd="0" presId="urn:microsoft.com/office/officeart/2018/2/layout/IconCircleList"/>
    <dgm:cxn modelId="{85F19B4E-45B7-4984-93F6-0D9D271816DD}" type="presParOf" srcId="{17AF325A-1053-49B6-A543-710A0B204AE3}" destId="{FE2FEC2C-9EAF-43EE-9497-220EAF55418A}" srcOrd="0" destOrd="0" presId="urn:microsoft.com/office/officeart/2018/2/layout/IconCircleList"/>
    <dgm:cxn modelId="{6A3450CE-EF45-488C-A7A0-F548733F80C2}" type="presParOf" srcId="{FE2FEC2C-9EAF-43EE-9497-220EAF55418A}" destId="{8AD3C182-A514-40A2-A03E-834EB6B45F4B}" srcOrd="0" destOrd="0" presId="urn:microsoft.com/office/officeart/2018/2/layout/IconCircleList"/>
    <dgm:cxn modelId="{48759C1C-6C0B-43FF-B6D8-E27B203EBB46}" type="presParOf" srcId="{8AD3C182-A514-40A2-A03E-834EB6B45F4B}" destId="{06D519A6-4FC5-450C-B6BC-4613AD99DDA0}" srcOrd="0" destOrd="0" presId="urn:microsoft.com/office/officeart/2018/2/layout/IconCircleList"/>
    <dgm:cxn modelId="{946FCD0A-BC70-4166-8F1F-70F84715F45E}" type="presParOf" srcId="{8AD3C182-A514-40A2-A03E-834EB6B45F4B}" destId="{245684D0-9F44-418E-9CA2-5488B0569A23}" srcOrd="1" destOrd="0" presId="urn:microsoft.com/office/officeart/2018/2/layout/IconCircleList"/>
    <dgm:cxn modelId="{CF78AC18-6C3C-42AD-9B8E-6AB2167D074D}" type="presParOf" srcId="{8AD3C182-A514-40A2-A03E-834EB6B45F4B}" destId="{82927D8C-22A2-4809-89D6-35D3FB6E80FA}" srcOrd="2" destOrd="0" presId="urn:microsoft.com/office/officeart/2018/2/layout/IconCircleList"/>
    <dgm:cxn modelId="{ABA95F25-DD01-420B-8F48-310C41550F8E}" type="presParOf" srcId="{8AD3C182-A514-40A2-A03E-834EB6B45F4B}" destId="{0F14AC4B-D532-43DF-AF81-E5856D101D33}" srcOrd="3" destOrd="0" presId="urn:microsoft.com/office/officeart/2018/2/layout/IconCircleList"/>
    <dgm:cxn modelId="{C054A70D-CFBA-42FB-82EB-5A757DA913F3}" type="presParOf" srcId="{FE2FEC2C-9EAF-43EE-9497-220EAF55418A}" destId="{B4DDE676-47C7-475F-BCEE-B5AA24B30054}" srcOrd="1" destOrd="0" presId="urn:microsoft.com/office/officeart/2018/2/layout/IconCircleList"/>
    <dgm:cxn modelId="{6250E415-9000-4233-8723-88A3C7B8B9DD}" type="presParOf" srcId="{FE2FEC2C-9EAF-43EE-9497-220EAF55418A}" destId="{BED4494F-34F3-4BBB-8BA1-8426A6B56205}" srcOrd="2" destOrd="0" presId="urn:microsoft.com/office/officeart/2018/2/layout/IconCircleList"/>
    <dgm:cxn modelId="{4A86D0F5-0F5D-4F5F-BB64-561F8968D82D}" type="presParOf" srcId="{BED4494F-34F3-4BBB-8BA1-8426A6B56205}" destId="{17BFA4B0-3563-4384-A96E-D573B4828AED}" srcOrd="0" destOrd="0" presId="urn:microsoft.com/office/officeart/2018/2/layout/IconCircleList"/>
    <dgm:cxn modelId="{C6F99A85-9A5C-420E-A380-3347AB54E99A}" type="presParOf" srcId="{BED4494F-34F3-4BBB-8BA1-8426A6B56205}" destId="{3AB99903-32DA-44D2-A558-8B75062AA678}" srcOrd="1" destOrd="0" presId="urn:microsoft.com/office/officeart/2018/2/layout/IconCircleList"/>
    <dgm:cxn modelId="{E1126473-01D9-4837-BA7E-188F45B73432}" type="presParOf" srcId="{BED4494F-34F3-4BBB-8BA1-8426A6B56205}" destId="{D8CC89D5-AB57-4DC6-B2CB-59F89F7FCC26}" srcOrd="2" destOrd="0" presId="urn:microsoft.com/office/officeart/2018/2/layout/IconCircleList"/>
    <dgm:cxn modelId="{8937089F-D645-424E-9191-171355C72257}" type="presParOf" srcId="{BED4494F-34F3-4BBB-8BA1-8426A6B56205}" destId="{AD5836E4-1B1E-4589-8B97-21E4D2A0705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487E0AD-8BE8-4FB0-9C45-78CB99EE9260}"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C0DBCD7-E8D9-4BD8-863A-3AB0FFA5B8EA}">
      <dgm:prSet/>
      <dgm:spPr/>
      <dgm:t>
        <a:bodyPr/>
        <a:lstStyle/>
        <a:p>
          <a:pPr>
            <a:defRPr cap="all"/>
          </a:pPr>
          <a:r>
            <a:rPr lang="en-US" dirty="0">
              <a:solidFill>
                <a:schemeClr val="tx1"/>
              </a:solidFill>
            </a:rPr>
            <a:t>Have a manageable patient load, know and set boundaries and limits.</a:t>
          </a:r>
        </a:p>
      </dgm:t>
    </dgm:pt>
    <dgm:pt modelId="{A382C26E-3D91-40F9-B814-A61EE8DA656C}" type="parTrans" cxnId="{70B47CCA-F12D-4DD7-896E-0D19FCAD6CAC}">
      <dgm:prSet/>
      <dgm:spPr/>
      <dgm:t>
        <a:bodyPr/>
        <a:lstStyle/>
        <a:p>
          <a:endParaRPr lang="en-US"/>
        </a:p>
      </dgm:t>
    </dgm:pt>
    <dgm:pt modelId="{C1E44A43-5234-4494-944C-BA00C9C487C1}" type="sibTrans" cxnId="{70B47CCA-F12D-4DD7-896E-0D19FCAD6CAC}">
      <dgm:prSet/>
      <dgm:spPr/>
      <dgm:t>
        <a:bodyPr/>
        <a:lstStyle/>
        <a:p>
          <a:endParaRPr lang="en-US"/>
        </a:p>
      </dgm:t>
    </dgm:pt>
    <dgm:pt modelId="{33B174E6-1582-4BE4-98CE-2FEF3ADF3BC3}">
      <dgm:prSet/>
      <dgm:spPr/>
      <dgm:t>
        <a:bodyPr/>
        <a:lstStyle/>
        <a:p>
          <a:pPr>
            <a:defRPr cap="all"/>
          </a:pPr>
          <a:r>
            <a:rPr lang="en-US" dirty="0">
              <a:solidFill>
                <a:schemeClr val="tx1"/>
              </a:solidFill>
            </a:rPr>
            <a:t>Use a team approach with patients whenever possible.</a:t>
          </a:r>
        </a:p>
      </dgm:t>
    </dgm:pt>
    <dgm:pt modelId="{7B4F361B-8426-4645-B71C-C747D5F1829C}" type="parTrans" cxnId="{E28F404E-1984-4C6D-8218-B4356BACD049}">
      <dgm:prSet/>
      <dgm:spPr/>
      <dgm:t>
        <a:bodyPr/>
        <a:lstStyle/>
        <a:p>
          <a:endParaRPr lang="en-US"/>
        </a:p>
      </dgm:t>
    </dgm:pt>
    <dgm:pt modelId="{4D4FD053-75F9-4193-A4F0-98C6FDE7E6C7}" type="sibTrans" cxnId="{E28F404E-1984-4C6D-8218-B4356BACD049}">
      <dgm:prSet/>
      <dgm:spPr/>
      <dgm:t>
        <a:bodyPr/>
        <a:lstStyle/>
        <a:p>
          <a:endParaRPr lang="en-US"/>
        </a:p>
      </dgm:t>
    </dgm:pt>
    <dgm:pt modelId="{FEEEBDF7-ADDC-4118-BC34-F82E741CB21A}">
      <dgm:prSet/>
      <dgm:spPr/>
      <dgm:t>
        <a:bodyPr/>
        <a:lstStyle/>
        <a:p>
          <a:pPr>
            <a:defRPr cap="all"/>
          </a:pPr>
          <a:r>
            <a:rPr lang="en-US" dirty="0">
              <a:solidFill>
                <a:schemeClr val="tx1"/>
              </a:solidFill>
            </a:rPr>
            <a:t>Take a “Mental Health Day” when needed.</a:t>
          </a:r>
        </a:p>
      </dgm:t>
    </dgm:pt>
    <dgm:pt modelId="{6CC6E854-C9D1-4760-9A1A-7E5CB5DCE67D}" type="parTrans" cxnId="{61882A72-5645-4461-A03D-6C517EF8F112}">
      <dgm:prSet/>
      <dgm:spPr/>
      <dgm:t>
        <a:bodyPr/>
        <a:lstStyle/>
        <a:p>
          <a:endParaRPr lang="en-US"/>
        </a:p>
      </dgm:t>
    </dgm:pt>
    <dgm:pt modelId="{3C5DA67F-F3BD-4D55-95FF-9B66866845BF}" type="sibTrans" cxnId="{61882A72-5645-4461-A03D-6C517EF8F112}">
      <dgm:prSet/>
      <dgm:spPr/>
      <dgm:t>
        <a:bodyPr/>
        <a:lstStyle/>
        <a:p>
          <a:endParaRPr lang="en-US"/>
        </a:p>
      </dgm:t>
    </dgm:pt>
    <dgm:pt modelId="{8492DB4D-6227-4325-9FB2-1C0E07F77421}" type="pres">
      <dgm:prSet presAssocID="{D487E0AD-8BE8-4FB0-9C45-78CB99EE9260}" presName="root" presStyleCnt="0">
        <dgm:presLayoutVars>
          <dgm:dir/>
          <dgm:resizeHandles val="exact"/>
        </dgm:presLayoutVars>
      </dgm:prSet>
      <dgm:spPr/>
    </dgm:pt>
    <dgm:pt modelId="{435C4A5E-86CF-45E7-B424-641D9867433F}" type="pres">
      <dgm:prSet presAssocID="{4C0DBCD7-E8D9-4BD8-863A-3AB0FFA5B8EA}" presName="compNode" presStyleCnt="0"/>
      <dgm:spPr/>
    </dgm:pt>
    <dgm:pt modelId="{A3A00F9C-F934-4B04-B321-0A999E08F22C}" type="pres">
      <dgm:prSet presAssocID="{4C0DBCD7-E8D9-4BD8-863A-3AB0FFA5B8EA}" presName="iconBgRect" presStyleLbl="bgShp" presStyleIdx="0" presStyleCnt="3"/>
      <dgm:spPr>
        <a:prstGeom prst="round2DiagRect">
          <a:avLst>
            <a:gd name="adj1" fmla="val 29727"/>
            <a:gd name="adj2" fmla="val 0"/>
          </a:avLst>
        </a:prstGeom>
      </dgm:spPr>
    </dgm:pt>
    <dgm:pt modelId="{C0B73447-2CBB-405B-9B0E-1F80F1F31752}" type="pres">
      <dgm:prSet presAssocID="{4C0DBCD7-E8D9-4BD8-863A-3AB0FFA5B8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516DE404-51A4-4F84-86AD-0B54FBA78E2F}" type="pres">
      <dgm:prSet presAssocID="{4C0DBCD7-E8D9-4BD8-863A-3AB0FFA5B8EA}" presName="spaceRect" presStyleCnt="0"/>
      <dgm:spPr/>
    </dgm:pt>
    <dgm:pt modelId="{FCC09C65-88DF-47A9-BA34-BDACB461E8F3}" type="pres">
      <dgm:prSet presAssocID="{4C0DBCD7-E8D9-4BD8-863A-3AB0FFA5B8EA}" presName="textRect" presStyleLbl="revTx" presStyleIdx="0" presStyleCnt="3">
        <dgm:presLayoutVars>
          <dgm:chMax val="1"/>
          <dgm:chPref val="1"/>
        </dgm:presLayoutVars>
      </dgm:prSet>
      <dgm:spPr/>
    </dgm:pt>
    <dgm:pt modelId="{E91C898D-63BB-464A-9420-932D1C213DE2}" type="pres">
      <dgm:prSet presAssocID="{C1E44A43-5234-4494-944C-BA00C9C487C1}" presName="sibTrans" presStyleCnt="0"/>
      <dgm:spPr/>
    </dgm:pt>
    <dgm:pt modelId="{79801D1B-DC15-49EC-AD3E-AD8B2321D871}" type="pres">
      <dgm:prSet presAssocID="{33B174E6-1582-4BE4-98CE-2FEF3ADF3BC3}" presName="compNode" presStyleCnt="0"/>
      <dgm:spPr/>
    </dgm:pt>
    <dgm:pt modelId="{5CDF2538-EDE0-43AA-A08D-60A3E7144278}" type="pres">
      <dgm:prSet presAssocID="{33B174E6-1582-4BE4-98CE-2FEF3ADF3BC3}" presName="iconBgRect" presStyleLbl="bgShp" presStyleIdx="1" presStyleCnt="3"/>
      <dgm:spPr>
        <a:prstGeom prst="round2DiagRect">
          <a:avLst>
            <a:gd name="adj1" fmla="val 29727"/>
            <a:gd name="adj2" fmla="val 0"/>
          </a:avLst>
        </a:prstGeom>
      </dgm:spPr>
    </dgm:pt>
    <dgm:pt modelId="{0B6B9918-A4CC-4520-BF5C-05225928E584}" type="pres">
      <dgm:prSet presAssocID="{33B174E6-1582-4BE4-98CE-2FEF3ADF3B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m"/>
        </a:ext>
      </dgm:extLst>
    </dgm:pt>
    <dgm:pt modelId="{F6607DD5-7753-4D4A-B22E-795501CF50F4}" type="pres">
      <dgm:prSet presAssocID="{33B174E6-1582-4BE4-98CE-2FEF3ADF3BC3}" presName="spaceRect" presStyleCnt="0"/>
      <dgm:spPr/>
    </dgm:pt>
    <dgm:pt modelId="{A0316592-24A0-4AE3-89EA-78F6BEECB112}" type="pres">
      <dgm:prSet presAssocID="{33B174E6-1582-4BE4-98CE-2FEF3ADF3BC3}" presName="textRect" presStyleLbl="revTx" presStyleIdx="1" presStyleCnt="3">
        <dgm:presLayoutVars>
          <dgm:chMax val="1"/>
          <dgm:chPref val="1"/>
        </dgm:presLayoutVars>
      </dgm:prSet>
      <dgm:spPr/>
    </dgm:pt>
    <dgm:pt modelId="{073918AD-698E-4937-9219-50D792680A60}" type="pres">
      <dgm:prSet presAssocID="{4D4FD053-75F9-4193-A4F0-98C6FDE7E6C7}" presName="sibTrans" presStyleCnt="0"/>
      <dgm:spPr/>
    </dgm:pt>
    <dgm:pt modelId="{4718EFF6-51E1-4E48-A343-1390CDDD14D7}" type="pres">
      <dgm:prSet presAssocID="{FEEEBDF7-ADDC-4118-BC34-F82E741CB21A}" presName="compNode" presStyleCnt="0"/>
      <dgm:spPr/>
    </dgm:pt>
    <dgm:pt modelId="{B643A518-1717-484E-AF6C-A029F9DAC0D3}" type="pres">
      <dgm:prSet presAssocID="{FEEEBDF7-ADDC-4118-BC34-F82E741CB21A}" presName="iconBgRect" presStyleLbl="bgShp" presStyleIdx="2" presStyleCnt="3"/>
      <dgm:spPr>
        <a:prstGeom prst="round2DiagRect">
          <a:avLst>
            <a:gd name="adj1" fmla="val 29727"/>
            <a:gd name="adj2" fmla="val 0"/>
          </a:avLst>
        </a:prstGeom>
      </dgm:spPr>
    </dgm:pt>
    <dgm:pt modelId="{4BAEF620-DBC3-4698-A663-9BA00B1631B3}" type="pres">
      <dgm:prSet presAssocID="{FEEEBDF7-ADDC-4118-BC34-F82E741CB2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268055DD-455F-4093-B4D5-BB7DA1E38067}" type="pres">
      <dgm:prSet presAssocID="{FEEEBDF7-ADDC-4118-BC34-F82E741CB21A}" presName="spaceRect" presStyleCnt="0"/>
      <dgm:spPr/>
    </dgm:pt>
    <dgm:pt modelId="{12FABE42-1228-4568-A0A9-E150DDE3F967}" type="pres">
      <dgm:prSet presAssocID="{FEEEBDF7-ADDC-4118-BC34-F82E741CB21A}" presName="textRect" presStyleLbl="revTx" presStyleIdx="2" presStyleCnt="3">
        <dgm:presLayoutVars>
          <dgm:chMax val="1"/>
          <dgm:chPref val="1"/>
        </dgm:presLayoutVars>
      </dgm:prSet>
      <dgm:spPr/>
    </dgm:pt>
  </dgm:ptLst>
  <dgm:cxnLst>
    <dgm:cxn modelId="{A8BB166A-8B93-444E-8577-0E86E4422793}" type="presOf" srcId="{FEEEBDF7-ADDC-4118-BC34-F82E741CB21A}" destId="{12FABE42-1228-4568-A0A9-E150DDE3F967}" srcOrd="0" destOrd="0" presId="urn:microsoft.com/office/officeart/2018/5/layout/IconLeafLabelList"/>
    <dgm:cxn modelId="{E28F404E-1984-4C6D-8218-B4356BACD049}" srcId="{D487E0AD-8BE8-4FB0-9C45-78CB99EE9260}" destId="{33B174E6-1582-4BE4-98CE-2FEF3ADF3BC3}" srcOrd="1" destOrd="0" parTransId="{7B4F361B-8426-4645-B71C-C747D5F1829C}" sibTransId="{4D4FD053-75F9-4193-A4F0-98C6FDE7E6C7}"/>
    <dgm:cxn modelId="{61882A72-5645-4461-A03D-6C517EF8F112}" srcId="{D487E0AD-8BE8-4FB0-9C45-78CB99EE9260}" destId="{FEEEBDF7-ADDC-4118-BC34-F82E741CB21A}" srcOrd="2" destOrd="0" parTransId="{6CC6E854-C9D1-4760-9A1A-7E5CB5DCE67D}" sibTransId="{3C5DA67F-F3BD-4D55-95FF-9B66866845BF}"/>
    <dgm:cxn modelId="{66B1729A-0F4D-48CC-B6CD-691B8D5AFAB5}" type="presOf" srcId="{33B174E6-1582-4BE4-98CE-2FEF3ADF3BC3}" destId="{A0316592-24A0-4AE3-89EA-78F6BEECB112}" srcOrd="0" destOrd="0" presId="urn:microsoft.com/office/officeart/2018/5/layout/IconLeafLabelList"/>
    <dgm:cxn modelId="{6ED838BB-C922-40FE-9533-C38C646849D3}" type="presOf" srcId="{4C0DBCD7-E8D9-4BD8-863A-3AB0FFA5B8EA}" destId="{FCC09C65-88DF-47A9-BA34-BDACB461E8F3}" srcOrd="0" destOrd="0" presId="urn:microsoft.com/office/officeart/2018/5/layout/IconLeafLabelList"/>
    <dgm:cxn modelId="{70B47CCA-F12D-4DD7-896E-0D19FCAD6CAC}" srcId="{D487E0AD-8BE8-4FB0-9C45-78CB99EE9260}" destId="{4C0DBCD7-E8D9-4BD8-863A-3AB0FFA5B8EA}" srcOrd="0" destOrd="0" parTransId="{A382C26E-3D91-40F9-B814-A61EE8DA656C}" sibTransId="{C1E44A43-5234-4494-944C-BA00C9C487C1}"/>
    <dgm:cxn modelId="{982934D5-02A3-4E8A-AE60-42693D6E12BC}" type="presOf" srcId="{D487E0AD-8BE8-4FB0-9C45-78CB99EE9260}" destId="{8492DB4D-6227-4325-9FB2-1C0E07F77421}" srcOrd="0" destOrd="0" presId="urn:microsoft.com/office/officeart/2018/5/layout/IconLeafLabelList"/>
    <dgm:cxn modelId="{6508C9FF-48D8-4A26-9CAA-81F4D4FA0382}" type="presParOf" srcId="{8492DB4D-6227-4325-9FB2-1C0E07F77421}" destId="{435C4A5E-86CF-45E7-B424-641D9867433F}" srcOrd="0" destOrd="0" presId="urn:microsoft.com/office/officeart/2018/5/layout/IconLeafLabelList"/>
    <dgm:cxn modelId="{66639910-7C8D-4A8E-976C-9FA68626999C}" type="presParOf" srcId="{435C4A5E-86CF-45E7-B424-641D9867433F}" destId="{A3A00F9C-F934-4B04-B321-0A999E08F22C}" srcOrd="0" destOrd="0" presId="urn:microsoft.com/office/officeart/2018/5/layout/IconLeafLabelList"/>
    <dgm:cxn modelId="{54494C68-FB14-4419-962B-E9D838CB3010}" type="presParOf" srcId="{435C4A5E-86CF-45E7-B424-641D9867433F}" destId="{C0B73447-2CBB-405B-9B0E-1F80F1F31752}" srcOrd="1" destOrd="0" presId="urn:microsoft.com/office/officeart/2018/5/layout/IconLeafLabelList"/>
    <dgm:cxn modelId="{294B0E52-16C8-4CF6-80E6-309A5C984BCA}" type="presParOf" srcId="{435C4A5E-86CF-45E7-B424-641D9867433F}" destId="{516DE404-51A4-4F84-86AD-0B54FBA78E2F}" srcOrd="2" destOrd="0" presId="urn:microsoft.com/office/officeart/2018/5/layout/IconLeafLabelList"/>
    <dgm:cxn modelId="{2EAB4219-4478-4A4B-B9D1-ABA082106B88}" type="presParOf" srcId="{435C4A5E-86CF-45E7-B424-641D9867433F}" destId="{FCC09C65-88DF-47A9-BA34-BDACB461E8F3}" srcOrd="3" destOrd="0" presId="urn:microsoft.com/office/officeart/2018/5/layout/IconLeafLabelList"/>
    <dgm:cxn modelId="{0F0065A8-824C-4412-AF10-D452115EC792}" type="presParOf" srcId="{8492DB4D-6227-4325-9FB2-1C0E07F77421}" destId="{E91C898D-63BB-464A-9420-932D1C213DE2}" srcOrd="1" destOrd="0" presId="urn:microsoft.com/office/officeart/2018/5/layout/IconLeafLabelList"/>
    <dgm:cxn modelId="{3642DFAC-86B6-4BD4-BCDA-E18BC65FE085}" type="presParOf" srcId="{8492DB4D-6227-4325-9FB2-1C0E07F77421}" destId="{79801D1B-DC15-49EC-AD3E-AD8B2321D871}" srcOrd="2" destOrd="0" presId="urn:microsoft.com/office/officeart/2018/5/layout/IconLeafLabelList"/>
    <dgm:cxn modelId="{8C0E458A-D3C1-4056-8CDF-8BA4251B9121}" type="presParOf" srcId="{79801D1B-DC15-49EC-AD3E-AD8B2321D871}" destId="{5CDF2538-EDE0-43AA-A08D-60A3E7144278}" srcOrd="0" destOrd="0" presId="urn:microsoft.com/office/officeart/2018/5/layout/IconLeafLabelList"/>
    <dgm:cxn modelId="{D1EFD1D1-9FC3-4709-BADE-9A95F448FD5D}" type="presParOf" srcId="{79801D1B-DC15-49EC-AD3E-AD8B2321D871}" destId="{0B6B9918-A4CC-4520-BF5C-05225928E584}" srcOrd="1" destOrd="0" presId="urn:microsoft.com/office/officeart/2018/5/layout/IconLeafLabelList"/>
    <dgm:cxn modelId="{2176D28E-8112-4632-8557-F17D77F792EE}" type="presParOf" srcId="{79801D1B-DC15-49EC-AD3E-AD8B2321D871}" destId="{F6607DD5-7753-4D4A-B22E-795501CF50F4}" srcOrd="2" destOrd="0" presId="urn:microsoft.com/office/officeart/2018/5/layout/IconLeafLabelList"/>
    <dgm:cxn modelId="{745644B4-9D9D-4404-B4E1-977A8BD8AB94}" type="presParOf" srcId="{79801D1B-DC15-49EC-AD3E-AD8B2321D871}" destId="{A0316592-24A0-4AE3-89EA-78F6BEECB112}" srcOrd="3" destOrd="0" presId="urn:microsoft.com/office/officeart/2018/5/layout/IconLeafLabelList"/>
    <dgm:cxn modelId="{8614DB1B-7E45-4C5F-A938-6F24A3AE9BD4}" type="presParOf" srcId="{8492DB4D-6227-4325-9FB2-1C0E07F77421}" destId="{073918AD-698E-4937-9219-50D792680A60}" srcOrd="3" destOrd="0" presId="urn:microsoft.com/office/officeart/2018/5/layout/IconLeafLabelList"/>
    <dgm:cxn modelId="{9BE97A99-F6C1-46D7-8216-9A455A627F38}" type="presParOf" srcId="{8492DB4D-6227-4325-9FB2-1C0E07F77421}" destId="{4718EFF6-51E1-4E48-A343-1390CDDD14D7}" srcOrd="4" destOrd="0" presId="urn:microsoft.com/office/officeart/2018/5/layout/IconLeafLabelList"/>
    <dgm:cxn modelId="{2FB12CA8-4C41-4A96-B02E-75F7C01D91F5}" type="presParOf" srcId="{4718EFF6-51E1-4E48-A343-1390CDDD14D7}" destId="{B643A518-1717-484E-AF6C-A029F9DAC0D3}" srcOrd="0" destOrd="0" presId="urn:microsoft.com/office/officeart/2018/5/layout/IconLeafLabelList"/>
    <dgm:cxn modelId="{DF9A80D9-3424-46DF-9BC1-8595F4A24485}" type="presParOf" srcId="{4718EFF6-51E1-4E48-A343-1390CDDD14D7}" destId="{4BAEF620-DBC3-4698-A663-9BA00B1631B3}" srcOrd="1" destOrd="0" presId="urn:microsoft.com/office/officeart/2018/5/layout/IconLeafLabelList"/>
    <dgm:cxn modelId="{3E90ACB9-F16B-4190-B690-BA3189D32853}" type="presParOf" srcId="{4718EFF6-51E1-4E48-A343-1390CDDD14D7}" destId="{268055DD-455F-4093-B4D5-BB7DA1E38067}" srcOrd="2" destOrd="0" presId="urn:microsoft.com/office/officeart/2018/5/layout/IconLeafLabelList"/>
    <dgm:cxn modelId="{D2E776C6-43D9-4A02-A061-A7D0D66A6261}" type="presParOf" srcId="{4718EFF6-51E1-4E48-A343-1390CDDD14D7}" destId="{12FABE42-1228-4568-A0A9-E150DDE3F96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53B8ED-A0A3-4EB2-8914-FC412A93A77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C4C45C-64A7-4504-8948-752BC2C1CB6E}">
      <dgm:prSet/>
      <dgm:spPr/>
      <dgm:t>
        <a:bodyPr/>
        <a:lstStyle/>
        <a:p>
          <a:r>
            <a:rPr lang="en-US"/>
            <a:t>Laugh, joke, have time to unwind.</a:t>
          </a:r>
        </a:p>
      </dgm:t>
    </dgm:pt>
    <dgm:pt modelId="{EA622F91-20F1-4637-B634-2ACEFBF3156B}" type="parTrans" cxnId="{F4D83183-AACC-48AA-B929-C92E3D5EF02B}">
      <dgm:prSet/>
      <dgm:spPr/>
      <dgm:t>
        <a:bodyPr/>
        <a:lstStyle/>
        <a:p>
          <a:endParaRPr lang="en-US"/>
        </a:p>
      </dgm:t>
    </dgm:pt>
    <dgm:pt modelId="{AD76EEBF-35D9-4219-805C-05DE5A4D3964}" type="sibTrans" cxnId="{F4D83183-AACC-48AA-B929-C92E3D5EF02B}">
      <dgm:prSet/>
      <dgm:spPr/>
      <dgm:t>
        <a:bodyPr/>
        <a:lstStyle/>
        <a:p>
          <a:endParaRPr lang="en-US"/>
        </a:p>
      </dgm:t>
    </dgm:pt>
    <dgm:pt modelId="{BE49D217-D324-4604-8F4C-F03F2417C847}">
      <dgm:prSet/>
      <dgm:spPr/>
      <dgm:t>
        <a:bodyPr/>
        <a:lstStyle/>
        <a:p>
          <a:r>
            <a:rPr lang="en-US"/>
            <a:t>Have a holistic approach to taking care of myself – mind, body, feelings, spirituality. Let go, do not allow stress or take on others’ stress, reduce anxiety, recognize choices.</a:t>
          </a:r>
        </a:p>
      </dgm:t>
    </dgm:pt>
    <dgm:pt modelId="{2C402F9C-05A6-406C-A49D-ECCAD6891C21}" type="parTrans" cxnId="{84848729-E05E-48FA-9325-DCA4BB10CE75}">
      <dgm:prSet/>
      <dgm:spPr/>
      <dgm:t>
        <a:bodyPr/>
        <a:lstStyle/>
        <a:p>
          <a:endParaRPr lang="en-US"/>
        </a:p>
      </dgm:t>
    </dgm:pt>
    <dgm:pt modelId="{3631702D-F18D-4B23-B211-449AABF1D9ED}" type="sibTrans" cxnId="{84848729-E05E-48FA-9325-DCA4BB10CE75}">
      <dgm:prSet/>
      <dgm:spPr/>
      <dgm:t>
        <a:bodyPr/>
        <a:lstStyle/>
        <a:p>
          <a:endParaRPr lang="en-US"/>
        </a:p>
      </dgm:t>
    </dgm:pt>
    <dgm:pt modelId="{86024B39-6B3F-4F48-B802-28B07AA93661}" type="pres">
      <dgm:prSet presAssocID="{9053B8ED-A0A3-4EB2-8914-FC412A93A779}" presName="root" presStyleCnt="0">
        <dgm:presLayoutVars>
          <dgm:dir/>
          <dgm:resizeHandles val="exact"/>
        </dgm:presLayoutVars>
      </dgm:prSet>
      <dgm:spPr/>
    </dgm:pt>
    <dgm:pt modelId="{42F990B0-652B-46ED-8B54-2CC5EE6C5CE8}" type="pres">
      <dgm:prSet presAssocID="{B3C4C45C-64A7-4504-8948-752BC2C1CB6E}" presName="compNode" presStyleCnt="0"/>
      <dgm:spPr/>
    </dgm:pt>
    <dgm:pt modelId="{6BF3D492-AF4A-457F-BF91-E6A1BE3DDA88}" type="pres">
      <dgm:prSet presAssocID="{B3C4C45C-64A7-4504-8948-752BC2C1CB6E}" presName="bgRect" presStyleLbl="bgShp" presStyleIdx="0" presStyleCnt="2"/>
      <dgm:spPr/>
    </dgm:pt>
    <dgm:pt modelId="{FF4D7417-F4CD-4E96-9677-D7B1B57E3320}" type="pres">
      <dgm:prSet presAssocID="{B3C4C45C-64A7-4504-8948-752BC2C1CB6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ch ball"/>
        </a:ext>
      </dgm:extLst>
    </dgm:pt>
    <dgm:pt modelId="{0435F586-2FC4-43BB-B8AD-D5C4A820B41D}" type="pres">
      <dgm:prSet presAssocID="{B3C4C45C-64A7-4504-8948-752BC2C1CB6E}" presName="spaceRect" presStyleCnt="0"/>
      <dgm:spPr/>
    </dgm:pt>
    <dgm:pt modelId="{FC911C35-3AF9-464A-A6C3-D63D36C7C03B}" type="pres">
      <dgm:prSet presAssocID="{B3C4C45C-64A7-4504-8948-752BC2C1CB6E}" presName="parTx" presStyleLbl="revTx" presStyleIdx="0" presStyleCnt="2">
        <dgm:presLayoutVars>
          <dgm:chMax val="0"/>
          <dgm:chPref val="0"/>
        </dgm:presLayoutVars>
      </dgm:prSet>
      <dgm:spPr/>
    </dgm:pt>
    <dgm:pt modelId="{8305B786-4C43-4B35-9274-4BBEB7AA87D5}" type="pres">
      <dgm:prSet presAssocID="{AD76EEBF-35D9-4219-805C-05DE5A4D3964}" presName="sibTrans" presStyleCnt="0"/>
      <dgm:spPr/>
    </dgm:pt>
    <dgm:pt modelId="{012CC343-9ECB-497F-853B-C48DEC195A3A}" type="pres">
      <dgm:prSet presAssocID="{BE49D217-D324-4604-8F4C-F03F2417C847}" presName="compNode" presStyleCnt="0"/>
      <dgm:spPr/>
    </dgm:pt>
    <dgm:pt modelId="{D944820B-6FBA-4589-88EA-E43E74CD2E2B}" type="pres">
      <dgm:prSet presAssocID="{BE49D217-D324-4604-8F4C-F03F2417C847}" presName="bgRect" presStyleLbl="bgShp" presStyleIdx="1" presStyleCnt="2"/>
      <dgm:spPr/>
    </dgm:pt>
    <dgm:pt modelId="{95CD99EC-5032-4040-B9B5-8C607D1F8126}" type="pres">
      <dgm:prSet presAssocID="{BE49D217-D324-4604-8F4C-F03F2417C84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B0802EFD-3707-495D-A894-A25871490408}" type="pres">
      <dgm:prSet presAssocID="{BE49D217-D324-4604-8F4C-F03F2417C847}" presName="spaceRect" presStyleCnt="0"/>
      <dgm:spPr/>
    </dgm:pt>
    <dgm:pt modelId="{C284AA35-E625-4D6C-8A23-CCD088ABF7EB}" type="pres">
      <dgm:prSet presAssocID="{BE49D217-D324-4604-8F4C-F03F2417C847}" presName="parTx" presStyleLbl="revTx" presStyleIdx="1" presStyleCnt="2">
        <dgm:presLayoutVars>
          <dgm:chMax val="0"/>
          <dgm:chPref val="0"/>
        </dgm:presLayoutVars>
      </dgm:prSet>
      <dgm:spPr/>
    </dgm:pt>
  </dgm:ptLst>
  <dgm:cxnLst>
    <dgm:cxn modelId="{84848729-E05E-48FA-9325-DCA4BB10CE75}" srcId="{9053B8ED-A0A3-4EB2-8914-FC412A93A779}" destId="{BE49D217-D324-4604-8F4C-F03F2417C847}" srcOrd="1" destOrd="0" parTransId="{2C402F9C-05A6-406C-A49D-ECCAD6891C21}" sibTransId="{3631702D-F18D-4B23-B211-449AABF1D9ED}"/>
    <dgm:cxn modelId="{CCC1205B-BD9E-4E3E-B273-6F49AEDA3AAC}" type="presOf" srcId="{9053B8ED-A0A3-4EB2-8914-FC412A93A779}" destId="{86024B39-6B3F-4F48-B802-28B07AA93661}" srcOrd="0" destOrd="0" presId="urn:microsoft.com/office/officeart/2018/2/layout/IconVerticalSolidList"/>
    <dgm:cxn modelId="{F4D83183-AACC-48AA-B929-C92E3D5EF02B}" srcId="{9053B8ED-A0A3-4EB2-8914-FC412A93A779}" destId="{B3C4C45C-64A7-4504-8948-752BC2C1CB6E}" srcOrd="0" destOrd="0" parTransId="{EA622F91-20F1-4637-B634-2ACEFBF3156B}" sibTransId="{AD76EEBF-35D9-4219-805C-05DE5A4D3964}"/>
    <dgm:cxn modelId="{08E95783-9F14-40F0-AA25-B4C81A7AD750}" type="presOf" srcId="{B3C4C45C-64A7-4504-8948-752BC2C1CB6E}" destId="{FC911C35-3AF9-464A-A6C3-D63D36C7C03B}" srcOrd="0" destOrd="0" presId="urn:microsoft.com/office/officeart/2018/2/layout/IconVerticalSolidList"/>
    <dgm:cxn modelId="{294F36BB-D844-4BF2-AF61-F2D87DCBDE68}" type="presOf" srcId="{BE49D217-D324-4604-8F4C-F03F2417C847}" destId="{C284AA35-E625-4D6C-8A23-CCD088ABF7EB}" srcOrd="0" destOrd="0" presId="urn:microsoft.com/office/officeart/2018/2/layout/IconVerticalSolidList"/>
    <dgm:cxn modelId="{39BFDF2C-5B9B-4F07-B6FC-330A42A85766}" type="presParOf" srcId="{86024B39-6B3F-4F48-B802-28B07AA93661}" destId="{42F990B0-652B-46ED-8B54-2CC5EE6C5CE8}" srcOrd="0" destOrd="0" presId="urn:microsoft.com/office/officeart/2018/2/layout/IconVerticalSolidList"/>
    <dgm:cxn modelId="{4451BACF-69A0-4102-BE47-C1054C5D9601}" type="presParOf" srcId="{42F990B0-652B-46ED-8B54-2CC5EE6C5CE8}" destId="{6BF3D492-AF4A-457F-BF91-E6A1BE3DDA88}" srcOrd="0" destOrd="0" presId="urn:microsoft.com/office/officeart/2018/2/layout/IconVerticalSolidList"/>
    <dgm:cxn modelId="{9F079CCB-E6EB-4FA6-BDD2-C0BBF20B1632}" type="presParOf" srcId="{42F990B0-652B-46ED-8B54-2CC5EE6C5CE8}" destId="{FF4D7417-F4CD-4E96-9677-D7B1B57E3320}" srcOrd="1" destOrd="0" presId="urn:microsoft.com/office/officeart/2018/2/layout/IconVerticalSolidList"/>
    <dgm:cxn modelId="{717701C8-51F5-4B35-B01A-459DF872264B}" type="presParOf" srcId="{42F990B0-652B-46ED-8B54-2CC5EE6C5CE8}" destId="{0435F586-2FC4-43BB-B8AD-D5C4A820B41D}" srcOrd="2" destOrd="0" presId="urn:microsoft.com/office/officeart/2018/2/layout/IconVerticalSolidList"/>
    <dgm:cxn modelId="{6D9EA97E-1431-4C05-B2FF-EA84875A1A21}" type="presParOf" srcId="{42F990B0-652B-46ED-8B54-2CC5EE6C5CE8}" destId="{FC911C35-3AF9-464A-A6C3-D63D36C7C03B}" srcOrd="3" destOrd="0" presId="urn:microsoft.com/office/officeart/2018/2/layout/IconVerticalSolidList"/>
    <dgm:cxn modelId="{80A8CB15-436C-4230-A717-B5C7C6877B12}" type="presParOf" srcId="{86024B39-6B3F-4F48-B802-28B07AA93661}" destId="{8305B786-4C43-4B35-9274-4BBEB7AA87D5}" srcOrd="1" destOrd="0" presId="urn:microsoft.com/office/officeart/2018/2/layout/IconVerticalSolidList"/>
    <dgm:cxn modelId="{00DEDB19-C073-4655-A64C-5A5B2F238C94}" type="presParOf" srcId="{86024B39-6B3F-4F48-B802-28B07AA93661}" destId="{012CC343-9ECB-497F-853B-C48DEC195A3A}" srcOrd="2" destOrd="0" presId="urn:microsoft.com/office/officeart/2018/2/layout/IconVerticalSolidList"/>
    <dgm:cxn modelId="{C1B2D82E-9C67-4B4E-9906-F8AA536A6578}" type="presParOf" srcId="{012CC343-9ECB-497F-853B-C48DEC195A3A}" destId="{D944820B-6FBA-4589-88EA-E43E74CD2E2B}" srcOrd="0" destOrd="0" presId="urn:microsoft.com/office/officeart/2018/2/layout/IconVerticalSolidList"/>
    <dgm:cxn modelId="{81FA7525-3FE9-4D46-BA00-813A32CBE8A5}" type="presParOf" srcId="{012CC343-9ECB-497F-853B-C48DEC195A3A}" destId="{95CD99EC-5032-4040-B9B5-8C607D1F8126}" srcOrd="1" destOrd="0" presId="urn:microsoft.com/office/officeart/2018/2/layout/IconVerticalSolidList"/>
    <dgm:cxn modelId="{F286C7C8-6E0A-475F-86BB-1BF07A4A688E}" type="presParOf" srcId="{012CC343-9ECB-497F-853B-C48DEC195A3A}" destId="{B0802EFD-3707-495D-A894-A25871490408}" srcOrd="2" destOrd="0" presId="urn:microsoft.com/office/officeart/2018/2/layout/IconVerticalSolidList"/>
    <dgm:cxn modelId="{2B794FB7-43EE-4AAC-BCD7-1CAD813879CF}" type="presParOf" srcId="{012CC343-9ECB-497F-853B-C48DEC195A3A}" destId="{C284AA35-E625-4D6C-8A23-CCD088ABF7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04B1E66-47AB-4962-9899-C789543B33A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75B926A-75BE-40FF-AABF-A1AD49FCA549}">
      <dgm:prSet/>
      <dgm:spPr/>
      <dgm:t>
        <a:bodyPr/>
        <a:lstStyle/>
        <a:p>
          <a:r>
            <a:rPr lang="en-US"/>
            <a:t>Let people know your limits.</a:t>
          </a:r>
        </a:p>
      </dgm:t>
    </dgm:pt>
    <dgm:pt modelId="{534766D1-B84D-40E1-AE0C-FBD072497053}" type="parTrans" cxnId="{854977A0-C755-4D90-BE67-763C66C835BA}">
      <dgm:prSet/>
      <dgm:spPr/>
      <dgm:t>
        <a:bodyPr/>
        <a:lstStyle/>
        <a:p>
          <a:endParaRPr lang="en-US"/>
        </a:p>
      </dgm:t>
    </dgm:pt>
    <dgm:pt modelId="{5EAAA183-D473-40AE-93A3-F01AB480061D}" type="sibTrans" cxnId="{854977A0-C755-4D90-BE67-763C66C835BA}">
      <dgm:prSet/>
      <dgm:spPr/>
      <dgm:t>
        <a:bodyPr/>
        <a:lstStyle/>
        <a:p>
          <a:endParaRPr lang="en-US"/>
        </a:p>
      </dgm:t>
    </dgm:pt>
    <dgm:pt modelId="{929379AB-2CAC-453A-9138-64BD443911D6}">
      <dgm:prSet/>
      <dgm:spPr/>
      <dgm:t>
        <a:bodyPr/>
        <a:lstStyle/>
        <a:p>
          <a:r>
            <a:rPr lang="en-US"/>
            <a:t>Process, talk things out. Talk to a health care professional if needed.</a:t>
          </a:r>
        </a:p>
      </dgm:t>
    </dgm:pt>
    <dgm:pt modelId="{5588BCC6-22E9-4555-86C2-9C7EA4800DB9}" type="parTrans" cxnId="{1513D20C-A0AA-41D4-AFDB-8F8C0C27179B}">
      <dgm:prSet/>
      <dgm:spPr/>
      <dgm:t>
        <a:bodyPr/>
        <a:lstStyle/>
        <a:p>
          <a:endParaRPr lang="en-US"/>
        </a:p>
      </dgm:t>
    </dgm:pt>
    <dgm:pt modelId="{0FA6EDB5-05A7-42E5-A3C9-401F5CAC88A2}" type="sibTrans" cxnId="{1513D20C-A0AA-41D4-AFDB-8F8C0C27179B}">
      <dgm:prSet/>
      <dgm:spPr/>
      <dgm:t>
        <a:bodyPr/>
        <a:lstStyle/>
        <a:p>
          <a:endParaRPr lang="en-US"/>
        </a:p>
      </dgm:t>
    </dgm:pt>
    <dgm:pt modelId="{C53ABF53-862D-4803-996B-5BC7A6728DDA}">
      <dgm:prSet/>
      <dgm:spPr/>
      <dgm:t>
        <a:bodyPr/>
        <a:lstStyle/>
        <a:p>
          <a:r>
            <a:rPr lang="en-US"/>
            <a:t>Have a safe work environment.</a:t>
          </a:r>
        </a:p>
      </dgm:t>
    </dgm:pt>
    <dgm:pt modelId="{49A381FA-9215-44E1-A273-A3BF20F206D6}" type="parTrans" cxnId="{FB55B56D-C33D-409E-AB37-96B4A320AEDE}">
      <dgm:prSet/>
      <dgm:spPr/>
      <dgm:t>
        <a:bodyPr/>
        <a:lstStyle/>
        <a:p>
          <a:endParaRPr lang="en-US"/>
        </a:p>
      </dgm:t>
    </dgm:pt>
    <dgm:pt modelId="{5FAA03AB-21B4-4570-9214-B177B464D7F5}" type="sibTrans" cxnId="{FB55B56D-C33D-409E-AB37-96B4A320AEDE}">
      <dgm:prSet/>
      <dgm:spPr/>
      <dgm:t>
        <a:bodyPr/>
        <a:lstStyle/>
        <a:p>
          <a:endParaRPr lang="en-US"/>
        </a:p>
      </dgm:t>
    </dgm:pt>
    <dgm:pt modelId="{94E7DDCB-3346-407E-A59D-EE6AEB19DBC5}">
      <dgm:prSet/>
      <dgm:spPr/>
      <dgm:t>
        <a:bodyPr/>
        <a:lstStyle/>
        <a:p>
          <a:r>
            <a:rPr lang="en-US"/>
            <a:t>Stay organized.</a:t>
          </a:r>
        </a:p>
      </dgm:t>
    </dgm:pt>
    <dgm:pt modelId="{E0C3E232-F4D9-49EE-88DF-4C0A54E3FCE3}" type="parTrans" cxnId="{A9DC8967-94BC-420C-AA04-F57EBEA45612}">
      <dgm:prSet/>
      <dgm:spPr/>
      <dgm:t>
        <a:bodyPr/>
        <a:lstStyle/>
        <a:p>
          <a:endParaRPr lang="en-US"/>
        </a:p>
      </dgm:t>
    </dgm:pt>
    <dgm:pt modelId="{351E3531-8C71-41AC-BE17-56BF9915E796}" type="sibTrans" cxnId="{A9DC8967-94BC-420C-AA04-F57EBEA45612}">
      <dgm:prSet/>
      <dgm:spPr/>
      <dgm:t>
        <a:bodyPr/>
        <a:lstStyle/>
        <a:p>
          <a:endParaRPr lang="en-US"/>
        </a:p>
      </dgm:t>
    </dgm:pt>
    <dgm:pt modelId="{0056C0C2-1CB3-40B5-86C7-0CD3261BC7D8}" type="pres">
      <dgm:prSet presAssocID="{004B1E66-47AB-4962-9899-C789543B33AE}" presName="vert0" presStyleCnt="0">
        <dgm:presLayoutVars>
          <dgm:dir/>
          <dgm:animOne val="branch"/>
          <dgm:animLvl val="lvl"/>
        </dgm:presLayoutVars>
      </dgm:prSet>
      <dgm:spPr/>
    </dgm:pt>
    <dgm:pt modelId="{6E9E48BB-5818-4937-8E63-A91A5AABFC57}" type="pres">
      <dgm:prSet presAssocID="{375B926A-75BE-40FF-AABF-A1AD49FCA549}" presName="thickLine" presStyleLbl="alignNode1" presStyleIdx="0" presStyleCnt="4"/>
      <dgm:spPr/>
    </dgm:pt>
    <dgm:pt modelId="{DE389C5C-E9DB-4C37-B32B-70BA34389BE9}" type="pres">
      <dgm:prSet presAssocID="{375B926A-75BE-40FF-AABF-A1AD49FCA549}" presName="horz1" presStyleCnt="0"/>
      <dgm:spPr/>
    </dgm:pt>
    <dgm:pt modelId="{0C986D19-9356-4B73-A304-333C6D22ADD7}" type="pres">
      <dgm:prSet presAssocID="{375B926A-75BE-40FF-AABF-A1AD49FCA549}" presName="tx1" presStyleLbl="revTx" presStyleIdx="0" presStyleCnt="4"/>
      <dgm:spPr/>
    </dgm:pt>
    <dgm:pt modelId="{003A2A1F-1899-4754-9510-84124E3EC090}" type="pres">
      <dgm:prSet presAssocID="{375B926A-75BE-40FF-AABF-A1AD49FCA549}" presName="vert1" presStyleCnt="0"/>
      <dgm:spPr/>
    </dgm:pt>
    <dgm:pt modelId="{15FA04C7-5A9C-48AB-B272-FAD2948847DD}" type="pres">
      <dgm:prSet presAssocID="{929379AB-2CAC-453A-9138-64BD443911D6}" presName="thickLine" presStyleLbl="alignNode1" presStyleIdx="1" presStyleCnt="4"/>
      <dgm:spPr/>
    </dgm:pt>
    <dgm:pt modelId="{5504E68A-5B11-40C4-8BC8-70B0772C19A9}" type="pres">
      <dgm:prSet presAssocID="{929379AB-2CAC-453A-9138-64BD443911D6}" presName="horz1" presStyleCnt="0"/>
      <dgm:spPr/>
    </dgm:pt>
    <dgm:pt modelId="{29CE558C-57A5-4958-ABFB-52095BEA84B4}" type="pres">
      <dgm:prSet presAssocID="{929379AB-2CAC-453A-9138-64BD443911D6}" presName="tx1" presStyleLbl="revTx" presStyleIdx="1" presStyleCnt="4"/>
      <dgm:spPr/>
    </dgm:pt>
    <dgm:pt modelId="{B25BC097-D737-4D34-93A8-45ED54F9B8C9}" type="pres">
      <dgm:prSet presAssocID="{929379AB-2CAC-453A-9138-64BD443911D6}" presName="vert1" presStyleCnt="0"/>
      <dgm:spPr/>
    </dgm:pt>
    <dgm:pt modelId="{60E1FE9D-C0E4-4A72-BED3-2A29EF667D42}" type="pres">
      <dgm:prSet presAssocID="{C53ABF53-862D-4803-996B-5BC7A6728DDA}" presName="thickLine" presStyleLbl="alignNode1" presStyleIdx="2" presStyleCnt="4"/>
      <dgm:spPr/>
    </dgm:pt>
    <dgm:pt modelId="{2DEC12A0-2289-4745-A19F-49D0999CF39A}" type="pres">
      <dgm:prSet presAssocID="{C53ABF53-862D-4803-996B-5BC7A6728DDA}" presName="horz1" presStyleCnt="0"/>
      <dgm:spPr/>
    </dgm:pt>
    <dgm:pt modelId="{0C8405D6-DA2A-4C0B-85F0-CCEAE261509F}" type="pres">
      <dgm:prSet presAssocID="{C53ABF53-862D-4803-996B-5BC7A6728DDA}" presName="tx1" presStyleLbl="revTx" presStyleIdx="2" presStyleCnt="4"/>
      <dgm:spPr/>
    </dgm:pt>
    <dgm:pt modelId="{CE896EA7-6108-4218-A8F6-427244B91681}" type="pres">
      <dgm:prSet presAssocID="{C53ABF53-862D-4803-996B-5BC7A6728DDA}" presName="vert1" presStyleCnt="0"/>
      <dgm:spPr/>
    </dgm:pt>
    <dgm:pt modelId="{C5226E00-A7D3-4CEE-9DB5-EE2760E98F72}" type="pres">
      <dgm:prSet presAssocID="{94E7DDCB-3346-407E-A59D-EE6AEB19DBC5}" presName="thickLine" presStyleLbl="alignNode1" presStyleIdx="3" presStyleCnt="4"/>
      <dgm:spPr/>
    </dgm:pt>
    <dgm:pt modelId="{D78250B1-5EE3-4251-95E9-F2E5C9A8F5A8}" type="pres">
      <dgm:prSet presAssocID="{94E7DDCB-3346-407E-A59D-EE6AEB19DBC5}" presName="horz1" presStyleCnt="0"/>
      <dgm:spPr/>
    </dgm:pt>
    <dgm:pt modelId="{95BDFCFE-FB21-4F1F-AED7-DF27D83B6485}" type="pres">
      <dgm:prSet presAssocID="{94E7DDCB-3346-407E-A59D-EE6AEB19DBC5}" presName="tx1" presStyleLbl="revTx" presStyleIdx="3" presStyleCnt="4"/>
      <dgm:spPr/>
    </dgm:pt>
    <dgm:pt modelId="{B16F86D3-EA21-4042-AB7F-082D2B29D64D}" type="pres">
      <dgm:prSet presAssocID="{94E7DDCB-3346-407E-A59D-EE6AEB19DBC5}" presName="vert1" presStyleCnt="0"/>
      <dgm:spPr/>
    </dgm:pt>
  </dgm:ptLst>
  <dgm:cxnLst>
    <dgm:cxn modelId="{1513D20C-A0AA-41D4-AFDB-8F8C0C27179B}" srcId="{004B1E66-47AB-4962-9899-C789543B33AE}" destId="{929379AB-2CAC-453A-9138-64BD443911D6}" srcOrd="1" destOrd="0" parTransId="{5588BCC6-22E9-4555-86C2-9C7EA4800DB9}" sibTransId="{0FA6EDB5-05A7-42E5-A3C9-401F5CAC88A2}"/>
    <dgm:cxn modelId="{206CDC0D-F2D1-45E5-9E4C-4950ACEDCF74}" type="presOf" srcId="{375B926A-75BE-40FF-AABF-A1AD49FCA549}" destId="{0C986D19-9356-4B73-A304-333C6D22ADD7}" srcOrd="0" destOrd="0" presId="urn:microsoft.com/office/officeart/2008/layout/LinedList"/>
    <dgm:cxn modelId="{0895D515-DC05-4501-816F-451D391D1ADB}" type="presOf" srcId="{C53ABF53-862D-4803-996B-5BC7A6728DDA}" destId="{0C8405D6-DA2A-4C0B-85F0-CCEAE261509F}" srcOrd="0" destOrd="0" presId="urn:microsoft.com/office/officeart/2008/layout/LinedList"/>
    <dgm:cxn modelId="{A9DC8967-94BC-420C-AA04-F57EBEA45612}" srcId="{004B1E66-47AB-4962-9899-C789543B33AE}" destId="{94E7DDCB-3346-407E-A59D-EE6AEB19DBC5}" srcOrd="3" destOrd="0" parTransId="{E0C3E232-F4D9-49EE-88DF-4C0A54E3FCE3}" sibTransId="{351E3531-8C71-41AC-BE17-56BF9915E796}"/>
    <dgm:cxn modelId="{E7F6FA4C-3808-4EFA-8FBC-B77BF53B161C}" type="presOf" srcId="{94E7DDCB-3346-407E-A59D-EE6AEB19DBC5}" destId="{95BDFCFE-FB21-4F1F-AED7-DF27D83B6485}" srcOrd="0" destOrd="0" presId="urn:microsoft.com/office/officeart/2008/layout/LinedList"/>
    <dgm:cxn modelId="{FB55B56D-C33D-409E-AB37-96B4A320AEDE}" srcId="{004B1E66-47AB-4962-9899-C789543B33AE}" destId="{C53ABF53-862D-4803-996B-5BC7A6728DDA}" srcOrd="2" destOrd="0" parTransId="{49A381FA-9215-44E1-A273-A3BF20F206D6}" sibTransId="{5FAA03AB-21B4-4570-9214-B177B464D7F5}"/>
    <dgm:cxn modelId="{854977A0-C755-4D90-BE67-763C66C835BA}" srcId="{004B1E66-47AB-4962-9899-C789543B33AE}" destId="{375B926A-75BE-40FF-AABF-A1AD49FCA549}" srcOrd="0" destOrd="0" parTransId="{534766D1-B84D-40E1-AE0C-FBD072497053}" sibTransId="{5EAAA183-D473-40AE-93A3-F01AB480061D}"/>
    <dgm:cxn modelId="{5FD4EABC-5CD2-4B3B-A891-3AEF42A6AD93}" type="presOf" srcId="{004B1E66-47AB-4962-9899-C789543B33AE}" destId="{0056C0C2-1CB3-40B5-86C7-0CD3261BC7D8}" srcOrd="0" destOrd="0" presId="urn:microsoft.com/office/officeart/2008/layout/LinedList"/>
    <dgm:cxn modelId="{2E6435D9-B2C2-477D-81CD-7B461497EE04}" type="presOf" srcId="{929379AB-2CAC-453A-9138-64BD443911D6}" destId="{29CE558C-57A5-4958-ABFB-52095BEA84B4}" srcOrd="0" destOrd="0" presId="urn:microsoft.com/office/officeart/2008/layout/LinedList"/>
    <dgm:cxn modelId="{53E6BDD0-82B9-4A84-9670-652D677587EB}" type="presParOf" srcId="{0056C0C2-1CB3-40B5-86C7-0CD3261BC7D8}" destId="{6E9E48BB-5818-4937-8E63-A91A5AABFC57}" srcOrd="0" destOrd="0" presId="urn:microsoft.com/office/officeart/2008/layout/LinedList"/>
    <dgm:cxn modelId="{9CB89ECC-772D-46ED-AFB4-19D05F171A55}" type="presParOf" srcId="{0056C0C2-1CB3-40B5-86C7-0CD3261BC7D8}" destId="{DE389C5C-E9DB-4C37-B32B-70BA34389BE9}" srcOrd="1" destOrd="0" presId="urn:microsoft.com/office/officeart/2008/layout/LinedList"/>
    <dgm:cxn modelId="{35FE781F-04FC-41DE-B2AC-3EC65452228A}" type="presParOf" srcId="{DE389C5C-E9DB-4C37-B32B-70BA34389BE9}" destId="{0C986D19-9356-4B73-A304-333C6D22ADD7}" srcOrd="0" destOrd="0" presId="urn:microsoft.com/office/officeart/2008/layout/LinedList"/>
    <dgm:cxn modelId="{14E5AAF7-47D5-45F1-82A3-91BD7925AFAA}" type="presParOf" srcId="{DE389C5C-E9DB-4C37-B32B-70BA34389BE9}" destId="{003A2A1F-1899-4754-9510-84124E3EC090}" srcOrd="1" destOrd="0" presId="urn:microsoft.com/office/officeart/2008/layout/LinedList"/>
    <dgm:cxn modelId="{C379BB97-A81B-4330-BF28-108580D0D9C6}" type="presParOf" srcId="{0056C0C2-1CB3-40B5-86C7-0CD3261BC7D8}" destId="{15FA04C7-5A9C-48AB-B272-FAD2948847DD}" srcOrd="2" destOrd="0" presId="urn:microsoft.com/office/officeart/2008/layout/LinedList"/>
    <dgm:cxn modelId="{D58B09D2-82CE-47DF-A4CC-A0E513A16216}" type="presParOf" srcId="{0056C0C2-1CB3-40B5-86C7-0CD3261BC7D8}" destId="{5504E68A-5B11-40C4-8BC8-70B0772C19A9}" srcOrd="3" destOrd="0" presId="urn:microsoft.com/office/officeart/2008/layout/LinedList"/>
    <dgm:cxn modelId="{0B6BA7EB-4194-49C1-97F6-E779A26F0891}" type="presParOf" srcId="{5504E68A-5B11-40C4-8BC8-70B0772C19A9}" destId="{29CE558C-57A5-4958-ABFB-52095BEA84B4}" srcOrd="0" destOrd="0" presId="urn:microsoft.com/office/officeart/2008/layout/LinedList"/>
    <dgm:cxn modelId="{5BA04268-AB46-498D-BBF3-8D96D8401B24}" type="presParOf" srcId="{5504E68A-5B11-40C4-8BC8-70B0772C19A9}" destId="{B25BC097-D737-4D34-93A8-45ED54F9B8C9}" srcOrd="1" destOrd="0" presId="urn:microsoft.com/office/officeart/2008/layout/LinedList"/>
    <dgm:cxn modelId="{0D9331FF-2261-471D-9B01-F26458ADBD65}" type="presParOf" srcId="{0056C0C2-1CB3-40B5-86C7-0CD3261BC7D8}" destId="{60E1FE9D-C0E4-4A72-BED3-2A29EF667D42}" srcOrd="4" destOrd="0" presId="urn:microsoft.com/office/officeart/2008/layout/LinedList"/>
    <dgm:cxn modelId="{4DFADFF2-65DC-4B44-9B36-DCA6CE4B7337}" type="presParOf" srcId="{0056C0C2-1CB3-40B5-86C7-0CD3261BC7D8}" destId="{2DEC12A0-2289-4745-A19F-49D0999CF39A}" srcOrd="5" destOrd="0" presId="urn:microsoft.com/office/officeart/2008/layout/LinedList"/>
    <dgm:cxn modelId="{B0A9B7EB-7746-4A90-8BAE-F37D616CC00B}" type="presParOf" srcId="{2DEC12A0-2289-4745-A19F-49D0999CF39A}" destId="{0C8405D6-DA2A-4C0B-85F0-CCEAE261509F}" srcOrd="0" destOrd="0" presId="urn:microsoft.com/office/officeart/2008/layout/LinedList"/>
    <dgm:cxn modelId="{64DCB8A7-3312-44FD-9F4E-B0B446A014AB}" type="presParOf" srcId="{2DEC12A0-2289-4745-A19F-49D0999CF39A}" destId="{CE896EA7-6108-4218-A8F6-427244B91681}" srcOrd="1" destOrd="0" presId="urn:microsoft.com/office/officeart/2008/layout/LinedList"/>
    <dgm:cxn modelId="{70ED7D47-83F9-4A9D-97F1-C7B989D40564}" type="presParOf" srcId="{0056C0C2-1CB3-40B5-86C7-0CD3261BC7D8}" destId="{C5226E00-A7D3-4CEE-9DB5-EE2760E98F72}" srcOrd="6" destOrd="0" presId="urn:microsoft.com/office/officeart/2008/layout/LinedList"/>
    <dgm:cxn modelId="{941ACC72-4FCF-46D0-A614-C71D419B4122}" type="presParOf" srcId="{0056C0C2-1CB3-40B5-86C7-0CD3261BC7D8}" destId="{D78250B1-5EE3-4251-95E9-F2E5C9A8F5A8}" srcOrd="7" destOrd="0" presId="urn:microsoft.com/office/officeart/2008/layout/LinedList"/>
    <dgm:cxn modelId="{7DC581B0-C26E-4147-B7BE-150F74E129E9}" type="presParOf" srcId="{D78250B1-5EE3-4251-95E9-F2E5C9A8F5A8}" destId="{95BDFCFE-FB21-4F1F-AED7-DF27D83B6485}" srcOrd="0" destOrd="0" presId="urn:microsoft.com/office/officeart/2008/layout/LinedList"/>
    <dgm:cxn modelId="{EB1C8663-2272-4F30-AEF8-9DCABB466C3D}" type="presParOf" srcId="{D78250B1-5EE3-4251-95E9-F2E5C9A8F5A8}" destId="{B16F86D3-EA21-4042-AB7F-082D2B29D6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16321B-1F26-4A86-9E13-8E2E0F9BD115}"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7A718308-F771-4446-B059-9E42AE002AC1}">
      <dgm:prSet/>
      <dgm:spPr/>
      <dgm:t>
        <a:bodyPr/>
        <a:lstStyle/>
        <a:p>
          <a:r>
            <a:rPr lang="en-US" dirty="0">
              <a:solidFill>
                <a:schemeClr val="tx1"/>
              </a:solidFill>
            </a:rPr>
            <a:t>High levels of personal accomplishment</a:t>
          </a:r>
        </a:p>
      </dgm:t>
    </dgm:pt>
    <dgm:pt modelId="{369225A3-9221-413F-B092-03F2932B605A}" type="parTrans" cxnId="{19EBDCC7-2312-4A1A-B4C7-2B01ABACA595}">
      <dgm:prSet/>
      <dgm:spPr/>
      <dgm:t>
        <a:bodyPr/>
        <a:lstStyle/>
        <a:p>
          <a:endParaRPr lang="en-US"/>
        </a:p>
      </dgm:t>
    </dgm:pt>
    <dgm:pt modelId="{7635CA99-739D-4762-A946-2E30DB52633F}" type="sibTrans" cxnId="{19EBDCC7-2312-4A1A-B4C7-2B01ABACA595}">
      <dgm:prSet/>
      <dgm:spPr/>
      <dgm:t>
        <a:bodyPr/>
        <a:lstStyle/>
        <a:p>
          <a:endParaRPr lang="en-US"/>
        </a:p>
      </dgm:t>
    </dgm:pt>
    <dgm:pt modelId="{45BDA89A-9606-44AD-A05C-5960B91E19D5}">
      <dgm:prSet/>
      <dgm:spPr/>
      <dgm:t>
        <a:bodyPr/>
        <a:lstStyle/>
        <a:p>
          <a:r>
            <a:rPr lang="en-US" dirty="0">
              <a:solidFill>
                <a:schemeClr val="tx1"/>
              </a:solidFill>
            </a:rPr>
            <a:t>General well-being</a:t>
          </a:r>
        </a:p>
      </dgm:t>
    </dgm:pt>
    <dgm:pt modelId="{A9F39186-59E9-47B8-8BE6-98D8A265D97F}" type="parTrans" cxnId="{BF18EB7D-5C1E-4F50-853B-29713B0D6174}">
      <dgm:prSet/>
      <dgm:spPr/>
      <dgm:t>
        <a:bodyPr/>
        <a:lstStyle/>
        <a:p>
          <a:endParaRPr lang="en-US"/>
        </a:p>
      </dgm:t>
    </dgm:pt>
    <dgm:pt modelId="{90246168-A7C0-4BC1-AD57-DD397288F76D}" type="sibTrans" cxnId="{BF18EB7D-5C1E-4F50-853B-29713B0D6174}">
      <dgm:prSet/>
      <dgm:spPr/>
      <dgm:t>
        <a:bodyPr/>
        <a:lstStyle/>
        <a:p>
          <a:endParaRPr lang="en-US"/>
        </a:p>
      </dgm:t>
    </dgm:pt>
    <dgm:pt modelId="{73340AB6-E0F2-4EE7-973E-738193A0F41D}">
      <dgm:prSet/>
      <dgm:spPr/>
      <dgm:t>
        <a:bodyPr/>
        <a:lstStyle/>
        <a:p>
          <a:r>
            <a:rPr lang="en-US" dirty="0">
              <a:solidFill>
                <a:schemeClr val="tx1"/>
              </a:solidFill>
            </a:rPr>
            <a:t>Enhanced self-awareness</a:t>
          </a:r>
        </a:p>
      </dgm:t>
    </dgm:pt>
    <dgm:pt modelId="{DA526770-6682-42C7-80EB-1B92D68C8C14}" type="parTrans" cxnId="{A78E9B49-D54A-493C-B44E-8907915D0164}">
      <dgm:prSet/>
      <dgm:spPr/>
      <dgm:t>
        <a:bodyPr/>
        <a:lstStyle/>
        <a:p>
          <a:endParaRPr lang="en-US"/>
        </a:p>
      </dgm:t>
    </dgm:pt>
    <dgm:pt modelId="{B190A2A0-974F-49CD-8F40-543D4F957BB2}" type="sibTrans" cxnId="{A78E9B49-D54A-493C-B44E-8907915D0164}">
      <dgm:prSet/>
      <dgm:spPr/>
      <dgm:t>
        <a:bodyPr/>
        <a:lstStyle/>
        <a:p>
          <a:endParaRPr lang="en-US"/>
        </a:p>
      </dgm:t>
    </dgm:pt>
    <dgm:pt modelId="{24C58627-7DAC-4107-A0A8-8A852A5109EE}">
      <dgm:prSet/>
      <dgm:spPr/>
      <dgm:t>
        <a:bodyPr/>
        <a:lstStyle/>
        <a:p>
          <a:r>
            <a:rPr lang="en-US" dirty="0">
              <a:solidFill>
                <a:schemeClr val="tx1"/>
              </a:solidFill>
            </a:rPr>
            <a:t>Openness to experience</a:t>
          </a:r>
        </a:p>
      </dgm:t>
    </dgm:pt>
    <dgm:pt modelId="{105BCC92-3837-457F-8104-9895E77595C3}" type="parTrans" cxnId="{78CA4F9A-2411-4059-B059-6810DFE7CEB2}">
      <dgm:prSet/>
      <dgm:spPr/>
      <dgm:t>
        <a:bodyPr/>
        <a:lstStyle/>
        <a:p>
          <a:endParaRPr lang="en-US"/>
        </a:p>
      </dgm:t>
    </dgm:pt>
    <dgm:pt modelId="{FE9FBC77-98DD-4B6C-8777-5EF88D27B68D}" type="sibTrans" cxnId="{78CA4F9A-2411-4059-B059-6810DFE7CEB2}">
      <dgm:prSet/>
      <dgm:spPr/>
      <dgm:t>
        <a:bodyPr/>
        <a:lstStyle/>
        <a:p>
          <a:endParaRPr lang="en-US"/>
        </a:p>
      </dgm:t>
    </dgm:pt>
    <dgm:pt modelId="{597E40ED-0B87-4414-A586-E9FF184A4D8A}">
      <dgm:prSet/>
      <dgm:spPr/>
      <dgm:t>
        <a:bodyPr/>
        <a:lstStyle/>
        <a:p>
          <a:r>
            <a:rPr lang="en-US" dirty="0">
              <a:solidFill>
                <a:schemeClr val="tx1"/>
              </a:solidFill>
            </a:rPr>
            <a:t>Appreciation of the rewards of care-giving</a:t>
          </a:r>
        </a:p>
      </dgm:t>
    </dgm:pt>
    <dgm:pt modelId="{1AED4CC1-1C33-4C2E-812D-EF59076CC35E}" type="parTrans" cxnId="{88232EC6-BC2E-426C-90CB-3A610E92F924}">
      <dgm:prSet/>
      <dgm:spPr/>
      <dgm:t>
        <a:bodyPr/>
        <a:lstStyle/>
        <a:p>
          <a:endParaRPr lang="en-US"/>
        </a:p>
      </dgm:t>
    </dgm:pt>
    <dgm:pt modelId="{03BD5729-F147-4CEC-862D-7401DD03D46B}" type="sibTrans" cxnId="{88232EC6-BC2E-426C-90CB-3A610E92F924}">
      <dgm:prSet/>
      <dgm:spPr/>
      <dgm:t>
        <a:bodyPr/>
        <a:lstStyle/>
        <a:p>
          <a:endParaRPr lang="en-US"/>
        </a:p>
      </dgm:t>
    </dgm:pt>
    <dgm:pt modelId="{44A2C00F-67FC-44D7-941A-9E6D5EA5234C}">
      <dgm:prSet/>
      <dgm:spPr/>
      <dgm:t>
        <a:bodyPr/>
        <a:lstStyle/>
        <a:p>
          <a:r>
            <a:rPr lang="en-US" b="1" u="sng" dirty="0"/>
            <a:t>which all led to increased job satisfaction</a:t>
          </a:r>
          <a:endParaRPr lang="en-US" dirty="0"/>
        </a:p>
      </dgm:t>
    </dgm:pt>
    <dgm:pt modelId="{7746B79C-70DF-42AA-ACA4-A40D10541FEE}" type="parTrans" cxnId="{5CB2450A-0862-4DAF-B006-B6AA7B772402}">
      <dgm:prSet/>
      <dgm:spPr/>
      <dgm:t>
        <a:bodyPr/>
        <a:lstStyle/>
        <a:p>
          <a:endParaRPr lang="en-US"/>
        </a:p>
      </dgm:t>
    </dgm:pt>
    <dgm:pt modelId="{CAF80191-435F-42BC-9E28-BF8C1AF9AB15}" type="sibTrans" cxnId="{5CB2450A-0862-4DAF-B006-B6AA7B772402}">
      <dgm:prSet/>
      <dgm:spPr/>
      <dgm:t>
        <a:bodyPr/>
        <a:lstStyle/>
        <a:p>
          <a:endParaRPr lang="en-US"/>
        </a:p>
      </dgm:t>
    </dgm:pt>
    <dgm:pt modelId="{35A755E4-5F0A-43CA-A73A-D246AD9253F9}" type="pres">
      <dgm:prSet presAssocID="{DB16321B-1F26-4A86-9E13-8E2E0F9BD115}" presName="Name0" presStyleCnt="0">
        <dgm:presLayoutVars>
          <dgm:dir/>
          <dgm:animLvl val="lvl"/>
          <dgm:resizeHandles val="exact"/>
        </dgm:presLayoutVars>
      </dgm:prSet>
      <dgm:spPr/>
    </dgm:pt>
    <dgm:pt modelId="{B85266CE-FA64-49C1-8D11-5B9CC0558806}" type="pres">
      <dgm:prSet presAssocID="{7A718308-F771-4446-B059-9E42AE002AC1}" presName="linNode" presStyleCnt="0"/>
      <dgm:spPr/>
    </dgm:pt>
    <dgm:pt modelId="{CE8A6C58-9303-4267-B559-131674EB44E3}" type="pres">
      <dgm:prSet presAssocID="{7A718308-F771-4446-B059-9E42AE002AC1}" presName="parentText" presStyleLbl="node1" presStyleIdx="0" presStyleCnt="5">
        <dgm:presLayoutVars>
          <dgm:chMax val="1"/>
          <dgm:bulletEnabled val="1"/>
        </dgm:presLayoutVars>
      </dgm:prSet>
      <dgm:spPr/>
    </dgm:pt>
    <dgm:pt modelId="{6D34B25D-21F0-436B-84CF-D8AE275C3308}" type="pres">
      <dgm:prSet presAssocID="{7635CA99-739D-4762-A946-2E30DB52633F}" presName="sp" presStyleCnt="0"/>
      <dgm:spPr/>
    </dgm:pt>
    <dgm:pt modelId="{7C094225-47BA-4F14-8C2D-03C70C24210E}" type="pres">
      <dgm:prSet presAssocID="{45BDA89A-9606-44AD-A05C-5960B91E19D5}" presName="linNode" presStyleCnt="0"/>
      <dgm:spPr/>
    </dgm:pt>
    <dgm:pt modelId="{CD753520-02D3-4184-A854-AFCB48B541FC}" type="pres">
      <dgm:prSet presAssocID="{45BDA89A-9606-44AD-A05C-5960B91E19D5}" presName="parentText" presStyleLbl="node1" presStyleIdx="1" presStyleCnt="5">
        <dgm:presLayoutVars>
          <dgm:chMax val="1"/>
          <dgm:bulletEnabled val="1"/>
        </dgm:presLayoutVars>
      </dgm:prSet>
      <dgm:spPr/>
    </dgm:pt>
    <dgm:pt modelId="{8EE9C5F4-E2DF-43AF-8F13-ED72A3C77D4E}" type="pres">
      <dgm:prSet presAssocID="{90246168-A7C0-4BC1-AD57-DD397288F76D}" presName="sp" presStyleCnt="0"/>
      <dgm:spPr/>
    </dgm:pt>
    <dgm:pt modelId="{8BF96EEE-862D-468A-9B45-D31FDFB979A9}" type="pres">
      <dgm:prSet presAssocID="{73340AB6-E0F2-4EE7-973E-738193A0F41D}" presName="linNode" presStyleCnt="0"/>
      <dgm:spPr/>
    </dgm:pt>
    <dgm:pt modelId="{86D559B7-CFB8-451F-B3D8-0E547689BE62}" type="pres">
      <dgm:prSet presAssocID="{73340AB6-E0F2-4EE7-973E-738193A0F41D}" presName="parentText" presStyleLbl="node1" presStyleIdx="2" presStyleCnt="5">
        <dgm:presLayoutVars>
          <dgm:chMax val="1"/>
          <dgm:bulletEnabled val="1"/>
        </dgm:presLayoutVars>
      </dgm:prSet>
      <dgm:spPr/>
    </dgm:pt>
    <dgm:pt modelId="{AFF3829A-5A8B-4172-B32D-EC539A39C9B9}" type="pres">
      <dgm:prSet presAssocID="{B190A2A0-974F-49CD-8F40-543D4F957BB2}" presName="sp" presStyleCnt="0"/>
      <dgm:spPr/>
    </dgm:pt>
    <dgm:pt modelId="{DE3B0AFE-87D4-4DB2-9824-A66AC0E29D52}" type="pres">
      <dgm:prSet presAssocID="{24C58627-7DAC-4107-A0A8-8A852A5109EE}" presName="linNode" presStyleCnt="0"/>
      <dgm:spPr/>
    </dgm:pt>
    <dgm:pt modelId="{0895B4E3-51B7-4832-BCB1-3A962A87373F}" type="pres">
      <dgm:prSet presAssocID="{24C58627-7DAC-4107-A0A8-8A852A5109EE}" presName="parentText" presStyleLbl="node1" presStyleIdx="3" presStyleCnt="5">
        <dgm:presLayoutVars>
          <dgm:chMax val="1"/>
          <dgm:bulletEnabled val="1"/>
        </dgm:presLayoutVars>
      </dgm:prSet>
      <dgm:spPr/>
    </dgm:pt>
    <dgm:pt modelId="{C4B140FD-B943-4DF2-8675-3C933F0863BF}" type="pres">
      <dgm:prSet presAssocID="{FE9FBC77-98DD-4B6C-8777-5EF88D27B68D}" presName="sp" presStyleCnt="0"/>
      <dgm:spPr/>
    </dgm:pt>
    <dgm:pt modelId="{C8FF02D9-3E1E-4EE6-AB29-039CC279D5AA}" type="pres">
      <dgm:prSet presAssocID="{597E40ED-0B87-4414-A586-E9FF184A4D8A}" presName="linNode" presStyleCnt="0"/>
      <dgm:spPr/>
    </dgm:pt>
    <dgm:pt modelId="{8CF7CCEF-25C6-4F59-995F-3D689D6CD034}" type="pres">
      <dgm:prSet presAssocID="{597E40ED-0B87-4414-A586-E9FF184A4D8A}" presName="parentText" presStyleLbl="node1" presStyleIdx="4" presStyleCnt="5">
        <dgm:presLayoutVars>
          <dgm:chMax val="1"/>
          <dgm:bulletEnabled val="1"/>
        </dgm:presLayoutVars>
      </dgm:prSet>
      <dgm:spPr/>
    </dgm:pt>
    <dgm:pt modelId="{4CFAC359-2C56-4F48-A261-238F87CC9F37}" type="pres">
      <dgm:prSet presAssocID="{597E40ED-0B87-4414-A586-E9FF184A4D8A}" presName="descendantText" presStyleLbl="alignAccFollowNode1" presStyleIdx="0" presStyleCnt="1" custLinFactY="-100000" custLinFactNeighborX="9877" custLinFactNeighborY="-194826">
        <dgm:presLayoutVars>
          <dgm:bulletEnabled val="1"/>
        </dgm:presLayoutVars>
      </dgm:prSet>
      <dgm:spPr/>
    </dgm:pt>
  </dgm:ptLst>
  <dgm:cxnLst>
    <dgm:cxn modelId="{5DB24804-69E5-4B2C-9F94-133C3C22FDB3}" type="presOf" srcId="{7A718308-F771-4446-B059-9E42AE002AC1}" destId="{CE8A6C58-9303-4267-B559-131674EB44E3}" srcOrd="0" destOrd="0" presId="urn:microsoft.com/office/officeart/2005/8/layout/vList5"/>
    <dgm:cxn modelId="{5CB2450A-0862-4DAF-B006-B6AA7B772402}" srcId="{597E40ED-0B87-4414-A586-E9FF184A4D8A}" destId="{44A2C00F-67FC-44D7-941A-9E6D5EA5234C}" srcOrd="0" destOrd="0" parTransId="{7746B79C-70DF-42AA-ACA4-A40D10541FEE}" sibTransId="{CAF80191-435F-42BC-9E28-BF8C1AF9AB15}"/>
    <dgm:cxn modelId="{7FC13117-04A4-41D6-B015-69DAD5E1AC67}" type="presOf" srcId="{24C58627-7DAC-4107-A0A8-8A852A5109EE}" destId="{0895B4E3-51B7-4832-BCB1-3A962A87373F}" srcOrd="0" destOrd="0" presId="urn:microsoft.com/office/officeart/2005/8/layout/vList5"/>
    <dgm:cxn modelId="{C5D5EC42-0266-444C-A861-68B74183D905}" type="presOf" srcId="{44A2C00F-67FC-44D7-941A-9E6D5EA5234C}" destId="{4CFAC359-2C56-4F48-A261-238F87CC9F37}" srcOrd="0" destOrd="0" presId="urn:microsoft.com/office/officeart/2005/8/layout/vList5"/>
    <dgm:cxn modelId="{A78E9B49-D54A-493C-B44E-8907915D0164}" srcId="{DB16321B-1F26-4A86-9E13-8E2E0F9BD115}" destId="{73340AB6-E0F2-4EE7-973E-738193A0F41D}" srcOrd="2" destOrd="0" parTransId="{DA526770-6682-42C7-80EB-1B92D68C8C14}" sibTransId="{B190A2A0-974F-49CD-8F40-543D4F957BB2}"/>
    <dgm:cxn modelId="{BF18EB7D-5C1E-4F50-853B-29713B0D6174}" srcId="{DB16321B-1F26-4A86-9E13-8E2E0F9BD115}" destId="{45BDA89A-9606-44AD-A05C-5960B91E19D5}" srcOrd="1" destOrd="0" parTransId="{A9F39186-59E9-47B8-8BE6-98D8A265D97F}" sibTransId="{90246168-A7C0-4BC1-AD57-DD397288F76D}"/>
    <dgm:cxn modelId="{76D1239A-2172-438E-BD21-784AAFFC2C5E}" type="presOf" srcId="{45BDA89A-9606-44AD-A05C-5960B91E19D5}" destId="{CD753520-02D3-4184-A854-AFCB48B541FC}" srcOrd="0" destOrd="0" presId="urn:microsoft.com/office/officeart/2005/8/layout/vList5"/>
    <dgm:cxn modelId="{78CA4F9A-2411-4059-B059-6810DFE7CEB2}" srcId="{DB16321B-1F26-4A86-9E13-8E2E0F9BD115}" destId="{24C58627-7DAC-4107-A0A8-8A852A5109EE}" srcOrd="3" destOrd="0" parTransId="{105BCC92-3837-457F-8104-9895E77595C3}" sibTransId="{FE9FBC77-98DD-4B6C-8777-5EF88D27B68D}"/>
    <dgm:cxn modelId="{C2246EA8-2D8F-462E-8316-08B0A44A6096}" type="presOf" srcId="{DB16321B-1F26-4A86-9E13-8E2E0F9BD115}" destId="{35A755E4-5F0A-43CA-A73A-D246AD9253F9}" srcOrd="0" destOrd="0" presId="urn:microsoft.com/office/officeart/2005/8/layout/vList5"/>
    <dgm:cxn modelId="{88232EC6-BC2E-426C-90CB-3A610E92F924}" srcId="{DB16321B-1F26-4A86-9E13-8E2E0F9BD115}" destId="{597E40ED-0B87-4414-A586-E9FF184A4D8A}" srcOrd="4" destOrd="0" parTransId="{1AED4CC1-1C33-4C2E-812D-EF59076CC35E}" sibTransId="{03BD5729-F147-4CEC-862D-7401DD03D46B}"/>
    <dgm:cxn modelId="{19EBDCC7-2312-4A1A-B4C7-2B01ABACA595}" srcId="{DB16321B-1F26-4A86-9E13-8E2E0F9BD115}" destId="{7A718308-F771-4446-B059-9E42AE002AC1}" srcOrd="0" destOrd="0" parTransId="{369225A3-9221-413F-B092-03F2932B605A}" sibTransId="{7635CA99-739D-4762-A946-2E30DB52633F}"/>
    <dgm:cxn modelId="{85D158D0-AA78-434C-8F0B-7D2C39A5F55C}" type="presOf" srcId="{597E40ED-0B87-4414-A586-E9FF184A4D8A}" destId="{8CF7CCEF-25C6-4F59-995F-3D689D6CD034}" srcOrd="0" destOrd="0" presId="urn:microsoft.com/office/officeart/2005/8/layout/vList5"/>
    <dgm:cxn modelId="{181D7EEE-14CD-4EAF-A42D-DE7AE8D9D9CD}" type="presOf" srcId="{73340AB6-E0F2-4EE7-973E-738193A0F41D}" destId="{86D559B7-CFB8-451F-B3D8-0E547689BE62}" srcOrd="0" destOrd="0" presId="urn:microsoft.com/office/officeart/2005/8/layout/vList5"/>
    <dgm:cxn modelId="{C1672064-85B1-47CD-951D-1E6E7C4E1F61}" type="presParOf" srcId="{35A755E4-5F0A-43CA-A73A-D246AD9253F9}" destId="{B85266CE-FA64-49C1-8D11-5B9CC0558806}" srcOrd="0" destOrd="0" presId="urn:microsoft.com/office/officeart/2005/8/layout/vList5"/>
    <dgm:cxn modelId="{A9EEC9CF-E4CE-4218-88F7-33914E49CF22}" type="presParOf" srcId="{B85266CE-FA64-49C1-8D11-5B9CC0558806}" destId="{CE8A6C58-9303-4267-B559-131674EB44E3}" srcOrd="0" destOrd="0" presId="urn:microsoft.com/office/officeart/2005/8/layout/vList5"/>
    <dgm:cxn modelId="{8E0CDFE8-BB58-42C3-BD68-980B01F5E27E}" type="presParOf" srcId="{35A755E4-5F0A-43CA-A73A-D246AD9253F9}" destId="{6D34B25D-21F0-436B-84CF-D8AE275C3308}" srcOrd="1" destOrd="0" presId="urn:microsoft.com/office/officeart/2005/8/layout/vList5"/>
    <dgm:cxn modelId="{E88DE74B-5182-4AA5-ACC9-6BBA42E03B59}" type="presParOf" srcId="{35A755E4-5F0A-43CA-A73A-D246AD9253F9}" destId="{7C094225-47BA-4F14-8C2D-03C70C24210E}" srcOrd="2" destOrd="0" presId="urn:microsoft.com/office/officeart/2005/8/layout/vList5"/>
    <dgm:cxn modelId="{256FD944-A565-4918-BD1A-6864EAB2C4B6}" type="presParOf" srcId="{7C094225-47BA-4F14-8C2D-03C70C24210E}" destId="{CD753520-02D3-4184-A854-AFCB48B541FC}" srcOrd="0" destOrd="0" presId="urn:microsoft.com/office/officeart/2005/8/layout/vList5"/>
    <dgm:cxn modelId="{2FA3C81A-0F59-434D-90B8-35EBED14BFDC}" type="presParOf" srcId="{35A755E4-5F0A-43CA-A73A-D246AD9253F9}" destId="{8EE9C5F4-E2DF-43AF-8F13-ED72A3C77D4E}" srcOrd="3" destOrd="0" presId="urn:microsoft.com/office/officeart/2005/8/layout/vList5"/>
    <dgm:cxn modelId="{10393B60-A334-4C14-926A-31831A898F1B}" type="presParOf" srcId="{35A755E4-5F0A-43CA-A73A-D246AD9253F9}" destId="{8BF96EEE-862D-468A-9B45-D31FDFB979A9}" srcOrd="4" destOrd="0" presId="urn:microsoft.com/office/officeart/2005/8/layout/vList5"/>
    <dgm:cxn modelId="{2646C00D-59F0-46A8-862B-FDB38C75E752}" type="presParOf" srcId="{8BF96EEE-862D-468A-9B45-D31FDFB979A9}" destId="{86D559B7-CFB8-451F-B3D8-0E547689BE62}" srcOrd="0" destOrd="0" presId="urn:microsoft.com/office/officeart/2005/8/layout/vList5"/>
    <dgm:cxn modelId="{168981BC-BB92-4E59-8CED-C7F716771201}" type="presParOf" srcId="{35A755E4-5F0A-43CA-A73A-D246AD9253F9}" destId="{AFF3829A-5A8B-4172-B32D-EC539A39C9B9}" srcOrd="5" destOrd="0" presId="urn:microsoft.com/office/officeart/2005/8/layout/vList5"/>
    <dgm:cxn modelId="{28E99371-FA8A-4286-A5E7-72E2BB0BA9BA}" type="presParOf" srcId="{35A755E4-5F0A-43CA-A73A-D246AD9253F9}" destId="{DE3B0AFE-87D4-4DB2-9824-A66AC0E29D52}" srcOrd="6" destOrd="0" presId="urn:microsoft.com/office/officeart/2005/8/layout/vList5"/>
    <dgm:cxn modelId="{9571A2C0-4B50-4217-B160-706A4F016211}" type="presParOf" srcId="{DE3B0AFE-87D4-4DB2-9824-A66AC0E29D52}" destId="{0895B4E3-51B7-4832-BCB1-3A962A87373F}" srcOrd="0" destOrd="0" presId="urn:microsoft.com/office/officeart/2005/8/layout/vList5"/>
    <dgm:cxn modelId="{16D0CC4D-4DAC-4388-9A6D-78AFD8869764}" type="presParOf" srcId="{35A755E4-5F0A-43CA-A73A-D246AD9253F9}" destId="{C4B140FD-B943-4DF2-8675-3C933F0863BF}" srcOrd="7" destOrd="0" presId="urn:microsoft.com/office/officeart/2005/8/layout/vList5"/>
    <dgm:cxn modelId="{29F61679-9BFA-494C-8372-A437073F4A6E}" type="presParOf" srcId="{35A755E4-5F0A-43CA-A73A-D246AD9253F9}" destId="{C8FF02D9-3E1E-4EE6-AB29-039CC279D5AA}" srcOrd="8" destOrd="0" presId="urn:microsoft.com/office/officeart/2005/8/layout/vList5"/>
    <dgm:cxn modelId="{49933B04-73FA-4F0D-8155-17D867F07989}" type="presParOf" srcId="{C8FF02D9-3E1E-4EE6-AB29-039CC279D5AA}" destId="{8CF7CCEF-25C6-4F59-995F-3D689D6CD034}" srcOrd="0" destOrd="0" presId="urn:microsoft.com/office/officeart/2005/8/layout/vList5"/>
    <dgm:cxn modelId="{7270C5AA-4C18-4097-8BD8-E729C02684D5}" type="presParOf" srcId="{C8FF02D9-3E1E-4EE6-AB29-039CC279D5AA}" destId="{4CFAC359-2C56-4F48-A261-238F87CC9F3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49040-5B8B-479F-AFE5-4C8E164484B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5E26266-E665-4693-88A1-6DFAC20971E4}">
      <dgm:prSet custT="1"/>
      <dgm:spPr/>
      <dgm:t>
        <a:bodyPr/>
        <a:lstStyle/>
        <a:p>
          <a:r>
            <a:rPr lang="en-US" sz="2000" dirty="0"/>
            <a:t>Many difficulties link to a failure on the part of professionals to discriminate among the different terms and meanings</a:t>
          </a:r>
          <a:r>
            <a:rPr lang="en-US" sz="1300" dirty="0"/>
            <a:t>. </a:t>
          </a:r>
        </a:p>
      </dgm:t>
    </dgm:pt>
    <dgm:pt modelId="{E7F9F230-1739-4688-8821-0D6387BB3F53}" type="parTrans" cxnId="{B4E2D8B5-011A-4ABD-951E-162A5F08496E}">
      <dgm:prSet/>
      <dgm:spPr/>
      <dgm:t>
        <a:bodyPr/>
        <a:lstStyle/>
        <a:p>
          <a:endParaRPr lang="en-US"/>
        </a:p>
      </dgm:t>
    </dgm:pt>
    <dgm:pt modelId="{FB17E0BA-5AA7-413D-8454-7EB1B9709C6C}" type="sibTrans" cxnId="{B4E2D8B5-011A-4ABD-951E-162A5F08496E}">
      <dgm:prSet/>
      <dgm:spPr/>
      <dgm:t>
        <a:bodyPr/>
        <a:lstStyle/>
        <a:p>
          <a:endParaRPr lang="en-US"/>
        </a:p>
      </dgm:t>
    </dgm:pt>
    <dgm:pt modelId="{3242D3B7-0CD9-42AF-9D0E-73F7F6A9EC4C}">
      <dgm:prSet/>
      <dgm:spPr/>
      <dgm:t>
        <a:bodyPr/>
        <a:lstStyle/>
        <a:p>
          <a:r>
            <a:rPr lang="en-US" dirty="0"/>
            <a:t>Still other dilemmas stem from the fact that legal obligations do not always align with ethical responsibilities.</a:t>
          </a:r>
        </a:p>
      </dgm:t>
    </dgm:pt>
    <dgm:pt modelId="{EE540ECD-5139-4488-B4CF-AC969776AE50}" type="parTrans" cxnId="{3D840CCC-CACE-4D3F-B564-99F71586189D}">
      <dgm:prSet/>
      <dgm:spPr/>
      <dgm:t>
        <a:bodyPr/>
        <a:lstStyle/>
        <a:p>
          <a:endParaRPr lang="en-US"/>
        </a:p>
      </dgm:t>
    </dgm:pt>
    <dgm:pt modelId="{284AE57B-6507-4BE6-8A0E-EAC0BE03E124}" type="sibTrans" cxnId="{3D840CCC-CACE-4D3F-B564-99F71586189D}">
      <dgm:prSet/>
      <dgm:spPr/>
      <dgm:t>
        <a:bodyPr/>
        <a:lstStyle/>
        <a:p>
          <a:endParaRPr lang="en-US"/>
        </a:p>
      </dgm:t>
    </dgm:pt>
    <dgm:pt modelId="{844ECFCD-3C21-4950-8681-8A66795F2A3D}" type="pres">
      <dgm:prSet presAssocID="{46949040-5B8B-479F-AFE5-4C8E164484B0}" presName="root" presStyleCnt="0">
        <dgm:presLayoutVars>
          <dgm:dir/>
          <dgm:resizeHandles val="exact"/>
        </dgm:presLayoutVars>
      </dgm:prSet>
      <dgm:spPr/>
    </dgm:pt>
    <dgm:pt modelId="{1B17F924-4284-40BE-94DB-B855B30BEFF6}" type="pres">
      <dgm:prSet presAssocID="{95E26266-E665-4693-88A1-6DFAC20971E4}" presName="compNode" presStyleCnt="0"/>
      <dgm:spPr/>
    </dgm:pt>
    <dgm:pt modelId="{898D96BB-BB6F-4E98-A9D9-1DA4252EF1F2}" type="pres">
      <dgm:prSet presAssocID="{95E26266-E665-4693-88A1-6DFAC20971E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4163A5A3-34BB-4F33-BD06-4E700DC5B1A7}" type="pres">
      <dgm:prSet presAssocID="{95E26266-E665-4693-88A1-6DFAC20971E4}" presName="spaceRect" presStyleCnt="0"/>
      <dgm:spPr/>
    </dgm:pt>
    <dgm:pt modelId="{D45B72C6-1BF8-4FA8-BE41-DF709DF1ECDF}" type="pres">
      <dgm:prSet presAssocID="{95E26266-E665-4693-88A1-6DFAC20971E4}" presName="textRect" presStyleLbl="revTx" presStyleIdx="0" presStyleCnt="2" custScaleY="229213" custLinFactNeighborX="-2906" custLinFactNeighborY="58849">
        <dgm:presLayoutVars>
          <dgm:chMax val="1"/>
          <dgm:chPref val="1"/>
        </dgm:presLayoutVars>
      </dgm:prSet>
      <dgm:spPr/>
    </dgm:pt>
    <dgm:pt modelId="{2EAFA633-99AE-4294-8D33-E0279559BDC6}" type="pres">
      <dgm:prSet presAssocID="{FB17E0BA-5AA7-413D-8454-7EB1B9709C6C}" presName="sibTrans" presStyleCnt="0"/>
      <dgm:spPr/>
    </dgm:pt>
    <dgm:pt modelId="{42233E04-62C7-4C61-A26C-6D9970699FEE}" type="pres">
      <dgm:prSet presAssocID="{3242D3B7-0CD9-42AF-9D0E-73F7F6A9EC4C}" presName="compNode" presStyleCnt="0"/>
      <dgm:spPr/>
    </dgm:pt>
    <dgm:pt modelId="{B047E01C-491A-433E-9B04-7ECD3F93A44A}" type="pres">
      <dgm:prSet presAssocID="{3242D3B7-0CD9-42AF-9D0E-73F7F6A9EC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4CAB1A1F-637C-40FD-98BE-9597E01AB133}" type="pres">
      <dgm:prSet presAssocID="{3242D3B7-0CD9-42AF-9D0E-73F7F6A9EC4C}" presName="spaceRect" presStyleCnt="0"/>
      <dgm:spPr/>
    </dgm:pt>
    <dgm:pt modelId="{C2C8441F-5F2B-45A9-A451-1C0FEE8A507B}" type="pres">
      <dgm:prSet presAssocID="{3242D3B7-0CD9-42AF-9D0E-73F7F6A9EC4C}" presName="textRect" presStyleLbl="revTx" presStyleIdx="1" presStyleCnt="2">
        <dgm:presLayoutVars>
          <dgm:chMax val="1"/>
          <dgm:chPref val="1"/>
        </dgm:presLayoutVars>
      </dgm:prSet>
      <dgm:spPr/>
    </dgm:pt>
  </dgm:ptLst>
  <dgm:cxnLst>
    <dgm:cxn modelId="{2F91BB68-A17D-46E6-99DE-EEEACCF22707}" type="presOf" srcId="{95E26266-E665-4693-88A1-6DFAC20971E4}" destId="{D45B72C6-1BF8-4FA8-BE41-DF709DF1ECDF}" srcOrd="0" destOrd="0" presId="urn:microsoft.com/office/officeart/2018/2/layout/IconLabelList"/>
    <dgm:cxn modelId="{DB311496-06B8-4067-BF19-C093107A7E63}" type="presOf" srcId="{46949040-5B8B-479F-AFE5-4C8E164484B0}" destId="{844ECFCD-3C21-4950-8681-8A66795F2A3D}" srcOrd="0" destOrd="0" presId="urn:microsoft.com/office/officeart/2018/2/layout/IconLabelList"/>
    <dgm:cxn modelId="{B4E2D8B5-011A-4ABD-951E-162A5F08496E}" srcId="{46949040-5B8B-479F-AFE5-4C8E164484B0}" destId="{95E26266-E665-4693-88A1-6DFAC20971E4}" srcOrd="0" destOrd="0" parTransId="{E7F9F230-1739-4688-8821-0D6387BB3F53}" sibTransId="{FB17E0BA-5AA7-413D-8454-7EB1B9709C6C}"/>
    <dgm:cxn modelId="{3D840CCC-CACE-4D3F-B564-99F71586189D}" srcId="{46949040-5B8B-479F-AFE5-4C8E164484B0}" destId="{3242D3B7-0CD9-42AF-9D0E-73F7F6A9EC4C}" srcOrd="1" destOrd="0" parTransId="{EE540ECD-5139-4488-B4CF-AC969776AE50}" sibTransId="{284AE57B-6507-4BE6-8A0E-EAC0BE03E124}"/>
    <dgm:cxn modelId="{63DCC2DA-047D-49B0-8CA6-4985C7FE3774}" type="presOf" srcId="{3242D3B7-0CD9-42AF-9D0E-73F7F6A9EC4C}" destId="{C2C8441F-5F2B-45A9-A451-1C0FEE8A507B}" srcOrd="0" destOrd="0" presId="urn:microsoft.com/office/officeart/2018/2/layout/IconLabelList"/>
    <dgm:cxn modelId="{DC29A433-AF24-45DD-96C2-31BAFBD0E368}" type="presParOf" srcId="{844ECFCD-3C21-4950-8681-8A66795F2A3D}" destId="{1B17F924-4284-40BE-94DB-B855B30BEFF6}" srcOrd="0" destOrd="0" presId="urn:microsoft.com/office/officeart/2018/2/layout/IconLabelList"/>
    <dgm:cxn modelId="{58EFAA33-6E0B-49B5-860C-25D61324599A}" type="presParOf" srcId="{1B17F924-4284-40BE-94DB-B855B30BEFF6}" destId="{898D96BB-BB6F-4E98-A9D9-1DA4252EF1F2}" srcOrd="0" destOrd="0" presId="urn:microsoft.com/office/officeart/2018/2/layout/IconLabelList"/>
    <dgm:cxn modelId="{412EA067-AB51-44A3-AFED-3766E679BAF4}" type="presParOf" srcId="{1B17F924-4284-40BE-94DB-B855B30BEFF6}" destId="{4163A5A3-34BB-4F33-BD06-4E700DC5B1A7}" srcOrd="1" destOrd="0" presId="urn:microsoft.com/office/officeart/2018/2/layout/IconLabelList"/>
    <dgm:cxn modelId="{74BD34B2-11C0-403B-B72C-29D796D2B645}" type="presParOf" srcId="{1B17F924-4284-40BE-94DB-B855B30BEFF6}" destId="{D45B72C6-1BF8-4FA8-BE41-DF709DF1ECDF}" srcOrd="2" destOrd="0" presId="urn:microsoft.com/office/officeart/2018/2/layout/IconLabelList"/>
    <dgm:cxn modelId="{B57F4AAB-EFD1-40FD-9F15-319654935C17}" type="presParOf" srcId="{844ECFCD-3C21-4950-8681-8A66795F2A3D}" destId="{2EAFA633-99AE-4294-8D33-E0279559BDC6}" srcOrd="1" destOrd="0" presId="urn:microsoft.com/office/officeart/2018/2/layout/IconLabelList"/>
    <dgm:cxn modelId="{470F4570-BDDD-4FF6-A5C6-D2831880B148}" type="presParOf" srcId="{844ECFCD-3C21-4950-8681-8A66795F2A3D}" destId="{42233E04-62C7-4C61-A26C-6D9970699FEE}" srcOrd="2" destOrd="0" presId="urn:microsoft.com/office/officeart/2018/2/layout/IconLabelList"/>
    <dgm:cxn modelId="{21501217-5FC7-4DAB-88B6-DB7640AE3A39}" type="presParOf" srcId="{42233E04-62C7-4C61-A26C-6D9970699FEE}" destId="{B047E01C-491A-433E-9B04-7ECD3F93A44A}" srcOrd="0" destOrd="0" presId="urn:microsoft.com/office/officeart/2018/2/layout/IconLabelList"/>
    <dgm:cxn modelId="{10E23C7F-10AC-4F07-8C2C-C2616A02BADE}" type="presParOf" srcId="{42233E04-62C7-4C61-A26C-6D9970699FEE}" destId="{4CAB1A1F-637C-40FD-98BE-9597E01AB133}" srcOrd="1" destOrd="0" presId="urn:microsoft.com/office/officeart/2018/2/layout/IconLabelList"/>
    <dgm:cxn modelId="{C7052D53-2E5F-444E-B8BF-12E0E0966AA8}" type="presParOf" srcId="{42233E04-62C7-4C61-A26C-6D9970699FEE}" destId="{C2C8441F-5F2B-45A9-A451-1C0FEE8A507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104ABA-2A7B-43CF-B38A-696E4914350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5810FE15-F476-48AE-BBEB-C69EB683493E}">
      <dgm:prSet/>
      <dgm:spPr/>
      <dgm:t>
        <a:bodyPr/>
        <a:lstStyle/>
        <a:p>
          <a:r>
            <a:rPr lang="en-US" dirty="0"/>
            <a:t>Involves the basic entitlement of people to decide how much of their property, thoughts, feelings, or personal data to share with others. </a:t>
          </a:r>
        </a:p>
      </dgm:t>
    </dgm:pt>
    <dgm:pt modelId="{6339FEE8-AEE4-4633-9BA6-DC60A18EAC21}" type="parTrans" cxnId="{28CF0DE8-2C47-4042-9FC4-EACD06525279}">
      <dgm:prSet/>
      <dgm:spPr/>
      <dgm:t>
        <a:bodyPr/>
        <a:lstStyle/>
        <a:p>
          <a:endParaRPr lang="en-US"/>
        </a:p>
      </dgm:t>
    </dgm:pt>
    <dgm:pt modelId="{4EF3F24B-01F2-43C7-BBED-0FEBF7CC8F7F}" type="sibTrans" cxnId="{28CF0DE8-2C47-4042-9FC4-EACD06525279}">
      <dgm:prSet/>
      <dgm:spPr/>
      <dgm:t>
        <a:bodyPr/>
        <a:lstStyle/>
        <a:p>
          <a:endParaRPr lang="en-US"/>
        </a:p>
      </dgm:t>
    </dgm:pt>
    <dgm:pt modelId="{81887295-9263-4FE3-A7E9-B9AD53D0E2F9}">
      <dgm:prSet/>
      <dgm:spPr/>
      <dgm:t>
        <a:bodyPr/>
        <a:lstStyle/>
        <a:p>
          <a:r>
            <a:rPr lang="en-US" dirty="0"/>
            <a:t>In this sense, privacy seems essential to ensure human dignity and freedom of self-determination.</a:t>
          </a:r>
        </a:p>
      </dgm:t>
    </dgm:pt>
    <dgm:pt modelId="{5C9EE318-7F82-4022-97AA-2EE8EC6F3396}" type="parTrans" cxnId="{75D07181-4FA5-4949-B3E0-79C8F539BAD8}">
      <dgm:prSet/>
      <dgm:spPr/>
      <dgm:t>
        <a:bodyPr/>
        <a:lstStyle/>
        <a:p>
          <a:endParaRPr lang="en-US"/>
        </a:p>
      </dgm:t>
    </dgm:pt>
    <dgm:pt modelId="{803A7572-D50D-41BA-ACAD-33B85208D498}" type="sibTrans" cxnId="{75D07181-4FA5-4949-B3E0-79C8F539BAD8}">
      <dgm:prSet/>
      <dgm:spPr/>
      <dgm:t>
        <a:bodyPr/>
        <a:lstStyle/>
        <a:p>
          <a:endParaRPr lang="en-US"/>
        </a:p>
      </dgm:t>
    </dgm:pt>
    <dgm:pt modelId="{6C90F1F6-133A-48F9-88F7-6EB072FE1A81}" type="pres">
      <dgm:prSet presAssocID="{0F104ABA-2A7B-43CF-B38A-696E4914350C}" presName="hierChild1" presStyleCnt="0">
        <dgm:presLayoutVars>
          <dgm:chPref val="1"/>
          <dgm:dir/>
          <dgm:animOne val="branch"/>
          <dgm:animLvl val="lvl"/>
          <dgm:resizeHandles/>
        </dgm:presLayoutVars>
      </dgm:prSet>
      <dgm:spPr/>
    </dgm:pt>
    <dgm:pt modelId="{01D5A45B-8ACB-4927-8856-208A2C127E5A}" type="pres">
      <dgm:prSet presAssocID="{5810FE15-F476-48AE-BBEB-C69EB683493E}" presName="hierRoot1" presStyleCnt="0"/>
      <dgm:spPr/>
    </dgm:pt>
    <dgm:pt modelId="{5360A5B5-6731-426F-A1AD-A7E74EFF1AD4}" type="pres">
      <dgm:prSet presAssocID="{5810FE15-F476-48AE-BBEB-C69EB683493E}" presName="composite" presStyleCnt="0"/>
      <dgm:spPr/>
    </dgm:pt>
    <dgm:pt modelId="{2E2541C4-D513-4179-A12D-19866BDBB980}" type="pres">
      <dgm:prSet presAssocID="{5810FE15-F476-48AE-BBEB-C69EB683493E}" presName="background" presStyleLbl="node0" presStyleIdx="0" presStyleCnt="2"/>
      <dgm:spPr/>
    </dgm:pt>
    <dgm:pt modelId="{50C3246C-DCD9-49EB-9615-288B62320DFC}" type="pres">
      <dgm:prSet presAssocID="{5810FE15-F476-48AE-BBEB-C69EB683493E}" presName="text" presStyleLbl="fgAcc0" presStyleIdx="0" presStyleCnt="2">
        <dgm:presLayoutVars>
          <dgm:chPref val="3"/>
        </dgm:presLayoutVars>
      </dgm:prSet>
      <dgm:spPr/>
    </dgm:pt>
    <dgm:pt modelId="{9777F355-50E4-400A-B570-4317C914BE49}" type="pres">
      <dgm:prSet presAssocID="{5810FE15-F476-48AE-BBEB-C69EB683493E}" presName="hierChild2" presStyleCnt="0"/>
      <dgm:spPr/>
    </dgm:pt>
    <dgm:pt modelId="{C3CEF65F-5766-44B7-8D2C-BB253FD980EE}" type="pres">
      <dgm:prSet presAssocID="{81887295-9263-4FE3-A7E9-B9AD53D0E2F9}" presName="hierRoot1" presStyleCnt="0"/>
      <dgm:spPr/>
    </dgm:pt>
    <dgm:pt modelId="{4D131757-A0F2-4A38-A9E1-696005CE1680}" type="pres">
      <dgm:prSet presAssocID="{81887295-9263-4FE3-A7E9-B9AD53D0E2F9}" presName="composite" presStyleCnt="0"/>
      <dgm:spPr/>
    </dgm:pt>
    <dgm:pt modelId="{BBC03181-3A7F-4EB6-ACF3-C5FD98A498D4}" type="pres">
      <dgm:prSet presAssocID="{81887295-9263-4FE3-A7E9-B9AD53D0E2F9}" presName="background" presStyleLbl="node0" presStyleIdx="1" presStyleCnt="2"/>
      <dgm:spPr/>
    </dgm:pt>
    <dgm:pt modelId="{57F4AEFD-522F-4BE6-AC05-48E6E1AC79FA}" type="pres">
      <dgm:prSet presAssocID="{81887295-9263-4FE3-A7E9-B9AD53D0E2F9}" presName="text" presStyleLbl="fgAcc0" presStyleIdx="1" presStyleCnt="2">
        <dgm:presLayoutVars>
          <dgm:chPref val="3"/>
        </dgm:presLayoutVars>
      </dgm:prSet>
      <dgm:spPr/>
    </dgm:pt>
    <dgm:pt modelId="{4661F160-3ABB-4BC4-A7C7-ADB27999CAC4}" type="pres">
      <dgm:prSet presAssocID="{81887295-9263-4FE3-A7E9-B9AD53D0E2F9}" presName="hierChild2" presStyleCnt="0"/>
      <dgm:spPr/>
    </dgm:pt>
  </dgm:ptLst>
  <dgm:cxnLst>
    <dgm:cxn modelId="{0D366A25-B8E3-4FB3-859A-194471427AA5}" type="presOf" srcId="{0F104ABA-2A7B-43CF-B38A-696E4914350C}" destId="{6C90F1F6-133A-48F9-88F7-6EB072FE1A81}" srcOrd="0" destOrd="0" presId="urn:microsoft.com/office/officeart/2005/8/layout/hierarchy1"/>
    <dgm:cxn modelId="{C6C61C44-FF96-4E74-912F-3BE802A34CE6}" type="presOf" srcId="{5810FE15-F476-48AE-BBEB-C69EB683493E}" destId="{50C3246C-DCD9-49EB-9615-288B62320DFC}" srcOrd="0" destOrd="0" presId="urn:microsoft.com/office/officeart/2005/8/layout/hierarchy1"/>
    <dgm:cxn modelId="{75D07181-4FA5-4949-B3E0-79C8F539BAD8}" srcId="{0F104ABA-2A7B-43CF-B38A-696E4914350C}" destId="{81887295-9263-4FE3-A7E9-B9AD53D0E2F9}" srcOrd="1" destOrd="0" parTransId="{5C9EE318-7F82-4022-97AA-2EE8EC6F3396}" sibTransId="{803A7572-D50D-41BA-ACAD-33B85208D498}"/>
    <dgm:cxn modelId="{D6E28082-1631-4C6E-AC53-09B6E69D3A14}" type="presOf" srcId="{81887295-9263-4FE3-A7E9-B9AD53D0E2F9}" destId="{57F4AEFD-522F-4BE6-AC05-48E6E1AC79FA}" srcOrd="0" destOrd="0" presId="urn:microsoft.com/office/officeart/2005/8/layout/hierarchy1"/>
    <dgm:cxn modelId="{28CF0DE8-2C47-4042-9FC4-EACD06525279}" srcId="{0F104ABA-2A7B-43CF-B38A-696E4914350C}" destId="{5810FE15-F476-48AE-BBEB-C69EB683493E}" srcOrd="0" destOrd="0" parTransId="{6339FEE8-AEE4-4633-9BA6-DC60A18EAC21}" sibTransId="{4EF3F24B-01F2-43C7-BBED-0FEBF7CC8F7F}"/>
    <dgm:cxn modelId="{EC149C2D-1E5B-4208-B93E-54C6AA66586B}" type="presParOf" srcId="{6C90F1F6-133A-48F9-88F7-6EB072FE1A81}" destId="{01D5A45B-8ACB-4927-8856-208A2C127E5A}" srcOrd="0" destOrd="0" presId="urn:microsoft.com/office/officeart/2005/8/layout/hierarchy1"/>
    <dgm:cxn modelId="{96FAAFBA-58A0-4987-B348-70E77A0AE41A}" type="presParOf" srcId="{01D5A45B-8ACB-4927-8856-208A2C127E5A}" destId="{5360A5B5-6731-426F-A1AD-A7E74EFF1AD4}" srcOrd="0" destOrd="0" presId="urn:microsoft.com/office/officeart/2005/8/layout/hierarchy1"/>
    <dgm:cxn modelId="{57A9C04E-BD39-4B04-9AD9-5CC0C147206F}" type="presParOf" srcId="{5360A5B5-6731-426F-A1AD-A7E74EFF1AD4}" destId="{2E2541C4-D513-4179-A12D-19866BDBB980}" srcOrd="0" destOrd="0" presId="urn:microsoft.com/office/officeart/2005/8/layout/hierarchy1"/>
    <dgm:cxn modelId="{33E1295F-9B56-4A1C-ADC1-47FE34B8063F}" type="presParOf" srcId="{5360A5B5-6731-426F-A1AD-A7E74EFF1AD4}" destId="{50C3246C-DCD9-49EB-9615-288B62320DFC}" srcOrd="1" destOrd="0" presId="urn:microsoft.com/office/officeart/2005/8/layout/hierarchy1"/>
    <dgm:cxn modelId="{9B2DAE09-8172-4A8F-AB2D-8146C510EAFD}" type="presParOf" srcId="{01D5A45B-8ACB-4927-8856-208A2C127E5A}" destId="{9777F355-50E4-400A-B570-4317C914BE49}" srcOrd="1" destOrd="0" presId="urn:microsoft.com/office/officeart/2005/8/layout/hierarchy1"/>
    <dgm:cxn modelId="{C7D8488B-D16C-40F6-9A61-1FB0837CF20A}" type="presParOf" srcId="{6C90F1F6-133A-48F9-88F7-6EB072FE1A81}" destId="{C3CEF65F-5766-44B7-8D2C-BB253FD980EE}" srcOrd="1" destOrd="0" presId="urn:microsoft.com/office/officeart/2005/8/layout/hierarchy1"/>
    <dgm:cxn modelId="{87BDD8A5-629C-4502-8DE8-CD1734CFB188}" type="presParOf" srcId="{C3CEF65F-5766-44B7-8D2C-BB253FD980EE}" destId="{4D131757-A0F2-4A38-A9E1-696005CE1680}" srcOrd="0" destOrd="0" presId="urn:microsoft.com/office/officeart/2005/8/layout/hierarchy1"/>
    <dgm:cxn modelId="{08F281AB-67EE-49B5-8DBC-AE33F712C070}" type="presParOf" srcId="{4D131757-A0F2-4A38-A9E1-696005CE1680}" destId="{BBC03181-3A7F-4EB6-ACF3-C5FD98A498D4}" srcOrd="0" destOrd="0" presId="urn:microsoft.com/office/officeart/2005/8/layout/hierarchy1"/>
    <dgm:cxn modelId="{06930149-6BBA-476C-A9E6-4A787FB55980}" type="presParOf" srcId="{4D131757-A0F2-4A38-A9E1-696005CE1680}" destId="{57F4AEFD-522F-4BE6-AC05-48E6E1AC79FA}" srcOrd="1" destOrd="0" presId="urn:microsoft.com/office/officeart/2005/8/layout/hierarchy1"/>
    <dgm:cxn modelId="{687DEC7D-0F37-4049-A1F2-E89F91D06E42}" type="presParOf" srcId="{C3CEF65F-5766-44B7-8D2C-BB253FD980EE}" destId="{4661F160-3ABB-4BC4-A7C7-ADB27999CAC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48B948-3E75-4F10-9E78-D3BE73C71882}"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27450C7C-2947-49E2-A15B-5E8109C47CBD}">
      <dgm:prSet custT="1"/>
      <dgm:spPr/>
      <dgm:t>
        <a:bodyPr/>
        <a:lstStyle/>
        <a:p>
          <a:r>
            <a:rPr lang="en-US" sz="2800" dirty="0"/>
            <a:t>Refers to a general standard of professional conduct that obliges a professional not to discuss information about a client with anyone</a:t>
          </a:r>
        </a:p>
      </dgm:t>
    </dgm:pt>
    <dgm:pt modelId="{572A8C25-9210-43BE-BC1E-93A5EA7C7140}" type="parTrans" cxnId="{20ACAD94-62DB-44DC-9A8B-0743CCEBEC69}">
      <dgm:prSet/>
      <dgm:spPr/>
      <dgm:t>
        <a:bodyPr/>
        <a:lstStyle/>
        <a:p>
          <a:endParaRPr lang="en-US"/>
        </a:p>
      </dgm:t>
    </dgm:pt>
    <dgm:pt modelId="{2ABEBE95-DC7A-4BFB-82EF-45D5587681BF}" type="sibTrans" cxnId="{20ACAD94-62DB-44DC-9A8B-0743CCEBEC69}">
      <dgm:prSet/>
      <dgm:spPr/>
      <dgm:t>
        <a:bodyPr/>
        <a:lstStyle/>
        <a:p>
          <a:endParaRPr lang="en-US"/>
        </a:p>
      </dgm:t>
    </dgm:pt>
    <dgm:pt modelId="{F280B38A-C7FC-4843-95E6-43448845111B}">
      <dgm:prSet custT="1"/>
      <dgm:spPr/>
      <dgm:t>
        <a:bodyPr/>
        <a:lstStyle/>
        <a:p>
          <a:r>
            <a:rPr lang="en-US" sz="2400" dirty="0"/>
            <a:t>Confidentiality may also originate in statutes (i.e., laws enacted by legislatures), administrative law (i.e., regulations promulgated to implement legislation), or case law (i.e., interpretations of laws by courts). </a:t>
          </a:r>
        </a:p>
      </dgm:t>
    </dgm:pt>
    <dgm:pt modelId="{AF33FE9C-CFE8-43E1-B5E7-3F1BE4118976}" type="parTrans" cxnId="{76B879CB-828C-44B8-A1FC-425A359F4D80}">
      <dgm:prSet/>
      <dgm:spPr/>
      <dgm:t>
        <a:bodyPr/>
        <a:lstStyle/>
        <a:p>
          <a:endParaRPr lang="en-US"/>
        </a:p>
      </dgm:t>
    </dgm:pt>
    <dgm:pt modelId="{66AF19CB-D103-4585-B782-AD69D48455B1}" type="sibTrans" cxnId="{76B879CB-828C-44B8-A1FC-425A359F4D80}">
      <dgm:prSet/>
      <dgm:spPr/>
      <dgm:t>
        <a:bodyPr/>
        <a:lstStyle/>
        <a:p>
          <a:endParaRPr lang="en-US"/>
        </a:p>
      </dgm:t>
    </dgm:pt>
    <dgm:pt modelId="{413A3AD9-B127-4940-BFD8-D18D620CBFFA}" type="pres">
      <dgm:prSet presAssocID="{6848B948-3E75-4F10-9E78-D3BE73C71882}" presName="hierChild1" presStyleCnt="0">
        <dgm:presLayoutVars>
          <dgm:chPref val="1"/>
          <dgm:dir/>
          <dgm:animOne val="branch"/>
          <dgm:animLvl val="lvl"/>
          <dgm:resizeHandles/>
        </dgm:presLayoutVars>
      </dgm:prSet>
      <dgm:spPr/>
    </dgm:pt>
    <dgm:pt modelId="{85EA05C5-DBCB-457A-B5EC-683066E04A8A}" type="pres">
      <dgm:prSet presAssocID="{27450C7C-2947-49E2-A15B-5E8109C47CBD}" presName="hierRoot1" presStyleCnt="0"/>
      <dgm:spPr/>
    </dgm:pt>
    <dgm:pt modelId="{9BE36E6D-1D73-4FC9-AFD5-968345A2B3FA}" type="pres">
      <dgm:prSet presAssocID="{27450C7C-2947-49E2-A15B-5E8109C47CBD}" presName="composite" presStyleCnt="0"/>
      <dgm:spPr/>
    </dgm:pt>
    <dgm:pt modelId="{1EF27AE2-5D53-4FAB-A3A9-6CE9CC80CEEC}" type="pres">
      <dgm:prSet presAssocID="{27450C7C-2947-49E2-A15B-5E8109C47CBD}" presName="background" presStyleLbl="node0" presStyleIdx="0" presStyleCnt="2"/>
      <dgm:spPr/>
    </dgm:pt>
    <dgm:pt modelId="{5D9C8719-AE73-4BE5-B18A-1D65A76EE661}" type="pres">
      <dgm:prSet presAssocID="{27450C7C-2947-49E2-A15B-5E8109C47CBD}" presName="text" presStyleLbl="fgAcc0" presStyleIdx="0" presStyleCnt="2">
        <dgm:presLayoutVars>
          <dgm:chPref val="3"/>
        </dgm:presLayoutVars>
      </dgm:prSet>
      <dgm:spPr/>
    </dgm:pt>
    <dgm:pt modelId="{7A7CCC5B-7E55-4FC9-9F51-1C57CC56ECFC}" type="pres">
      <dgm:prSet presAssocID="{27450C7C-2947-49E2-A15B-5E8109C47CBD}" presName="hierChild2" presStyleCnt="0"/>
      <dgm:spPr/>
    </dgm:pt>
    <dgm:pt modelId="{C67ED540-5AF8-4408-9EE4-06B30D292E46}" type="pres">
      <dgm:prSet presAssocID="{F280B38A-C7FC-4843-95E6-43448845111B}" presName="hierRoot1" presStyleCnt="0"/>
      <dgm:spPr/>
    </dgm:pt>
    <dgm:pt modelId="{8BA1B387-39C2-4F4E-8F7C-088F09F096C4}" type="pres">
      <dgm:prSet presAssocID="{F280B38A-C7FC-4843-95E6-43448845111B}" presName="composite" presStyleCnt="0"/>
      <dgm:spPr/>
    </dgm:pt>
    <dgm:pt modelId="{33518D5A-6D66-4D42-9366-1EEE426B30BD}" type="pres">
      <dgm:prSet presAssocID="{F280B38A-C7FC-4843-95E6-43448845111B}" presName="background" presStyleLbl="node0" presStyleIdx="1" presStyleCnt="2"/>
      <dgm:spPr/>
    </dgm:pt>
    <dgm:pt modelId="{5C9F8167-EC9E-4B52-8E0F-93AD4E2BB0C7}" type="pres">
      <dgm:prSet presAssocID="{F280B38A-C7FC-4843-95E6-43448845111B}" presName="text" presStyleLbl="fgAcc0" presStyleIdx="1" presStyleCnt="2">
        <dgm:presLayoutVars>
          <dgm:chPref val="3"/>
        </dgm:presLayoutVars>
      </dgm:prSet>
      <dgm:spPr/>
    </dgm:pt>
    <dgm:pt modelId="{077218C0-7063-4939-ADA1-6612B687A308}" type="pres">
      <dgm:prSet presAssocID="{F280B38A-C7FC-4843-95E6-43448845111B}" presName="hierChild2" presStyleCnt="0"/>
      <dgm:spPr/>
    </dgm:pt>
  </dgm:ptLst>
  <dgm:cxnLst>
    <dgm:cxn modelId="{20ACAD94-62DB-44DC-9A8B-0743CCEBEC69}" srcId="{6848B948-3E75-4F10-9E78-D3BE73C71882}" destId="{27450C7C-2947-49E2-A15B-5E8109C47CBD}" srcOrd="0" destOrd="0" parTransId="{572A8C25-9210-43BE-BC1E-93A5EA7C7140}" sibTransId="{2ABEBE95-DC7A-4BFB-82EF-45D5587681BF}"/>
    <dgm:cxn modelId="{307A6FA3-E290-402F-9D75-BC2D7ABDF125}" type="presOf" srcId="{6848B948-3E75-4F10-9E78-D3BE73C71882}" destId="{413A3AD9-B127-4940-BFD8-D18D620CBFFA}" srcOrd="0" destOrd="0" presId="urn:microsoft.com/office/officeart/2005/8/layout/hierarchy1"/>
    <dgm:cxn modelId="{DE84EAA5-58B2-4327-A1AF-7D1DBAE292B4}" type="presOf" srcId="{27450C7C-2947-49E2-A15B-5E8109C47CBD}" destId="{5D9C8719-AE73-4BE5-B18A-1D65A76EE661}" srcOrd="0" destOrd="0" presId="urn:microsoft.com/office/officeart/2005/8/layout/hierarchy1"/>
    <dgm:cxn modelId="{76B879CB-828C-44B8-A1FC-425A359F4D80}" srcId="{6848B948-3E75-4F10-9E78-D3BE73C71882}" destId="{F280B38A-C7FC-4843-95E6-43448845111B}" srcOrd="1" destOrd="0" parTransId="{AF33FE9C-CFE8-43E1-B5E7-3F1BE4118976}" sibTransId="{66AF19CB-D103-4585-B782-AD69D48455B1}"/>
    <dgm:cxn modelId="{386386DF-7835-42BB-8577-543F611B0625}" type="presOf" srcId="{F280B38A-C7FC-4843-95E6-43448845111B}" destId="{5C9F8167-EC9E-4B52-8E0F-93AD4E2BB0C7}" srcOrd="0" destOrd="0" presId="urn:microsoft.com/office/officeart/2005/8/layout/hierarchy1"/>
    <dgm:cxn modelId="{8B0AD674-3834-43C6-BC1C-69B7130CA69E}" type="presParOf" srcId="{413A3AD9-B127-4940-BFD8-D18D620CBFFA}" destId="{85EA05C5-DBCB-457A-B5EC-683066E04A8A}" srcOrd="0" destOrd="0" presId="urn:microsoft.com/office/officeart/2005/8/layout/hierarchy1"/>
    <dgm:cxn modelId="{AC888E38-067B-48A7-9E5D-70F9BF414ED8}" type="presParOf" srcId="{85EA05C5-DBCB-457A-B5EC-683066E04A8A}" destId="{9BE36E6D-1D73-4FC9-AFD5-968345A2B3FA}" srcOrd="0" destOrd="0" presId="urn:microsoft.com/office/officeart/2005/8/layout/hierarchy1"/>
    <dgm:cxn modelId="{B197A526-7439-4D78-A991-9A8712069CBA}" type="presParOf" srcId="{9BE36E6D-1D73-4FC9-AFD5-968345A2B3FA}" destId="{1EF27AE2-5D53-4FAB-A3A9-6CE9CC80CEEC}" srcOrd="0" destOrd="0" presId="urn:microsoft.com/office/officeart/2005/8/layout/hierarchy1"/>
    <dgm:cxn modelId="{3200009D-7A0C-41DF-9DFC-B175FA8CD26E}" type="presParOf" srcId="{9BE36E6D-1D73-4FC9-AFD5-968345A2B3FA}" destId="{5D9C8719-AE73-4BE5-B18A-1D65A76EE661}" srcOrd="1" destOrd="0" presId="urn:microsoft.com/office/officeart/2005/8/layout/hierarchy1"/>
    <dgm:cxn modelId="{55189C05-075F-4490-BF12-979CC07D8395}" type="presParOf" srcId="{85EA05C5-DBCB-457A-B5EC-683066E04A8A}" destId="{7A7CCC5B-7E55-4FC9-9F51-1C57CC56ECFC}" srcOrd="1" destOrd="0" presId="urn:microsoft.com/office/officeart/2005/8/layout/hierarchy1"/>
    <dgm:cxn modelId="{CE0B43F5-E7E9-44DF-9A19-963BBF5298D5}" type="presParOf" srcId="{413A3AD9-B127-4940-BFD8-D18D620CBFFA}" destId="{C67ED540-5AF8-4408-9EE4-06B30D292E46}" srcOrd="1" destOrd="0" presId="urn:microsoft.com/office/officeart/2005/8/layout/hierarchy1"/>
    <dgm:cxn modelId="{3C5BA394-E4B8-4129-8C30-22E8DBD4DC97}" type="presParOf" srcId="{C67ED540-5AF8-4408-9EE4-06B30D292E46}" destId="{8BA1B387-39C2-4F4E-8F7C-088F09F096C4}" srcOrd="0" destOrd="0" presId="urn:microsoft.com/office/officeart/2005/8/layout/hierarchy1"/>
    <dgm:cxn modelId="{624529C7-EF16-4643-AA24-6A6448F5B44F}" type="presParOf" srcId="{8BA1B387-39C2-4F4E-8F7C-088F09F096C4}" destId="{33518D5A-6D66-4D42-9366-1EEE426B30BD}" srcOrd="0" destOrd="0" presId="urn:microsoft.com/office/officeart/2005/8/layout/hierarchy1"/>
    <dgm:cxn modelId="{5A3FC0B6-A56E-4E63-A406-381A7D00235D}" type="presParOf" srcId="{8BA1B387-39C2-4F4E-8F7C-088F09F096C4}" destId="{5C9F8167-EC9E-4B52-8E0F-93AD4E2BB0C7}" srcOrd="1" destOrd="0" presId="urn:microsoft.com/office/officeart/2005/8/layout/hierarchy1"/>
    <dgm:cxn modelId="{9A3D215C-C1DE-4845-81B2-A32122704F61}" type="presParOf" srcId="{C67ED540-5AF8-4408-9EE4-06B30D292E46}" destId="{077218C0-7063-4939-ADA1-6612B687A30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A59597-1B91-410E-A2BE-C9D95A19BCD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CDB05A6-13CB-450B-B052-523A763D936F}">
      <dgm:prSet custT="1"/>
      <dgm:spPr/>
      <dgm:t>
        <a:bodyPr/>
        <a:lstStyle/>
        <a:p>
          <a:pPr>
            <a:defRPr cap="all"/>
          </a:pPr>
          <a:r>
            <a:rPr lang="en-US" sz="2400" dirty="0"/>
            <a:t>The stress from helping or wanting to help a traumatized or suffering person</a:t>
          </a:r>
        </a:p>
      </dgm:t>
    </dgm:pt>
    <dgm:pt modelId="{82D8EDF3-FBBE-43FC-9C6F-E2CEF12E7285}" type="parTrans" cxnId="{D102CFF0-EEBE-4030-AF20-98677DCC6293}">
      <dgm:prSet/>
      <dgm:spPr/>
      <dgm:t>
        <a:bodyPr/>
        <a:lstStyle/>
        <a:p>
          <a:endParaRPr lang="en-US"/>
        </a:p>
      </dgm:t>
    </dgm:pt>
    <dgm:pt modelId="{E1E0D067-1C82-4051-A0F4-B37CFD2D9A8C}" type="sibTrans" cxnId="{D102CFF0-EEBE-4030-AF20-98677DCC6293}">
      <dgm:prSet/>
      <dgm:spPr/>
      <dgm:t>
        <a:bodyPr/>
        <a:lstStyle/>
        <a:p>
          <a:endParaRPr lang="en-US"/>
        </a:p>
      </dgm:t>
    </dgm:pt>
    <dgm:pt modelId="{9B812F88-9D63-48F9-B8CC-897C3CEF32C4}">
      <dgm:prSet custT="1"/>
      <dgm:spPr/>
      <dgm:t>
        <a:bodyPr/>
        <a:lstStyle/>
        <a:p>
          <a:pPr>
            <a:defRPr cap="all"/>
          </a:pPr>
          <a:r>
            <a:rPr lang="en-US" sz="2400" dirty="0"/>
            <a:t>Also known as Compassion fatigue</a:t>
          </a:r>
        </a:p>
      </dgm:t>
    </dgm:pt>
    <dgm:pt modelId="{95FD77EA-C240-4276-B027-86F120EBEDAD}" type="parTrans" cxnId="{1A67C6E2-CEC9-4E1E-A43C-EAB2C684B7D9}">
      <dgm:prSet/>
      <dgm:spPr/>
      <dgm:t>
        <a:bodyPr/>
        <a:lstStyle/>
        <a:p>
          <a:endParaRPr lang="en-US"/>
        </a:p>
      </dgm:t>
    </dgm:pt>
    <dgm:pt modelId="{23215722-415B-4A91-8680-6B98D010AD23}" type="sibTrans" cxnId="{1A67C6E2-CEC9-4E1E-A43C-EAB2C684B7D9}">
      <dgm:prSet/>
      <dgm:spPr/>
      <dgm:t>
        <a:bodyPr/>
        <a:lstStyle/>
        <a:p>
          <a:endParaRPr lang="en-US"/>
        </a:p>
      </dgm:t>
    </dgm:pt>
    <dgm:pt modelId="{AA7FDE77-4021-42B7-8B41-4ABED50945A8}" type="pres">
      <dgm:prSet presAssocID="{19A59597-1B91-410E-A2BE-C9D95A19BCD3}" presName="root" presStyleCnt="0">
        <dgm:presLayoutVars>
          <dgm:dir/>
          <dgm:resizeHandles val="exact"/>
        </dgm:presLayoutVars>
      </dgm:prSet>
      <dgm:spPr/>
    </dgm:pt>
    <dgm:pt modelId="{2A70FA45-85DC-4353-8AC9-FE5FBF175CEA}" type="pres">
      <dgm:prSet presAssocID="{ECDB05A6-13CB-450B-B052-523A763D936F}" presName="compNode" presStyleCnt="0"/>
      <dgm:spPr/>
    </dgm:pt>
    <dgm:pt modelId="{0A34F0F4-DF0F-427A-A277-08E740B162C2}" type="pres">
      <dgm:prSet presAssocID="{ECDB05A6-13CB-450B-B052-523A763D936F}" presName="iconBgRect" presStyleLbl="bgShp" presStyleIdx="0" presStyleCnt="2"/>
      <dgm:spPr/>
    </dgm:pt>
    <dgm:pt modelId="{25FA45C6-AFCA-47B7-8775-7D03F2A5EDF9}" type="pres">
      <dgm:prSet presAssocID="{ECDB05A6-13CB-450B-B052-523A763D936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C5173A1C-B157-45E9-90EC-AFA4736A7FFA}" type="pres">
      <dgm:prSet presAssocID="{ECDB05A6-13CB-450B-B052-523A763D936F}" presName="spaceRect" presStyleCnt="0"/>
      <dgm:spPr/>
    </dgm:pt>
    <dgm:pt modelId="{A0F4592B-6697-49EE-B31C-09123B698152}" type="pres">
      <dgm:prSet presAssocID="{ECDB05A6-13CB-450B-B052-523A763D936F}" presName="textRect" presStyleLbl="revTx" presStyleIdx="0" presStyleCnt="2">
        <dgm:presLayoutVars>
          <dgm:chMax val="1"/>
          <dgm:chPref val="1"/>
        </dgm:presLayoutVars>
      </dgm:prSet>
      <dgm:spPr/>
    </dgm:pt>
    <dgm:pt modelId="{D67CDE9F-43F5-4271-9BA3-6F7D87B7CFB5}" type="pres">
      <dgm:prSet presAssocID="{E1E0D067-1C82-4051-A0F4-B37CFD2D9A8C}" presName="sibTrans" presStyleCnt="0"/>
      <dgm:spPr/>
    </dgm:pt>
    <dgm:pt modelId="{C4302226-2C1A-47EA-9A22-997B2B0B025F}" type="pres">
      <dgm:prSet presAssocID="{9B812F88-9D63-48F9-B8CC-897C3CEF32C4}" presName="compNode" presStyleCnt="0"/>
      <dgm:spPr/>
    </dgm:pt>
    <dgm:pt modelId="{02AF1977-8B0B-4D22-9FC9-8B4263E3641B}" type="pres">
      <dgm:prSet presAssocID="{9B812F88-9D63-48F9-B8CC-897C3CEF32C4}" presName="iconBgRect" presStyleLbl="bgShp" presStyleIdx="1" presStyleCnt="2"/>
      <dgm:spPr/>
    </dgm:pt>
    <dgm:pt modelId="{07911B41-4150-4AB5-80CB-1A6F470EE0EC}" type="pres">
      <dgm:prSet presAssocID="{9B812F88-9D63-48F9-B8CC-897C3CEF32C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6642F805-2C31-47B9-9DEE-1C829D69B208}" type="pres">
      <dgm:prSet presAssocID="{9B812F88-9D63-48F9-B8CC-897C3CEF32C4}" presName="spaceRect" presStyleCnt="0"/>
      <dgm:spPr/>
    </dgm:pt>
    <dgm:pt modelId="{ACB86CAB-2CAF-4AE3-A095-D237471D9892}" type="pres">
      <dgm:prSet presAssocID="{9B812F88-9D63-48F9-B8CC-897C3CEF32C4}" presName="textRect" presStyleLbl="revTx" presStyleIdx="1" presStyleCnt="2">
        <dgm:presLayoutVars>
          <dgm:chMax val="1"/>
          <dgm:chPref val="1"/>
        </dgm:presLayoutVars>
      </dgm:prSet>
      <dgm:spPr/>
    </dgm:pt>
  </dgm:ptLst>
  <dgm:cxnLst>
    <dgm:cxn modelId="{8DF04116-DE47-4C00-B019-753DB457D5DF}" type="presOf" srcId="{9B812F88-9D63-48F9-B8CC-897C3CEF32C4}" destId="{ACB86CAB-2CAF-4AE3-A095-D237471D9892}" srcOrd="0" destOrd="0" presId="urn:microsoft.com/office/officeart/2018/5/layout/IconCircleLabelList"/>
    <dgm:cxn modelId="{0B621A87-C228-4387-A0B0-4D8D23BD6ACD}" type="presOf" srcId="{19A59597-1B91-410E-A2BE-C9D95A19BCD3}" destId="{AA7FDE77-4021-42B7-8B41-4ABED50945A8}" srcOrd="0" destOrd="0" presId="urn:microsoft.com/office/officeart/2018/5/layout/IconCircleLabelList"/>
    <dgm:cxn modelId="{9ED97DE1-A036-457E-BC83-DEE570C81455}" type="presOf" srcId="{ECDB05A6-13CB-450B-B052-523A763D936F}" destId="{A0F4592B-6697-49EE-B31C-09123B698152}" srcOrd="0" destOrd="0" presId="urn:microsoft.com/office/officeart/2018/5/layout/IconCircleLabelList"/>
    <dgm:cxn modelId="{1A67C6E2-CEC9-4E1E-A43C-EAB2C684B7D9}" srcId="{19A59597-1B91-410E-A2BE-C9D95A19BCD3}" destId="{9B812F88-9D63-48F9-B8CC-897C3CEF32C4}" srcOrd="1" destOrd="0" parTransId="{95FD77EA-C240-4276-B027-86F120EBEDAD}" sibTransId="{23215722-415B-4A91-8680-6B98D010AD23}"/>
    <dgm:cxn modelId="{D102CFF0-EEBE-4030-AF20-98677DCC6293}" srcId="{19A59597-1B91-410E-A2BE-C9D95A19BCD3}" destId="{ECDB05A6-13CB-450B-B052-523A763D936F}" srcOrd="0" destOrd="0" parTransId="{82D8EDF3-FBBE-43FC-9C6F-E2CEF12E7285}" sibTransId="{E1E0D067-1C82-4051-A0F4-B37CFD2D9A8C}"/>
    <dgm:cxn modelId="{179D24B3-701A-427B-B67C-15BFC9A8C293}" type="presParOf" srcId="{AA7FDE77-4021-42B7-8B41-4ABED50945A8}" destId="{2A70FA45-85DC-4353-8AC9-FE5FBF175CEA}" srcOrd="0" destOrd="0" presId="urn:microsoft.com/office/officeart/2018/5/layout/IconCircleLabelList"/>
    <dgm:cxn modelId="{174AC3A1-957A-4B96-81F0-ABEE3D30CF63}" type="presParOf" srcId="{2A70FA45-85DC-4353-8AC9-FE5FBF175CEA}" destId="{0A34F0F4-DF0F-427A-A277-08E740B162C2}" srcOrd="0" destOrd="0" presId="urn:microsoft.com/office/officeart/2018/5/layout/IconCircleLabelList"/>
    <dgm:cxn modelId="{897CCE16-9A5A-4266-8BDD-D101D335B42C}" type="presParOf" srcId="{2A70FA45-85DC-4353-8AC9-FE5FBF175CEA}" destId="{25FA45C6-AFCA-47B7-8775-7D03F2A5EDF9}" srcOrd="1" destOrd="0" presId="urn:microsoft.com/office/officeart/2018/5/layout/IconCircleLabelList"/>
    <dgm:cxn modelId="{2D2DA03B-F2CD-45F5-96E5-AD2731896E74}" type="presParOf" srcId="{2A70FA45-85DC-4353-8AC9-FE5FBF175CEA}" destId="{C5173A1C-B157-45E9-90EC-AFA4736A7FFA}" srcOrd="2" destOrd="0" presId="urn:microsoft.com/office/officeart/2018/5/layout/IconCircleLabelList"/>
    <dgm:cxn modelId="{86D722DA-E24D-4FAD-AA9F-5EB2444FFDA3}" type="presParOf" srcId="{2A70FA45-85DC-4353-8AC9-FE5FBF175CEA}" destId="{A0F4592B-6697-49EE-B31C-09123B698152}" srcOrd="3" destOrd="0" presId="urn:microsoft.com/office/officeart/2018/5/layout/IconCircleLabelList"/>
    <dgm:cxn modelId="{C90EEE48-C664-44D1-9BFA-DC2690458CD8}" type="presParOf" srcId="{AA7FDE77-4021-42B7-8B41-4ABED50945A8}" destId="{D67CDE9F-43F5-4271-9BA3-6F7D87B7CFB5}" srcOrd="1" destOrd="0" presId="urn:microsoft.com/office/officeart/2018/5/layout/IconCircleLabelList"/>
    <dgm:cxn modelId="{5D6B8AE0-8E3E-41D6-9C09-7CF7BD7B7E4F}" type="presParOf" srcId="{AA7FDE77-4021-42B7-8B41-4ABED50945A8}" destId="{C4302226-2C1A-47EA-9A22-997B2B0B025F}" srcOrd="2" destOrd="0" presId="urn:microsoft.com/office/officeart/2018/5/layout/IconCircleLabelList"/>
    <dgm:cxn modelId="{E7D20386-9FD7-4053-A2E2-0EBBF5D7E46A}" type="presParOf" srcId="{C4302226-2C1A-47EA-9A22-997B2B0B025F}" destId="{02AF1977-8B0B-4D22-9FC9-8B4263E3641B}" srcOrd="0" destOrd="0" presId="urn:microsoft.com/office/officeart/2018/5/layout/IconCircleLabelList"/>
    <dgm:cxn modelId="{21D88449-9BF8-430E-A48A-5777E1FDA014}" type="presParOf" srcId="{C4302226-2C1A-47EA-9A22-997B2B0B025F}" destId="{07911B41-4150-4AB5-80CB-1A6F470EE0EC}" srcOrd="1" destOrd="0" presId="urn:microsoft.com/office/officeart/2018/5/layout/IconCircleLabelList"/>
    <dgm:cxn modelId="{00C11447-1728-40CF-8D02-41167924FD83}" type="presParOf" srcId="{C4302226-2C1A-47EA-9A22-997B2B0B025F}" destId="{6642F805-2C31-47B9-9DEE-1C829D69B208}" srcOrd="2" destOrd="0" presId="urn:microsoft.com/office/officeart/2018/5/layout/IconCircleLabelList"/>
    <dgm:cxn modelId="{17FED1E7-C77D-4766-BF64-F924BD606534}" type="presParOf" srcId="{C4302226-2C1A-47EA-9A22-997B2B0B025F}" destId="{ACB86CAB-2CAF-4AE3-A095-D237471D989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E3FA65-CE02-4280-8786-3DEDAFD1EC4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2DFB955-966D-4E9A-BE7B-3E165EA753E4}">
      <dgm:prSet custT="1"/>
      <dgm:spPr/>
      <dgm:t>
        <a:bodyPr/>
        <a:lstStyle/>
        <a:p>
          <a:pPr>
            <a:defRPr cap="all"/>
          </a:pPr>
          <a:r>
            <a:rPr lang="en-US" sz="3200" dirty="0"/>
            <a:t>Conscious burnout drains </a:t>
          </a:r>
          <a:r>
            <a:rPr lang="en-US" sz="3200" u="sng" dirty="0"/>
            <a:t>us</a:t>
          </a:r>
          <a:endParaRPr lang="en-US" sz="3200" dirty="0"/>
        </a:p>
      </dgm:t>
    </dgm:pt>
    <dgm:pt modelId="{FF707B3A-752F-43A5-9947-AF348890C3BC}" type="parTrans" cxnId="{8F087DF4-0812-461A-B6A7-42EF1DDD0256}">
      <dgm:prSet/>
      <dgm:spPr/>
      <dgm:t>
        <a:bodyPr/>
        <a:lstStyle/>
        <a:p>
          <a:endParaRPr lang="en-US"/>
        </a:p>
      </dgm:t>
    </dgm:pt>
    <dgm:pt modelId="{6B100E50-771F-437B-AFE0-1EA49DB38539}" type="sibTrans" cxnId="{8F087DF4-0812-461A-B6A7-42EF1DDD0256}">
      <dgm:prSet/>
      <dgm:spPr/>
      <dgm:t>
        <a:bodyPr/>
        <a:lstStyle/>
        <a:p>
          <a:endParaRPr lang="en-US"/>
        </a:p>
      </dgm:t>
    </dgm:pt>
    <dgm:pt modelId="{24B15CAA-D07B-4DBD-82DB-071A855C669A}">
      <dgm:prSet/>
      <dgm:spPr/>
      <dgm:t>
        <a:bodyPr/>
        <a:lstStyle/>
        <a:p>
          <a:pPr>
            <a:defRPr cap="all"/>
          </a:pPr>
          <a:r>
            <a:rPr lang="en-US" dirty="0"/>
            <a:t>Unconscious burnout is often </a:t>
          </a:r>
          <a:r>
            <a:rPr lang="en-US" u="sng" dirty="0"/>
            <a:t>taken out on the people we love </a:t>
          </a:r>
          <a:endParaRPr lang="en-US" dirty="0"/>
        </a:p>
      </dgm:t>
    </dgm:pt>
    <dgm:pt modelId="{19C45104-65F0-4BF8-AAE8-32E5FB1C2C38}" type="parTrans" cxnId="{A0DE929E-78E3-458B-885A-52152BF1E6AA}">
      <dgm:prSet/>
      <dgm:spPr/>
      <dgm:t>
        <a:bodyPr/>
        <a:lstStyle/>
        <a:p>
          <a:endParaRPr lang="en-US"/>
        </a:p>
      </dgm:t>
    </dgm:pt>
    <dgm:pt modelId="{35FE5F25-43D4-45D7-8F94-E5901740F873}" type="sibTrans" cxnId="{A0DE929E-78E3-458B-885A-52152BF1E6AA}">
      <dgm:prSet/>
      <dgm:spPr/>
      <dgm:t>
        <a:bodyPr/>
        <a:lstStyle/>
        <a:p>
          <a:endParaRPr lang="en-US"/>
        </a:p>
      </dgm:t>
    </dgm:pt>
    <dgm:pt modelId="{8C334755-9F8F-47E9-985A-25B3ED852297}" type="pres">
      <dgm:prSet presAssocID="{95E3FA65-CE02-4280-8786-3DEDAFD1EC49}" presName="root" presStyleCnt="0">
        <dgm:presLayoutVars>
          <dgm:dir/>
          <dgm:resizeHandles val="exact"/>
        </dgm:presLayoutVars>
      </dgm:prSet>
      <dgm:spPr/>
    </dgm:pt>
    <dgm:pt modelId="{C8E55DAF-FE40-4460-8815-D466E938C26F}" type="pres">
      <dgm:prSet presAssocID="{C2DFB955-966D-4E9A-BE7B-3E165EA753E4}" presName="compNode" presStyleCnt="0"/>
      <dgm:spPr/>
    </dgm:pt>
    <dgm:pt modelId="{20BAA4FD-CC05-44CD-A596-DE5C34F0D3D0}" type="pres">
      <dgm:prSet presAssocID="{C2DFB955-966D-4E9A-BE7B-3E165EA753E4}" presName="iconBgRect" presStyleLbl="bgShp" presStyleIdx="0" presStyleCnt="2"/>
      <dgm:spPr/>
    </dgm:pt>
    <dgm:pt modelId="{97E14012-2AE6-49AB-B710-A4EBE6F7D60A}" type="pres">
      <dgm:prSet presAssocID="{C2DFB955-966D-4E9A-BE7B-3E165EA753E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23A21E42-E39A-406A-9CBD-D93348489C18}" type="pres">
      <dgm:prSet presAssocID="{C2DFB955-966D-4E9A-BE7B-3E165EA753E4}" presName="spaceRect" presStyleCnt="0"/>
      <dgm:spPr/>
    </dgm:pt>
    <dgm:pt modelId="{4594EA4D-BA5F-40F5-A4BF-ABA1F7D553BE}" type="pres">
      <dgm:prSet presAssocID="{C2DFB955-966D-4E9A-BE7B-3E165EA753E4}" presName="textRect" presStyleLbl="revTx" presStyleIdx="0" presStyleCnt="2">
        <dgm:presLayoutVars>
          <dgm:chMax val="1"/>
          <dgm:chPref val="1"/>
        </dgm:presLayoutVars>
      </dgm:prSet>
      <dgm:spPr/>
    </dgm:pt>
    <dgm:pt modelId="{6F87F138-975B-405A-965B-DD341871407B}" type="pres">
      <dgm:prSet presAssocID="{6B100E50-771F-437B-AFE0-1EA49DB38539}" presName="sibTrans" presStyleCnt="0"/>
      <dgm:spPr/>
    </dgm:pt>
    <dgm:pt modelId="{CC5FEFA9-C157-4028-86D3-65E10DF93AC1}" type="pres">
      <dgm:prSet presAssocID="{24B15CAA-D07B-4DBD-82DB-071A855C669A}" presName="compNode" presStyleCnt="0"/>
      <dgm:spPr/>
    </dgm:pt>
    <dgm:pt modelId="{167D4A6D-0EE1-4681-95C5-B49FE4C9A0FC}" type="pres">
      <dgm:prSet presAssocID="{24B15CAA-D07B-4DBD-82DB-071A855C669A}" presName="iconBgRect" presStyleLbl="bgShp" presStyleIdx="1" presStyleCnt="2"/>
      <dgm:spPr/>
    </dgm:pt>
    <dgm:pt modelId="{AF98209D-A36E-48CE-885E-D9C1AD85D763}" type="pres">
      <dgm:prSet presAssocID="{24B15CAA-D07B-4DBD-82DB-071A855C66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3C5FB16C-956A-4008-97B9-60FAC0F24BDC}" type="pres">
      <dgm:prSet presAssocID="{24B15CAA-D07B-4DBD-82DB-071A855C669A}" presName="spaceRect" presStyleCnt="0"/>
      <dgm:spPr/>
    </dgm:pt>
    <dgm:pt modelId="{A355CA57-B476-4B8F-9CD5-6197C8E35A53}" type="pres">
      <dgm:prSet presAssocID="{24B15CAA-D07B-4DBD-82DB-071A855C669A}" presName="textRect" presStyleLbl="revTx" presStyleIdx="1" presStyleCnt="2">
        <dgm:presLayoutVars>
          <dgm:chMax val="1"/>
          <dgm:chPref val="1"/>
        </dgm:presLayoutVars>
      </dgm:prSet>
      <dgm:spPr/>
    </dgm:pt>
  </dgm:ptLst>
  <dgm:cxnLst>
    <dgm:cxn modelId="{14192D80-895F-40DC-AB45-984E3ACE6AFD}" type="presOf" srcId="{95E3FA65-CE02-4280-8786-3DEDAFD1EC49}" destId="{8C334755-9F8F-47E9-985A-25B3ED852297}" srcOrd="0" destOrd="0" presId="urn:microsoft.com/office/officeart/2018/5/layout/IconCircleLabelList"/>
    <dgm:cxn modelId="{A0DE929E-78E3-458B-885A-52152BF1E6AA}" srcId="{95E3FA65-CE02-4280-8786-3DEDAFD1EC49}" destId="{24B15CAA-D07B-4DBD-82DB-071A855C669A}" srcOrd="1" destOrd="0" parTransId="{19C45104-65F0-4BF8-AAE8-32E5FB1C2C38}" sibTransId="{35FE5F25-43D4-45D7-8F94-E5901740F873}"/>
    <dgm:cxn modelId="{C8D2A9C9-FF49-41A0-BF4D-CA9092A5157E}" type="presOf" srcId="{C2DFB955-966D-4E9A-BE7B-3E165EA753E4}" destId="{4594EA4D-BA5F-40F5-A4BF-ABA1F7D553BE}" srcOrd="0" destOrd="0" presId="urn:microsoft.com/office/officeart/2018/5/layout/IconCircleLabelList"/>
    <dgm:cxn modelId="{44B173D6-E9E8-45F5-A3EE-3E571AD5A3BA}" type="presOf" srcId="{24B15CAA-D07B-4DBD-82DB-071A855C669A}" destId="{A355CA57-B476-4B8F-9CD5-6197C8E35A53}" srcOrd="0" destOrd="0" presId="urn:microsoft.com/office/officeart/2018/5/layout/IconCircleLabelList"/>
    <dgm:cxn modelId="{8F087DF4-0812-461A-B6A7-42EF1DDD0256}" srcId="{95E3FA65-CE02-4280-8786-3DEDAFD1EC49}" destId="{C2DFB955-966D-4E9A-BE7B-3E165EA753E4}" srcOrd="0" destOrd="0" parTransId="{FF707B3A-752F-43A5-9947-AF348890C3BC}" sibTransId="{6B100E50-771F-437B-AFE0-1EA49DB38539}"/>
    <dgm:cxn modelId="{9E7B07D7-20D4-45AF-A509-D8D3C58961CA}" type="presParOf" srcId="{8C334755-9F8F-47E9-985A-25B3ED852297}" destId="{C8E55DAF-FE40-4460-8815-D466E938C26F}" srcOrd="0" destOrd="0" presId="urn:microsoft.com/office/officeart/2018/5/layout/IconCircleLabelList"/>
    <dgm:cxn modelId="{DBC8F479-D55D-4C29-AD71-F9E0CE8B0838}" type="presParOf" srcId="{C8E55DAF-FE40-4460-8815-D466E938C26F}" destId="{20BAA4FD-CC05-44CD-A596-DE5C34F0D3D0}" srcOrd="0" destOrd="0" presId="urn:microsoft.com/office/officeart/2018/5/layout/IconCircleLabelList"/>
    <dgm:cxn modelId="{9D408E71-676E-4F42-8E6B-89C6F308824B}" type="presParOf" srcId="{C8E55DAF-FE40-4460-8815-D466E938C26F}" destId="{97E14012-2AE6-49AB-B710-A4EBE6F7D60A}" srcOrd="1" destOrd="0" presId="urn:microsoft.com/office/officeart/2018/5/layout/IconCircleLabelList"/>
    <dgm:cxn modelId="{BD6CE4B7-0B63-4B45-A519-3062EC0AAD79}" type="presParOf" srcId="{C8E55DAF-FE40-4460-8815-D466E938C26F}" destId="{23A21E42-E39A-406A-9CBD-D93348489C18}" srcOrd="2" destOrd="0" presId="urn:microsoft.com/office/officeart/2018/5/layout/IconCircleLabelList"/>
    <dgm:cxn modelId="{3D7EB4D2-76CE-4A5F-A821-CA4DE1F5D9BF}" type="presParOf" srcId="{C8E55DAF-FE40-4460-8815-D466E938C26F}" destId="{4594EA4D-BA5F-40F5-A4BF-ABA1F7D553BE}" srcOrd="3" destOrd="0" presId="urn:microsoft.com/office/officeart/2018/5/layout/IconCircleLabelList"/>
    <dgm:cxn modelId="{D8511DF6-67FF-4849-8D6D-C5B068C5B6B3}" type="presParOf" srcId="{8C334755-9F8F-47E9-985A-25B3ED852297}" destId="{6F87F138-975B-405A-965B-DD341871407B}" srcOrd="1" destOrd="0" presId="urn:microsoft.com/office/officeart/2018/5/layout/IconCircleLabelList"/>
    <dgm:cxn modelId="{B71D81FC-B698-4413-A950-1AFFFC1E23A8}" type="presParOf" srcId="{8C334755-9F8F-47E9-985A-25B3ED852297}" destId="{CC5FEFA9-C157-4028-86D3-65E10DF93AC1}" srcOrd="2" destOrd="0" presId="urn:microsoft.com/office/officeart/2018/5/layout/IconCircleLabelList"/>
    <dgm:cxn modelId="{747E9404-FF05-48F1-8161-AA58734ECF17}" type="presParOf" srcId="{CC5FEFA9-C157-4028-86D3-65E10DF93AC1}" destId="{167D4A6D-0EE1-4681-95C5-B49FE4C9A0FC}" srcOrd="0" destOrd="0" presId="urn:microsoft.com/office/officeart/2018/5/layout/IconCircleLabelList"/>
    <dgm:cxn modelId="{6BEABA5D-F173-4E41-86ED-6AEDD6218254}" type="presParOf" srcId="{CC5FEFA9-C157-4028-86D3-65E10DF93AC1}" destId="{AF98209D-A36E-48CE-885E-D9C1AD85D763}" srcOrd="1" destOrd="0" presId="urn:microsoft.com/office/officeart/2018/5/layout/IconCircleLabelList"/>
    <dgm:cxn modelId="{BAE141B5-00CB-4E4E-AE8D-E4F54FDB4A29}" type="presParOf" srcId="{CC5FEFA9-C157-4028-86D3-65E10DF93AC1}" destId="{3C5FB16C-956A-4008-97B9-60FAC0F24BDC}" srcOrd="2" destOrd="0" presId="urn:microsoft.com/office/officeart/2018/5/layout/IconCircleLabelList"/>
    <dgm:cxn modelId="{6D4B4EF8-4247-40A2-9E7E-BC1B6BC47F6D}" type="presParOf" srcId="{CC5FEFA9-C157-4028-86D3-65E10DF93AC1}" destId="{A355CA57-B476-4B8F-9CD5-6197C8E35A5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191B42-007B-4717-9687-C554F02E1E3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2DFD15A-1908-4A62-8530-09BCA28F1F5F}">
      <dgm:prSet/>
      <dgm:spPr/>
      <dgm:t>
        <a:bodyPr/>
        <a:lstStyle/>
        <a:p>
          <a:r>
            <a:rPr lang="en-US"/>
            <a:t>Justice (would I treat others this way)</a:t>
          </a:r>
        </a:p>
      </dgm:t>
    </dgm:pt>
    <dgm:pt modelId="{AE28007F-E01A-4E24-93D8-0222897BDC36}" type="parTrans" cxnId="{E445440E-4853-447E-9A4A-C907C8304860}">
      <dgm:prSet/>
      <dgm:spPr/>
      <dgm:t>
        <a:bodyPr/>
        <a:lstStyle/>
        <a:p>
          <a:endParaRPr lang="en-US"/>
        </a:p>
      </dgm:t>
    </dgm:pt>
    <dgm:pt modelId="{4B62B949-4F04-4A37-8AC8-9FF3018C9FE4}" type="sibTrans" cxnId="{E445440E-4853-447E-9A4A-C907C8304860}">
      <dgm:prSet/>
      <dgm:spPr/>
      <dgm:t>
        <a:bodyPr/>
        <a:lstStyle/>
        <a:p>
          <a:endParaRPr lang="en-US"/>
        </a:p>
      </dgm:t>
    </dgm:pt>
    <dgm:pt modelId="{E17AFE32-FE47-48CD-94AF-37F94091A141}">
      <dgm:prSet/>
      <dgm:spPr/>
      <dgm:t>
        <a:bodyPr/>
        <a:lstStyle/>
        <a:p>
          <a:r>
            <a:rPr lang="en-US"/>
            <a:t>Universality (would I recommend)</a:t>
          </a:r>
        </a:p>
      </dgm:t>
    </dgm:pt>
    <dgm:pt modelId="{B211C0F4-1F0F-4786-BDED-2B93DACF6CDB}" type="parTrans" cxnId="{E4418BDB-DC5B-4152-977D-5FA8DFF052E8}">
      <dgm:prSet/>
      <dgm:spPr/>
      <dgm:t>
        <a:bodyPr/>
        <a:lstStyle/>
        <a:p>
          <a:endParaRPr lang="en-US"/>
        </a:p>
      </dgm:t>
    </dgm:pt>
    <dgm:pt modelId="{327649DD-B8B3-4D79-AB43-91DA91D3DD68}" type="sibTrans" cxnId="{E4418BDB-DC5B-4152-977D-5FA8DFF052E8}">
      <dgm:prSet/>
      <dgm:spPr/>
      <dgm:t>
        <a:bodyPr/>
        <a:lstStyle/>
        <a:p>
          <a:endParaRPr lang="en-US"/>
        </a:p>
      </dgm:t>
    </dgm:pt>
    <dgm:pt modelId="{0D7F0131-D9BF-4E6E-B301-FC797B19F08E}">
      <dgm:prSet/>
      <dgm:spPr/>
      <dgm:t>
        <a:bodyPr/>
        <a:lstStyle/>
        <a:p>
          <a:r>
            <a:rPr lang="en-US"/>
            <a:t>Publicity (would I publicize)</a:t>
          </a:r>
        </a:p>
      </dgm:t>
    </dgm:pt>
    <dgm:pt modelId="{B60A9E1C-49EE-4EE6-B5D5-DF77786960D4}" type="parTrans" cxnId="{A9020A8F-17C5-4D4A-805F-94882B90DC51}">
      <dgm:prSet/>
      <dgm:spPr/>
      <dgm:t>
        <a:bodyPr/>
        <a:lstStyle/>
        <a:p>
          <a:endParaRPr lang="en-US"/>
        </a:p>
      </dgm:t>
    </dgm:pt>
    <dgm:pt modelId="{7D0E9751-96FA-4733-AA7A-6DF2965A2E25}" type="sibTrans" cxnId="{A9020A8F-17C5-4D4A-805F-94882B90DC51}">
      <dgm:prSet/>
      <dgm:spPr/>
      <dgm:t>
        <a:bodyPr/>
        <a:lstStyle/>
        <a:p>
          <a:endParaRPr lang="en-US"/>
        </a:p>
      </dgm:t>
    </dgm:pt>
    <dgm:pt modelId="{924D602F-C84E-4945-88E0-5C78240BEA79}">
      <dgm:prSet/>
      <dgm:spPr/>
      <dgm:t>
        <a:bodyPr/>
        <a:lstStyle/>
        <a:p>
          <a:r>
            <a:rPr lang="en-US"/>
            <a:t>Moral Traces</a:t>
          </a:r>
        </a:p>
      </dgm:t>
    </dgm:pt>
    <dgm:pt modelId="{2413098E-D2C9-462B-85DC-4990427108DB}" type="parTrans" cxnId="{D3D71DF1-8951-4A36-8880-DC11DF077662}">
      <dgm:prSet/>
      <dgm:spPr/>
      <dgm:t>
        <a:bodyPr/>
        <a:lstStyle/>
        <a:p>
          <a:endParaRPr lang="en-US"/>
        </a:p>
      </dgm:t>
    </dgm:pt>
    <dgm:pt modelId="{FF9FCB5E-554B-4ACD-8CC5-D9D856BADE9E}" type="sibTrans" cxnId="{D3D71DF1-8951-4A36-8880-DC11DF077662}">
      <dgm:prSet/>
      <dgm:spPr/>
      <dgm:t>
        <a:bodyPr/>
        <a:lstStyle/>
        <a:p>
          <a:endParaRPr lang="en-US"/>
        </a:p>
      </dgm:t>
    </dgm:pt>
    <dgm:pt modelId="{9DD56244-9B89-4211-B77F-887022AB9472}" type="pres">
      <dgm:prSet presAssocID="{41191B42-007B-4717-9687-C554F02E1E3C}" presName="linear" presStyleCnt="0">
        <dgm:presLayoutVars>
          <dgm:animLvl val="lvl"/>
          <dgm:resizeHandles val="exact"/>
        </dgm:presLayoutVars>
      </dgm:prSet>
      <dgm:spPr/>
    </dgm:pt>
    <dgm:pt modelId="{18BEF3CC-835C-4A9B-9378-C8079F1045C9}" type="pres">
      <dgm:prSet presAssocID="{52DFD15A-1908-4A62-8530-09BCA28F1F5F}" presName="parentText" presStyleLbl="node1" presStyleIdx="0" presStyleCnt="4">
        <dgm:presLayoutVars>
          <dgm:chMax val="0"/>
          <dgm:bulletEnabled val="1"/>
        </dgm:presLayoutVars>
      </dgm:prSet>
      <dgm:spPr/>
    </dgm:pt>
    <dgm:pt modelId="{16F108F8-3E15-4ACB-BD71-1141DC8CC84B}" type="pres">
      <dgm:prSet presAssocID="{4B62B949-4F04-4A37-8AC8-9FF3018C9FE4}" presName="spacer" presStyleCnt="0"/>
      <dgm:spPr/>
    </dgm:pt>
    <dgm:pt modelId="{A0B8BE71-DE84-441B-A2B3-14DD55825BFB}" type="pres">
      <dgm:prSet presAssocID="{E17AFE32-FE47-48CD-94AF-37F94091A141}" presName="parentText" presStyleLbl="node1" presStyleIdx="1" presStyleCnt="4">
        <dgm:presLayoutVars>
          <dgm:chMax val="0"/>
          <dgm:bulletEnabled val="1"/>
        </dgm:presLayoutVars>
      </dgm:prSet>
      <dgm:spPr/>
    </dgm:pt>
    <dgm:pt modelId="{6DAC06C2-C951-4379-A17F-89560700437B}" type="pres">
      <dgm:prSet presAssocID="{327649DD-B8B3-4D79-AB43-91DA91D3DD68}" presName="spacer" presStyleCnt="0"/>
      <dgm:spPr/>
    </dgm:pt>
    <dgm:pt modelId="{36DA935F-8009-49A5-94DA-08E97E0B604C}" type="pres">
      <dgm:prSet presAssocID="{0D7F0131-D9BF-4E6E-B301-FC797B19F08E}" presName="parentText" presStyleLbl="node1" presStyleIdx="2" presStyleCnt="4">
        <dgm:presLayoutVars>
          <dgm:chMax val="0"/>
          <dgm:bulletEnabled val="1"/>
        </dgm:presLayoutVars>
      </dgm:prSet>
      <dgm:spPr/>
    </dgm:pt>
    <dgm:pt modelId="{4C518858-D46A-4395-8824-3D15337CF40A}" type="pres">
      <dgm:prSet presAssocID="{7D0E9751-96FA-4733-AA7A-6DF2965A2E25}" presName="spacer" presStyleCnt="0"/>
      <dgm:spPr/>
    </dgm:pt>
    <dgm:pt modelId="{F1450595-57F5-4447-B9F3-DD00B966D4F9}" type="pres">
      <dgm:prSet presAssocID="{924D602F-C84E-4945-88E0-5C78240BEA79}" presName="parentText" presStyleLbl="node1" presStyleIdx="3" presStyleCnt="4">
        <dgm:presLayoutVars>
          <dgm:chMax val="0"/>
          <dgm:bulletEnabled val="1"/>
        </dgm:presLayoutVars>
      </dgm:prSet>
      <dgm:spPr/>
    </dgm:pt>
  </dgm:ptLst>
  <dgm:cxnLst>
    <dgm:cxn modelId="{E445440E-4853-447E-9A4A-C907C8304860}" srcId="{41191B42-007B-4717-9687-C554F02E1E3C}" destId="{52DFD15A-1908-4A62-8530-09BCA28F1F5F}" srcOrd="0" destOrd="0" parTransId="{AE28007F-E01A-4E24-93D8-0222897BDC36}" sibTransId="{4B62B949-4F04-4A37-8AC8-9FF3018C9FE4}"/>
    <dgm:cxn modelId="{230C724F-3ABA-4C3B-88E2-F3F5608E217D}" type="presOf" srcId="{E17AFE32-FE47-48CD-94AF-37F94091A141}" destId="{A0B8BE71-DE84-441B-A2B3-14DD55825BFB}" srcOrd="0" destOrd="0" presId="urn:microsoft.com/office/officeart/2005/8/layout/vList2"/>
    <dgm:cxn modelId="{A9020A8F-17C5-4D4A-805F-94882B90DC51}" srcId="{41191B42-007B-4717-9687-C554F02E1E3C}" destId="{0D7F0131-D9BF-4E6E-B301-FC797B19F08E}" srcOrd="2" destOrd="0" parTransId="{B60A9E1C-49EE-4EE6-B5D5-DF77786960D4}" sibTransId="{7D0E9751-96FA-4733-AA7A-6DF2965A2E25}"/>
    <dgm:cxn modelId="{82E35BA1-7A2A-42E6-B0F4-1AF615E17FA3}" type="presOf" srcId="{52DFD15A-1908-4A62-8530-09BCA28F1F5F}" destId="{18BEF3CC-835C-4A9B-9378-C8079F1045C9}" srcOrd="0" destOrd="0" presId="urn:microsoft.com/office/officeart/2005/8/layout/vList2"/>
    <dgm:cxn modelId="{3174A7A3-87A0-48B2-B43C-475D7FD5EF1D}" type="presOf" srcId="{0D7F0131-D9BF-4E6E-B301-FC797B19F08E}" destId="{36DA935F-8009-49A5-94DA-08E97E0B604C}" srcOrd="0" destOrd="0" presId="urn:microsoft.com/office/officeart/2005/8/layout/vList2"/>
    <dgm:cxn modelId="{B625F2CD-FDC6-4626-9B95-B3A71E6BDC9F}" type="presOf" srcId="{41191B42-007B-4717-9687-C554F02E1E3C}" destId="{9DD56244-9B89-4211-B77F-887022AB9472}" srcOrd="0" destOrd="0" presId="urn:microsoft.com/office/officeart/2005/8/layout/vList2"/>
    <dgm:cxn modelId="{E4418BDB-DC5B-4152-977D-5FA8DFF052E8}" srcId="{41191B42-007B-4717-9687-C554F02E1E3C}" destId="{E17AFE32-FE47-48CD-94AF-37F94091A141}" srcOrd="1" destOrd="0" parTransId="{B211C0F4-1F0F-4786-BDED-2B93DACF6CDB}" sibTransId="{327649DD-B8B3-4D79-AB43-91DA91D3DD68}"/>
    <dgm:cxn modelId="{BC670EE1-D3C8-42C8-BC1E-9CAC4BF48836}" type="presOf" srcId="{924D602F-C84E-4945-88E0-5C78240BEA79}" destId="{F1450595-57F5-4447-B9F3-DD00B966D4F9}" srcOrd="0" destOrd="0" presId="urn:microsoft.com/office/officeart/2005/8/layout/vList2"/>
    <dgm:cxn modelId="{D3D71DF1-8951-4A36-8880-DC11DF077662}" srcId="{41191B42-007B-4717-9687-C554F02E1E3C}" destId="{924D602F-C84E-4945-88E0-5C78240BEA79}" srcOrd="3" destOrd="0" parTransId="{2413098E-D2C9-462B-85DC-4990427108DB}" sibTransId="{FF9FCB5E-554B-4ACD-8CC5-D9D856BADE9E}"/>
    <dgm:cxn modelId="{A7CE4F74-0F90-4D38-9199-9AAD172060F9}" type="presParOf" srcId="{9DD56244-9B89-4211-B77F-887022AB9472}" destId="{18BEF3CC-835C-4A9B-9378-C8079F1045C9}" srcOrd="0" destOrd="0" presId="urn:microsoft.com/office/officeart/2005/8/layout/vList2"/>
    <dgm:cxn modelId="{BCD23C9F-1473-4D98-BA4C-5112B983458B}" type="presParOf" srcId="{9DD56244-9B89-4211-B77F-887022AB9472}" destId="{16F108F8-3E15-4ACB-BD71-1141DC8CC84B}" srcOrd="1" destOrd="0" presId="urn:microsoft.com/office/officeart/2005/8/layout/vList2"/>
    <dgm:cxn modelId="{E0C2970B-8ED1-4464-8273-B9F87432F0C3}" type="presParOf" srcId="{9DD56244-9B89-4211-B77F-887022AB9472}" destId="{A0B8BE71-DE84-441B-A2B3-14DD55825BFB}" srcOrd="2" destOrd="0" presId="urn:microsoft.com/office/officeart/2005/8/layout/vList2"/>
    <dgm:cxn modelId="{62EEE9F7-9F7C-4DE6-8113-BA999008E12A}" type="presParOf" srcId="{9DD56244-9B89-4211-B77F-887022AB9472}" destId="{6DAC06C2-C951-4379-A17F-89560700437B}" srcOrd="3" destOrd="0" presId="urn:microsoft.com/office/officeart/2005/8/layout/vList2"/>
    <dgm:cxn modelId="{AF82445F-AF89-4AB2-A858-5DE4F9485587}" type="presParOf" srcId="{9DD56244-9B89-4211-B77F-887022AB9472}" destId="{36DA935F-8009-49A5-94DA-08E97E0B604C}" srcOrd="4" destOrd="0" presId="urn:microsoft.com/office/officeart/2005/8/layout/vList2"/>
    <dgm:cxn modelId="{39152BCE-AB25-4B2F-B579-700647B00A0A}" type="presParOf" srcId="{9DD56244-9B89-4211-B77F-887022AB9472}" destId="{4C518858-D46A-4395-8824-3D15337CF40A}" srcOrd="5" destOrd="0" presId="urn:microsoft.com/office/officeart/2005/8/layout/vList2"/>
    <dgm:cxn modelId="{158745D3-9D37-4979-B4C7-AE1B963343FE}" type="presParOf" srcId="{9DD56244-9B89-4211-B77F-887022AB9472}" destId="{F1450595-57F5-4447-B9F3-DD00B966D4F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AE4725-6EE9-461F-AB97-AB0FEE85E0E2}"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062B494A-D46B-4E88-85FD-B9ABBD6951E2}">
      <dgm:prSet/>
      <dgm:spPr/>
      <dgm:t>
        <a:bodyPr/>
        <a:lstStyle/>
        <a:p>
          <a:r>
            <a:rPr lang="en-US" dirty="0"/>
            <a:t>Self-disclosure in psychotherapy is defined as </a:t>
          </a:r>
          <a:r>
            <a:rPr lang="en-US" u="sng" dirty="0"/>
            <a:t>the revelation of personal rather than professional information by a psychotherapist to a client.</a:t>
          </a:r>
          <a:r>
            <a:rPr lang="en-US" dirty="0"/>
            <a:t> </a:t>
          </a:r>
        </a:p>
      </dgm:t>
    </dgm:pt>
    <dgm:pt modelId="{F7753412-7224-4ECB-97DD-621991C7179C}" type="parTrans" cxnId="{1E33133C-1AD1-43A7-9C63-7033AD0E7831}">
      <dgm:prSet/>
      <dgm:spPr/>
      <dgm:t>
        <a:bodyPr/>
        <a:lstStyle/>
        <a:p>
          <a:endParaRPr lang="en-US"/>
        </a:p>
      </dgm:t>
    </dgm:pt>
    <dgm:pt modelId="{A532C4E5-08B6-4AF7-AB54-B42A4DC9D8C9}" type="sibTrans" cxnId="{1E33133C-1AD1-43A7-9C63-7033AD0E7831}">
      <dgm:prSet/>
      <dgm:spPr/>
      <dgm:t>
        <a:bodyPr/>
        <a:lstStyle/>
        <a:p>
          <a:endParaRPr lang="en-US"/>
        </a:p>
      </dgm:t>
    </dgm:pt>
    <dgm:pt modelId="{0294B86C-8188-439E-8EA3-C77FDB16F9F0}">
      <dgm:prSet/>
      <dgm:spPr/>
      <dgm:t>
        <a:bodyPr/>
        <a:lstStyle/>
        <a:p>
          <a:r>
            <a:rPr lang="en-US"/>
            <a:t>All disclosures reflect decisions about the boundaries between the private self and the outer world.</a:t>
          </a:r>
        </a:p>
      </dgm:t>
    </dgm:pt>
    <dgm:pt modelId="{E5126C07-EA5D-4284-9E1B-DF6BD6395088}" type="parTrans" cxnId="{5838ADAB-6893-43C2-9FF2-9004EBE00919}">
      <dgm:prSet/>
      <dgm:spPr/>
      <dgm:t>
        <a:bodyPr/>
        <a:lstStyle/>
        <a:p>
          <a:endParaRPr lang="en-US"/>
        </a:p>
      </dgm:t>
    </dgm:pt>
    <dgm:pt modelId="{32FD59B0-271F-461B-B3F2-FF80223ECE5F}" type="sibTrans" cxnId="{5838ADAB-6893-43C2-9FF2-9004EBE00919}">
      <dgm:prSet/>
      <dgm:spPr/>
      <dgm:t>
        <a:bodyPr/>
        <a:lstStyle/>
        <a:p>
          <a:endParaRPr lang="en-US"/>
        </a:p>
      </dgm:t>
    </dgm:pt>
    <dgm:pt modelId="{FF5CAEF1-4C00-4DDC-8C9E-AA72DC2DD214}" type="pres">
      <dgm:prSet presAssocID="{FBAE4725-6EE9-461F-AB97-AB0FEE85E0E2}" presName="hierChild1" presStyleCnt="0">
        <dgm:presLayoutVars>
          <dgm:chPref val="1"/>
          <dgm:dir/>
          <dgm:animOne val="branch"/>
          <dgm:animLvl val="lvl"/>
          <dgm:resizeHandles/>
        </dgm:presLayoutVars>
      </dgm:prSet>
      <dgm:spPr/>
    </dgm:pt>
    <dgm:pt modelId="{01EAF594-4EDA-4C81-8CBC-D9C5E169F761}" type="pres">
      <dgm:prSet presAssocID="{062B494A-D46B-4E88-85FD-B9ABBD6951E2}" presName="hierRoot1" presStyleCnt="0"/>
      <dgm:spPr/>
    </dgm:pt>
    <dgm:pt modelId="{AC706300-0F35-416D-AFA2-3AF5043D67B1}" type="pres">
      <dgm:prSet presAssocID="{062B494A-D46B-4E88-85FD-B9ABBD6951E2}" presName="composite" presStyleCnt="0"/>
      <dgm:spPr/>
    </dgm:pt>
    <dgm:pt modelId="{43AAC5DB-7C39-416D-B832-DBB1406F73BE}" type="pres">
      <dgm:prSet presAssocID="{062B494A-D46B-4E88-85FD-B9ABBD6951E2}" presName="background" presStyleLbl="node0" presStyleIdx="0" presStyleCnt="2"/>
      <dgm:spPr/>
    </dgm:pt>
    <dgm:pt modelId="{7E358CEC-121F-49EC-9054-2C005152817F}" type="pres">
      <dgm:prSet presAssocID="{062B494A-D46B-4E88-85FD-B9ABBD6951E2}" presName="text" presStyleLbl="fgAcc0" presStyleIdx="0" presStyleCnt="2">
        <dgm:presLayoutVars>
          <dgm:chPref val="3"/>
        </dgm:presLayoutVars>
      </dgm:prSet>
      <dgm:spPr/>
    </dgm:pt>
    <dgm:pt modelId="{12102E4B-D683-47BA-A9CA-177D24581845}" type="pres">
      <dgm:prSet presAssocID="{062B494A-D46B-4E88-85FD-B9ABBD6951E2}" presName="hierChild2" presStyleCnt="0"/>
      <dgm:spPr/>
    </dgm:pt>
    <dgm:pt modelId="{73133161-8466-4D51-BAF8-CA6D5CFEC81A}" type="pres">
      <dgm:prSet presAssocID="{0294B86C-8188-439E-8EA3-C77FDB16F9F0}" presName="hierRoot1" presStyleCnt="0"/>
      <dgm:spPr/>
    </dgm:pt>
    <dgm:pt modelId="{67B879D9-6F20-4AA8-90B8-4546ACE66834}" type="pres">
      <dgm:prSet presAssocID="{0294B86C-8188-439E-8EA3-C77FDB16F9F0}" presName="composite" presStyleCnt="0"/>
      <dgm:spPr/>
    </dgm:pt>
    <dgm:pt modelId="{EE002CBE-0736-47D8-B862-659622DBE111}" type="pres">
      <dgm:prSet presAssocID="{0294B86C-8188-439E-8EA3-C77FDB16F9F0}" presName="background" presStyleLbl="node0" presStyleIdx="1" presStyleCnt="2"/>
      <dgm:spPr/>
    </dgm:pt>
    <dgm:pt modelId="{7F4B4828-A4CB-4E3D-BBA7-AB496859014E}" type="pres">
      <dgm:prSet presAssocID="{0294B86C-8188-439E-8EA3-C77FDB16F9F0}" presName="text" presStyleLbl="fgAcc0" presStyleIdx="1" presStyleCnt="2">
        <dgm:presLayoutVars>
          <dgm:chPref val="3"/>
        </dgm:presLayoutVars>
      </dgm:prSet>
      <dgm:spPr/>
    </dgm:pt>
    <dgm:pt modelId="{FD0F4159-CEEF-49C6-B674-A68C6F5BF157}" type="pres">
      <dgm:prSet presAssocID="{0294B86C-8188-439E-8EA3-C77FDB16F9F0}" presName="hierChild2" presStyleCnt="0"/>
      <dgm:spPr/>
    </dgm:pt>
  </dgm:ptLst>
  <dgm:cxnLst>
    <dgm:cxn modelId="{0E96D530-A65F-41A5-B1C7-1D559AF38688}" type="presOf" srcId="{FBAE4725-6EE9-461F-AB97-AB0FEE85E0E2}" destId="{FF5CAEF1-4C00-4DDC-8C9E-AA72DC2DD214}" srcOrd="0" destOrd="0" presId="urn:microsoft.com/office/officeart/2005/8/layout/hierarchy1"/>
    <dgm:cxn modelId="{1E33133C-1AD1-43A7-9C63-7033AD0E7831}" srcId="{FBAE4725-6EE9-461F-AB97-AB0FEE85E0E2}" destId="{062B494A-D46B-4E88-85FD-B9ABBD6951E2}" srcOrd="0" destOrd="0" parTransId="{F7753412-7224-4ECB-97DD-621991C7179C}" sibTransId="{A532C4E5-08B6-4AF7-AB54-B42A4DC9D8C9}"/>
    <dgm:cxn modelId="{C647E87D-0AE0-4E7E-8246-E363444B6235}" type="presOf" srcId="{062B494A-D46B-4E88-85FD-B9ABBD6951E2}" destId="{7E358CEC-121F-49EC-9054-2C005152817F}" srcOrd="0" destOrd="0" presId="urn:microsoft.com/office/officeart/2005/8/layout/hierarchy1"/>
    <dgm:cxn modelId="{5838ADAB-6893-43C2-9FF2-9004EBE00919}" srcId="{FBAE4725-6EE9-461F-AB97-AB0FEE85E0E2}" destId="{0294B86C-8188-439E-8EA3-C77FDB16F9F0}" srcOrd="1" destOrd="0" parTransId="{E5126C07-EA5D-4284-9E1B-DF6BD6395088}" sibTransId="{32FD59B0-271F-461B-B3F2-FF80223ECE5F}"/>
    <dgm:cxn modelId="{9025F6D3-5C73-4832-BAA6-67D89594B4F1}" type="presOf" srcId="{0294B86C-8188-439E-8EA3-C77FDB16F9F0}" destId="{7F4B4828-A4CB-4E3D-BBA7-AB496859014E}" srcOrd="0" destOrd="0" presId="urn:microsoft.com/office/officeart/2005/8/layout/hierarchy1"/>
    <dgm:cxn modelId="{7946AB63-0AA0-4518-9BEE-344BC62582D6}" type="presParOf" srcId="{FF5CAEF1-4C00-4DDC-8C9E-AA72DC2DD214}" destId="{01EAF594-4EDA-4C81-8CBC-D9C5E169F761}" srcOrd="0" destOrd="0" presId="urn:microsoft.com/office/officeart/2005/8/layout/hierarchy1"/>
    <dgm:cxn modelId="{E26179B6-B6DF-42BF-9AC5-571AE840FEE4}" type="presParOf" srcId="{01EAF594-4EDA-4C81-8CBC-D9C5E169F761}" destId="{AC706300-0F35-416D-AFA2-3AF5043D67B1}" srcOrd="0" destOrd="0" presId="urn:microsoft.com/office/officeart/2005/8/layout/hierarchy1"/>
    <dgm:cxn modelId="{13C451BF-C47F-4DB3-AA05-BFDC04698F9B}" type="presParOf" srcId="{AC706300-0F35-416D-AFA2-3AF5043D67B1}" destId="{43AAC5DB-7C39-416D-B832-DBB1406F73BE}" srcOrd="0" destOrd="0" presId="urn:microsoft.com/office/officeart/2005/8/layout/hierarchy1"/>
    <dgm:cxn modelId="{57095CF5-CD3B-4DEF-B589-6D23C7C2CCD9}" type="presParOf" srcId="{AC706300-0F35-416D-AFA2-3AF5043D67B1}" destId="{7E358CEC-121F-49EC-9054-2C005152817F}" srcOrd="1" destOrd="0" presId="urn:microsoft.com/office/officeart/2005/8/layout/hierarchy1"/>
    <dgm:cxn modelId="{92F74822-1B58-4AE7-9080-DD91A6E0EC01}" type="presParOf" srcId="{01EAF594-4EDA-4C81-8CBC-D9C5E169F761}" destId="{12102E4B-D683-47BA-A9CA-177D24581845}" srcOrd="1" destOrd="0" presId="urn:microsoft.com/office/officeart/2005/8/layout/hierarchy1"/>
    <dgm:cxn modelId="{D0BF63BA-587D-4E4C-8329-CC4350351371}" type="presParOf" srcId="{FF5CAEF1-4C00-4DDC-8C9E-AA72DC2DD214}" destId="{73133161-8466-4D51-BAF8-CA6D5CFEC81A}" srcOrd="1" destOrd="0" presId="urn:microsoft.com/office/officeart/2005/8/layout/hierarchy1"/>
    <dgm:cxn modelId="{255C5C7A-39D2-40FA-945A-4B58FA0CF4CC}" type="presParOf" srcId="{73133161-8466-4D51-BAF8-CA6D5CFEC81A}" destId="{67B879D9-6F20-4AA8-90B8-4546ACE66834}" srcOrd="0" destOrd="0" presId="urn:microsoft.com/office/officeart/2005/8/layout/hierarchy1"/>
    <dgm:cxn modelId="{87D9E9A4-998D-4CBA-B366-5F051C491151}" type="presParOf" srcId="{67B879D9-6F20-4AA8-90B8-4546ACE66834}" destId="{EE002CBE-0736-47D8-B862-659622DBE111}" srcOrd="0" destOrd="0" presId="urn:microsoft.com/office/officeart/2005/8/layout/hierarchy1"/>
    <dgm:cxn modelId="{4F570FC1-D475-45DD-9D8C-4A76BE56B3C3}" type="presParOf" srcId="{67B879D9-6F20-4AA8-90B8-4546ACE66834}" destId="{7F4B4828-A4CB-4E3D-BBA7-AB496859014E}" srcOrd="1" destOrd="0" presId="urn:microsoft.com/office/officeart/2005/8/layout/hierarchy1"/>
    <dgm:cxn modelId="{9F69F3F0-932E-4ADD-94D5-7BADF962F984}" type="presParOf" srcId="{73133161-8466-4D51-BAF8-CA6D5CFEC81A}" destId="{FD0F4159-CEEF-49C6-B674-A68C6F5BF15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3C8C30-7B55-4114-9D06-36A43991FF49}"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F04154B0-439D-49B5-8632-0C9F812C63A4}">
      <dgm:prSet/>
      <dgm:spPr/>
      <dgm:t>
        <a:bodyPr/>
        <a:lstStyle/>
        <a:p>
          <a:r>
            <a:rPr lang="en-US" dirty="0"/>
            <a:t>Lost focus (e.g., disclosures that divert the interview from the experience of the client to the experience of the counselor)</a:t>
          </a:r>
        </a:p>
      </dgm:t>
    </dgm:pt>
    <dgm:pt modelId="{814980E2-D85E-4BA2-8F97-6429E71ADBC1}" type="parTrans" cxnId="{A6B2140D-DBB1-46D8-AA90-5A2FE458C283}">
      <dgm:prSet/>
      <dgm:spPr/>
      <dgm:t>
        <a:bodyPr/>
        <a:lstStyle/>
        <a:p>
          <a:endParaRPr lang="en-US"/>
        </a:p>
      </dgm:t>
    </dgm:pt>
    <dgm:pt modelId="{525958A7-3304-47F6-BDFF-DC09E6A02C63}" type="sibTrans" cxnId="{A6B2140D-DBB1-46D8-AA90-5A2FE458C283}">
      <dgm:prSet/>
      <dgm:spPr/>
      <dgm:t>
        <a:bodyPr/>
        <a:lstStyle/>
        <a:p>
          <a:endParaRPr lang="en-US"/>
        </a:p>
      </dgm:t>
    </dgm:pt>
    <dgm:pt modelId="{56E9FD65-78EB-4D9A-9E1A-E80FD96FD485}">
      <dgm:prSet/>
      <dgm:spPr/>
      <dgm:t>
        <a:bodyPr/>
        <a:lstStyle/>
        <a:p>
          <a:r>
            <a:rPr lang="en-US"/>
            <a:t>Inappropriate timing (e.g., disclosures that slow the development of or abort the therapeutic relationship)</a:t>
          </a:r>
        </a:p>
      </dgm:t>
    </dgm:pt>
    <dgm:pt modelId="{ECA9098A-A975-4F4A-98D0-5A3CA5D4F056}" type="parTrans" cxnId="{A6EF50C2-174D-4ADF-BDCB-86A8A78C459C}">
      <dgm:prSet/>
      <dgm:spPr/>
      <dgm:t>
        <a:bodyPr/>
        <a:lstStyle/>
        <a:p>
          <a:endParaRPr lang="en-US"/>
        </a:p>
      </dgm:t>
    </dgm:pt>
    <dgm:pt modelId="{950D3C1B-DBE9-42AC-8ADE-47B82D372C2B}" type="sibTrans" cxnId="{A6EF50C2-174D-4ADF-BDCB-86A8A78C459C}">
      <dgm:prSet/>
      <dgm:spPr/>
      <dgm:t>
        <a:bodyPr/>
        <a:lstStyle/>
        <a:p>
          <a:endParaRPr lang="en-US"/>
        </a:p>
      </dgm:t>
    </dgm:pt>
    <dgm:pt modelId="{AA670EE2-BAC0-4114-9297-D24D8D87F030}" type="pres">
      <dgm:prSet presAssocID="{093C8C30-7B55-4114-9D06-36A43991FF49}" presName="hierChild1" presStyleCnt="0">
        <dgm:presLayoutVars>
          <dgm:chPref val="1"/>
          <dgm:dir/>
          <dgm:animOne val="branch"/>
          <dgm:animLvl val="lvl"/>
          <dgm:resizeHandles/>
        </dgm:presLayoutVars>
      </dgm:prSet>
      <dgm:spPr/>
    </dgm:pt>
    <dgm:pt modelId="{EE82B2CA-4752-4190-9275-FC3395CC1B1B}" type="pres">
      <dgm:prSet presAssocID="{F04154B0-439D-49B5-8632-0C9F812C63A4}" presName="hierRoot1" presStyleCnt="0"/>
      <dgm:spPr/>
    </dgm:pt>
    <dgm:pt modelId="{DD6CFB4F-DCA7-42BB-9A76-5186B9C3174D}" type="pres">
      <dgm:prSet presAssocID="{F04154B0-439D-49B5-8632-0C9F812C63A4}" presName="composite" presStyleCnt="0"/>
      <dgm:spPr/>
    </dgm:pt>
    <dgm:pt modelId="{47001838-6DC7-4057-A1C4-0F286A84437D}" type="pres">
      <dgm:prSet presAssocID="{F04154B0-439D-49B5-8632-0C9F812C63A4}" presName="background" presStyleLbl="node0" presStyleIdx="0" presStyleCnt="2"/>
      <dgm:spPr/>
    </dgm:pt>
    <dgm:pt modelId="{92B8F2A1-6B59-4112-AC1E-5A522CBB66EB}" type="pres">
      <dgm:prSet presAssocID="{F04154B0-439D-49B5-8632-0C9F812C63A4}" presName="text" presStyleLbl="fgAcc0" presStyleIdx="0" presStyleCnt="2">
        <dgm:presLayoutVars>
          <dgm:chPref val="3"/>
        </dgm:presLayoutVars>
      </dgm:prSet>
      <dgm:spPr/>
    </dgm:pt>
    <dgm:pt modelId="{33F71916-D93E-4F26-B3FE-ACCF3E291DA3}" type="pres">
      <dgm:prSet presAssocID="{F04154B0-439D-49B5-8632-0C9F812C63A4}" presName="hierChild2" presStyleCnt="0"/>
      <dgm:spPr/>
    </dgm:pt>
    <dgm:pt modelId="{713F67F8-B035-4AFD-BEF7-98316978431D}" type="pres">
      <dgm:prSet presAssocID="{56E9FD65-78EB-4D9A-9E1A-E80FD96FD485}" presName="hierRoot1" presStyleCnt="0"/>
      <dgm:spPr/>
    </dgm:pt>
    <dgm:pt modelId="{E33933ED-B35B-4EC2-A7C8-84F6BAA5F03F}" type="pres">
      <dgm:prSet presAssocID="{56E9FD65-78EB-4D9A-9E1A-E80FD96FD485}" presName="composite" presStyleCnt="0"/>
      <dgm:spPr/>
    </dgm:pt>
    <dgm:pt modelId="{70A36DC7-49A3-41A4-971B-CD1A2409BBBD}" type="pres">
      <dgm:prSet presAssocID="{56E9FD65-78EB-4D9A-9E1A-E80FD96FD485}" presName="background" presStyleLbl="node0" presStyleIdx="1" presStyleCnt="2"/>
      <dgm:spPr/>
    </dgm:pt>
    <dgm:pt modelId="{133B7B2F-C75D-403B-92CB-F7A89638464C}" type="pres">
      <dgm:prSet presAssocID="{56E9FD65-78EB-4D9A-9E1A-E80FD96FD485}" presName="text" presStyleLbl="fgAcc0" presStyleIdx="1" presStyleCnt="2">
        <dgm:presLayoutVars>
          <dgm:chPref val="3"/>
        </dgm:presLayoutVars>
      </dgm:prSet>
      <dgm:spPr/>
    </dgm:pt>
    <dgm:pt modelId="{3FC4C564-5F83-47DF-BEE7-1278DC534FC4}" type="pres">
      <dgm:prSet presAssocID="{56E9FD65-78EB-4D9A-9E1A-E80FD96FD485}" presName="hierChild2" presStyleCnt="0"/>
      <dgm:spPr/>
    </dgm:pt>
  </dgm:ptLst>
  <dgm:cxnLst>
    <dgm:cxn modelId="{A6B2140D-DBB1-46D8-AA90-5A2FE458C283}" srcId="{093C8C30-7B55-4114-9D06-36A43991FF49}" destId="{F04154B0-439D-49B5-8632-0C9F812C63A4}" srcOrd="0" destOrd="0" parTransId="{814980E2-D85E-4BA2-8F97-6429E71ADBC1}" sibTransId="{525958A7-3304-47F6-BDFF-DC09E6A02C63}"/>
    <dgm:cxn modelId="{918B9329-055D-418B-B398-678AA120B558}" type="presOf" srcId="{56E9FD65-78EB-4D9A-9E1A-E80FD96FD485}" destId="{133B7B2F-C75D-403B-92CB-F7A89638464C}" srcOrd="0" destOrd="0" presId="urn:microsoft.com/office/officeart/2005/8/layout/hierarchy1"/>
    <dgm:cxn modelId="{9ED61B8D-2324-460B-B0FB-C682F13CCA66}" type="presOf" srcId="{F04154B0-439D-49B5-8632-0C9F812C63A4}" destId="{92B8F2A1-6B59-4112-AC1E-5A522CBB66EB}" srcOrd="0" destOrd="0" presId="urn:microsoft.com/office/officeart/2005/8/layout/hierarchy1"/>
    <dgm:cxn modelId="{27A50592-26F0-4154-AE44-DDD676E473CE}" type="presOf" srcId="{093C8C30-7B55-4114-9D06-36A43991FF49}" destId="{AA670EE2-BAC0-4114-9297-D24D8D87F030}" srcOrd="0" destOrd="0" presId="urn:microsoft.com/office/officeart/2005/8/layout/hierarchy1"/>
    <dgm:cxn modelId="{A6EF50C2-174D-4ADF-BDCB-86A8A78C459C}" srcId="{093C8C30-7B55-4114-9D06-36A43991FF49}" destId="{56E9FD65-78EB-4D9A-9E1A-E80FD96FD485}" srcOrd="1" destOrd="0" parTransId="{ECA9098A-A975-4F4A-98D0-5A3CA5D4F056}" sibTransId="{950D3C1B-DBE9-42AC-8ADE-47B82D372C2B}"/>
    <dgm:cxn modelId="{580A306F-C566-4149-8536-DE2F1E20E012}" type="presParOf" srcId="{AA670EE2-BAC0-4114-9297-D24D8D87F030}" destId="{EE82B2CA-4752-4190-9275-FC3395CC1B1B}" srcOrd="0" destOrd="0" presId="urn:microsoft.com/office/officeart/2005/8/layout/hierarchy1"/>
    <dgm:cxn modelId="{FBE7EB8E-9D8D-4129-8B66-2A4E23B9D379}" type="presParOf" srcId="{EE82B2CA-4752-4190-9275-FC3395CC1B1B}" destId="{DD6CFB4F-DCA7-42BB-9A76-5186B9C3174D}" srcOrd="0" destOrd="0" presId="urn:microsoft.com/office/officeart/2005/8/layout/hierarchy1"/>
    <dgm:cxn modelId="{E3CDA45A-6EB1-4BE8-A027-51FFD81D96F7}" type="presParOf" srcId="{DD6CFB4F-DCA7-42BB-9A76-5186B9C3174D}" destId="{47001838-6DC7-4057-A1C4-0F286A84437D}" srcOrd="0" destOrd="0" presId="urn:microsoft.com/office/officeart/2005/8/layout/hierarchy1"/>
    <dgm:cxn modelId="{4534D07A-99E8-4265-8F6B-EA80B4D8A5C9}" type="presParOf" srcId="{DD6CFB4F-DCA7-42BB-9A76-5186B9C3174D}" destId="{92B8F2A1-6B59-4112-AC1E-5A522CBB66EB}" srcOrd="1" destOrd="0" presId="urn:microsoft.com/office/officeart/2005/8/layout/hierarchy1"/>
    <dgm:cxn modelId="{9BF85CD9-604C-4B07-A6D2-A4002B26D17F}" type="presParOf" srcId="{EE82B2CA-4752-4190-9275-FC3395CC1B1B}" destId="{33F71916-D93E-4F26-B3FE-ACCF3E291DA3}" srcOrd="1" destOrd="0" presId="urn:microsoft.com/office/officeart/2005/8/layout/hierarchy1"/>
    <dgm:cxn modelId="{F93D5F68-9B52-4BE2-9206-603F8B352F23}" type="presParOf" srcId="{AA670EE2-BAC0-4114-9297-D24D8D87F030}" destId="{713F67F8-B035-4AFD-BEF7-98316978431D}" srcOrd="1" destOrd="0" presId="urn:microsoft.com/office/officeart/2005/8/layout/hierarchy1"/>
    <dgm:cxn modelId="{522AC9F5-45E8-4B8D-91DF-2E87C5A533AD}" type="presParOf" srcId="{713F67F8-B035-4AFD-BEF7-98316978431D}" destId="{E33933ED-B35B-4EC2-A7C8-84F6BAA5F03F}" srcOrd="0" destOrd="0" presId="urn:microsoft.com/office/officeart/2005/8/layout/hierarchy1"/>
    <dgm:cxn modelId="{322B103F-4245-4A92-ADE6-4BDC16CFD48F}" type="presParOf" srcId="{E33933ED-B35B-4EC2-A7C8-84F6BAA5F03F}" destId="{70A36DC7-49A3-41A4-971B-CD1A2409BBBD}" srcOrd="0" destOrd="0" presId="urn:microsoft.com/office/officeart/2005/8/layout/hierarchy1"/>
    <dgm:cxn modelId="{84F6C118-8FDD-4C51-94D6-ED50765E8FFE}" type="presParOf" srcId="{E33933ED-B35B-4EC2-A7C8-84F6BAA5F03F}" destId="{133B7B2F-C75D-403B-92CB-F7A89638464C}" srcOrd="1" destOrd="0" presId="urn:microsoft.com/office/officeart/2005/8/layout/hierarchy1"/>
    <dgm:cxn modelId="{B6BAEB9F-0585-4483-9262-E50558E6ED12}" type="presParOf" srcId="{713F67F8-B035-4AFD-BEF7-98316978431D}" destId="{3FC4C564-5F83-47DF-BEE7-1278DC534FC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E6126-A713-42AC-9188-BC44BF9EC243}">
      <dsp:nvSpPr>
        <dsp:cNvPr id="0" name=""/>
        <dsp:cNvSpPr/>
      </dsp:nvSpPr>
      <dsp:spPr>
        <a:xfrm>
          <a:off x="826659" y="612311"/>
          <a:ext cx="1257725" cy="12577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0742F-4F54-449E-B979-2469D6B19B95}">
      <dsp:nvSpPr>
        <dsp:cNvPr id="0" name=""/>
        <dsp:cNvSpPr/>
      </dsp:nvSpPr>
      <dsp:spPr>
        <a:xfrm>
          <a:off x="1094699" y="880351"/>
          <a:ext cx="721645" cy="7216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91D579A-522A-4B09-A9C2-1012F6803A5F}">
      <dsp:nvSpPr>
        <dsp:cNvPr id="0" name=""/>
        <dsp:cNvSpPr/>
      </dsp:nvSpPr>
      <dsp:spPr>
        <a:xfrm>
          <a:off x="424599" y="2261788"/>
          <a:ext cx="20618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Situations are evolving</a:t>
          </a:r>
        </a:p>
      </dsp:txBody>
      <dsp:txXfrm>
        <a:off x="424599" y="2261788"/>
        <a:ext cx="2061845" cy="720000"/>
      </dsp:txXfrm>
    </dsp:sp>
    <dsp:sp modelId="{3A22A481-70E7-46EE-B020-B3F7D6C2E138}">
      <dsp:nvSpPr>
        <dsp:cNvPr id="0" name=""/>
        <dsp:cNvSpPr/>
      </dsp:nvSpPr>
      <dsp:spPr>
        <a:xfrm>
          <a:off x="3249328" y="612311"/>
          <a:ext cx="1257725" cy="12577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D9A680-21FF-44B1-B961-621AF60A6F4C}">
      <dsp:nvSpPr>
        <dsp:cNvPr id="0" name=""/>
        <dsp:cNvSpPr/>
      </dsp:nvSpPr>
      <dsp:spPr>
        <a:xfrm>
          <a:off x="3517367" y="880351"/>
          <a:ext cx="721645" cy="7216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3072EE8-64AC-4D93-B307-B5A8879DF375}">
      <dsp:nvSpPr>
        <dsp:cNvPr id="0" name=""/>
        <dsp:cNvSpPr/>
      </dsp:nvSpPr>
      <dsp:spPr>
        <a:xfrm>
          <a:off x="2847268" y="2261788"/>
          <a:ext cx="20618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Society changes</a:t>
          </a:r>
        </a:p>
      </dsp:txBody>
      <dsp:txXfrm>
        <a:off x="2847268" y="2261788"/>
        <a:ext cx="2061845" cy="720000"/>
      </dsp:txXfrm>
    </dsp:sp>
    <dsp:sp modelId="{38E1AA18-E1C1-42E5-B756-AE31DF1B1F8D}">
      <dsp:nvSpPr>
        <dsp:cNvPr id="0" name=""/>
        <dsp:cNvSpPr/>
      </dsp:nvSpPr>
      <dsp:spPr>
        <a:xfrm>
          <a:off x="5671996" y="612311"/>
          <a:ext cx="1257725" cy="12577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801A97-7449-4CA9-9F6C-D477A5941601}">
      <dsp:nvSpPr>
        <dsp:cNvPr id="0" name=""/>
        <dsp:cNvSpPr/>
      </dsp:nvSpPr>
      <dsp:spPr>
        <a:xfrm>
          <a:off x="5940036" y="880351"/>
          <a:ext cx="721645" cy="7216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0A76FD0-A216-4F11-BDA7-267FE5B38657}">
      <dsp:nvSpPr>
        <dsp:cNvPr id="0" name=""/>
        <dsp:cNvSpPr/>
      </dsp:nvSpPr>
      <dsp:spPr>
        <a:xfrm>
          <a:off x="5269936" y="2261788"/>
          <a:ext cx="20618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Technology </a:t>
          </a:r>
        </a:p>
      </dsp:txBody>
      <dsp:txXfrm>
        <a:off x="5269936" y="2261788"/>
        <a:ext cx="2061845" cy="720000"/>
      </dsp:txXfrm>
    </dsp:sp>
    <dsp:sp modelId="{45798991-26CF-4D2F-9F8A-C93761CBE98C}">
      <dsp:nvSpPr>
        <dsp:cNvPr id="0" name=""/>
        <dsp:cNvSpPr/>
      </dsp:nvSpPr>
      <dsp:spPr>
        <a:xfrm>
          <a:off x="8094664" y="612311"/>
          <a:ext cx="1257725" cy="12577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579BB-F9F3-4890-8DC7-D61996C793A4}">
      <dsp:nvSpPr>
        <dsp:cNvPr id="0" name=""/>
        <dsp:cNvSpPr/>
      </dsp:nvSpPr>
      <dsp:spPr>
        <a:xfrm>
          <a:off x="8362704" y="880351"/>
          <a:ext cx="721645" cy="7216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7BE3A44-A410-4C76-B2CC-0D3E9EA8F739}">
      <dsp:nvSpPr>
        <dsp:cNvPr id="0" name=""/>
        <dsp:cNvSpPr/>
      </dsp:nvSpPr>
      <dsp:spPr>
        <a:xfrm>
          <a:off x="7692604" y="2261788"/>
          <a:ext cx="20618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Research</a:t>
          </a:r>
        </a:p>
      </dsp:txBody>
      <dsp:txXfrm>
        <a:off x="7692604" y="2261788"/>
        <a:ext cx="2061845"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C4CA5-DECA-4BC6-856E-4C8C27C2C2F2}">
      <dsp:nvSpPr>
        <dsp:cNvPr id="0" name=""/>
        <dsp:cNvSpPr/>
      </dsp:nvSpPr>
      <dsp:spPr>
        <a:xfrm>
          <a:off x="1242" y="182126"/>
          <a:ext cx="4361384" cy="276947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AD934E-E9D1-45F3-9247-6B592DD2A9A7}">
      <dsp:nvSpPr>
        <dsp:cNvPr id="0" name=""/>
        <dsp:cNvSpPr/>
      </dsp:nvSpPr>
      <dsp:spPr>
        <a:xfrm>
          <a:off x="485840" y="642494"/>
          <a:ext cx="4361384" cy="276947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Should a counselor have the same policy regarding their online interactions for everyone? </a:t>
          </a:r>
        </a:p>
      </dsp:txBody>
      <dsp:txXfrm>
        <a:off x="566955" y="723609"/>
        <a:ext cx="4199154" cy="2607249"/>
      </dsp:txXfrm>
    </dsp:sp>
    <dsp:sp modelId="{6B6E1FAE-BF9C-4554-B3BE-CD96CC4C41C6}">
      <dsp:nvSpPr>
        <dsp:cNvPr id="0" name=""/>
        <dsp:cNvSpPr/>
      </dsp:nvSpPr>
      <dsp:spPr>
        <a:xfrm>
          <a:off x="5331824" y="182126"/>
          <a:ext cx="4361384" cy="276947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FE2B8-71A5-4138-A570-86C57D5DB0A1}">
      <dsp:nvSpPr>
        <dsp:cNvPr id="0" name=""/>
        <dsp:cNvSpPr/>
      </dsp:nvSpPr>
      <dsp:spPr>
        <a:xfrm>
          <a:off x="5816422" y="642494"/>
          <a:ext cx="4361384" cy="276947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Or should the decision of whether, for example, to “friend” a client on a social networking site be made individually, depending on the function for that particular client. </a:t>
          </a:r>
        </a:p>
      </dsp:txBody>
      <dsp:txXfrm>
        <a:off x="5897537" y="723609"/>
        <a:ext cx="4199154" cy="26072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5C9A5-1F9F-48E8-AE2E-9CD7B5778FCB}">
      <dsp:nvSpPr>
        <dsp:cNvPr id="0" name=""/>
        <dsp:cNvSpPr/>
      </dsp:nvSpPr>
      <dsp:spPr>
        <a:xfrm>
          <a:off x="594024" y="222049"/>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B8E8F-D4D1-4A98-8C3A-FC455A7BE86E}">
      <dsp:nvSpPr>
        <dsp:cNvPr id="0" name=""/>
        <dsp:cNvSpPr/>
      </dsp:nvSpPr>
      <dsp:spPr>
        <a:xfrm>
          <a:off x="988899" y="616924"/>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EB9C629-E97B-4739-9BB8-5FC8E26F47D1}">
      <dsp:nvSpPr>
        <dsp:cNvPr id="0" name=""/>
        <dsp:cNvSpPr/>
      </dsp:nvSpPr>
      <dsp:spPr>
        <a:xfrm>
          <a:off x="1712"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Consider the intention of the search </a:t>
          </a:r>
        </a:p>
      </dsp:txBody>
      <dsp:txXfrm>
        <a:off x="1712" y="2652050"/>
        <a:ext cx="3037500" cy="720000"/>
      </dsp:txXfrm>
    </dsp:sp>
    <dsp:sp modelId="{D9A4EEC1-A98D-47BC-9755-11B642BA04DF}">
      <dsp:nvSpPr>
        <dsp:cNvPr id="0" name=""/>
        <dsp:cNvSpPr/>
      </dsp:nvSpPr>
      <dsp:spPr>
        <a:xfrm>
          <a:off x="4163087" y="222049"/>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C7D0E1-63B4-43EA-8760-39C24D47333F}">
      <dsp:nvSpPr>
        <dsp:cNvPr id="0" name=""/>
        <dsp:cNvSpPr/>
      </dsp:nvSpPr>
      <dsp:spPr>
        <a:xfrm>
          <a:off x="4557962" y="616924"/>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0754B7A-43D9-4F70-B660-B73170AD5256}">
      <dsp:nvSpPr>
        <dsp:cNvPr id="0" name=""/>
        <dsp:cNvSpPr/>
      </dsp:nvSpPr>
      <dsp:spPr>
        <a:xfrm>
          <a:off x="3570775"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Evaluate the potential risk to the patient </a:t>
          </a:r>
        </a:p>
      </dsp:txBody>
      <dsp:txXfrm>
        <a:off x="3570775" y="2652050"/>
        <a:ext cx="3037500" cy="720000"/>
      </dsp:txXfrm>
    </dsp:sp>
    <dsp:sp modelId="{FF2D4964-71F6-47ED-A616-40D00B24F4E3}">
      <dsp:nvSpPr>
        <dsp:cNvPr id="0" name=""/>
        <dsp:cNvSpPr/>
      </dsp:nvSpPr>
      <dsp:spPr>
        <a:xfrm>
          <a:off x="7732150" y="222049"/>
          <a:ext cx="1852875" cy="1852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22246-6B14-4C10-829F-92DAF8555E2E}">
      <dsp:nvSpPr>
        <dsp:cNvPr id="0" name=""/>
        <dsp:cNvSpPr/>
      </dsp:nvSpPr>
      <dsp:spPr>
        <a:xfrm>
          <a:off x="8127025" y="616924"/>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475BB22-808A-4A0C-A1E5-A04476BBAC8C}">
      <dsp:nvSpPr>
        <dsp:cNvPr id="0" name=""/>
        <dsp:cNvSpPr/>
      </dsp:nvSpPr>
      <dsp:spPr>
        <a:xfrm>
          <a:off x="7139837"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Anticipate the effect of gaining previously unknown information</a:t>
          </a:r>
        </a:p>
      </dsp:txBody>
      <dsp:txXfrm>
        <a:off x="7139837" y="2652050"/>
        <a:ext cx="303750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BBBD3-C719-451B-B72D-3B9B91E7B61B}">
      <dsp:nvSpPr>
        <dsp:cNvPr id="0" name=""/>
        <dsp:cNvSpPr/>
      </dsp:nvSpPr>
      <dsp:spPr>
        <a:xfrm>
          <a:off x="826659" y="612311"/>
          <a:ext cx="1257725" cy="12577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6C77D-DA3E-4EDD-B3B4-B41E72C96B05}">
      <dsp:nvSpPr>
        <dsp:cNvPr id="0" name=""/>
        <dsp:cNvSpPr/>
      </dsp:nvSpPr>
      <dsp:spPr>
        <a:xfrm>
          <a:off x="1094699" y="880351"/>
          <a:ext cx="721645" cy="7216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88DC6F1-2D58-4300-B22B-56B4D768C562}">
      <dsp:nvSpPr>
        <dsp:cNvPr id="0" name=""/>
        <dsp:cNvSpPr/>
      </dsp:nvSpPr>
      <dsp:spPr>
        <a:xfrm>
          <a:off x="424599" y="2261788"/>
          <a:ext cx="20618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Co-pay, deductibles, co-insurance</a:t>
          </a:r>
        </a:p>
      </dsp:txBody>
      <dsp:txXfrm>
        <a:off x="424599" y="2261788"/>
        <a:ext cx="2061845" cy="720000"/>
      </dsp:txXfrm>
    </dsp:sp>
    <dsp:sp modelId="{83F14B3E-A8F0-48C9-8C9F-F5D6BBA28562}">
      <dsp:nvSpPr>
        <dsp:cNvPr id="0" name=""/>
        <dsp:cNvSpPr/>
      </dsp:nvSpPr>
      <dsp:spPr>
        <a:xfrm>
          <a:off x="3249328" y="612311"/>
          <a:ext cx="1257725" cy="12577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DADA5-7AA3-42F9-950A-CF20927DB5D3}">
      <dsp:nvSpPr>
        <dsp:cNvPr id="0" name=""/>
        <dsp:cNvSpPr/>
      </dsp:nvSpPr>
      <dsp:spPr>
        <a:xfrm>
          <a:off x="3517367" y="880351"/>
          <a:ext cx="721645" cy="7216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5D71253-296E-4F30-81A2-4FAF50B31753}">
      <dsp:nvSpPr>
        <dsp:cNvPr id="0" name=""/>
        <dsp:cNvSpPr/>
      </dsp:nvSpPr>
      <dsp:spPr>
        <a:xfrm>
          <a:off x="2847268" y="2261788"/>
          <a:ext cx="20618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Sliding Scale </a:t>
          </a:r>
        </a:p>
      </dsp:txBody>
      <dsp:txXfrm>
        <a:off x="2847268" y="2261788"/>
        <a:ext cx="2061845" cy="720000"/>
      </dsp:txXfrm>
    </dsp:sp>
    <dsp:sp modelId="{C5852DDE-486B-4F70-B310-47FEC784FEA4}">
      <dsp:nvSpPr>
        <dsp:cNvPr id="0" name=""/>
        <dsp:cNvSpPr/>
      </dsp:nvSpPr>
      <dsp:spPr>
        <a:xfrm>
          <a:off x="5671996" y="612311"/>
          <a:ext cx="1257725" cy="12577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FA7D5-28D9-4259-8DE8-18DF58EE7750}">
      <dsp:nvSpPr>
        <dsp:cNvPr id="0" name=""/>
        <dsp:cNvSpPr/>
      </dsp:nvSpPr>
      <dsp:spPr>
        <a:xfrm>
          <a:off x="5940036" y="880351"/>
          <a:ext cx="721645" cy="7216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28BF5EA-B223-4B6F-8598-187EB33EA36A}">
      <dsp:nvSpPr>
        <dsp:cNvPr id="0" name=""/>
        <dsp:cNvSpPr/>
      </dsp:nvSpPr>
      <dsp:spPr>
        <a:xfrm>
          <a:off x="5269936" y="2261788"/>
          <a:ext cx="20618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Write-offs</a:t>
          </a:r>
        </a:p>
      </dsp:txBody>
      <dsp:txXfrm>
        <a:off x="5269936" y="2261788"/>
        <a:ext cx="2061845" cy="720000"/>
      </dsp:txXfrm>
    </dsp:sp>
    <dsp:sp modelId="{8CE58F4D-320E-4F72-828B-BFC8371A2555}">
      <dsp:nvSpPr>
        <dsp:cNvPr id="0" name=""/>
        <dsp:cNvSpPr/>
      </dsp:nvSpPr>
      <dsp:spPr>
        <a:xfrm>
          <a:off x="8094664" y="612311"/>
          <a:ext cx="1257725" cy="12577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847BB-FA31-43C3-9245-A0D64F35AAD8}">
      <dsp:nvSpPr>
        <dsp:cNvPr id="0" name=""/>
        <dsp:cNvSpPr/>
      </dsp:nvSpPr>
      <dsp:spPr>
        <a:xfrm>
          <a:off x="8362704" y="880351"/>
          <a:ext cx="721645" cy="7216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777BA64-9483-417F-B9E1-CDC9FACC6C59}">
      <dsp:nvSpPr>
        <dsp:cNvPr id="0" name=""/>
        <dsp:cNvSpPr/>
      </dsp:nvSpPr>
      <dsp:spPr>
        <a:xfrm>
          <a:off x="7692604" y="2261788"/>
          <a:ext cx="20618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Lending Money</a:t>
          </a:r>
        </a:p>
      </dsp:txBody>
      <dsp:txXfrm>
        <a:off x="7692604" y="2261788"/>
        <a:ext cx="2061845"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6985F-5349-4160-9465-D4ECB56F39CD}">
      <dsp:nvSpPr>
        <dsp:cNvPr id="0" name=""/>
        <dsp:cNvSpPr/>
      </dsp:nvSpPr>
      <dsp:spPr>
        <a:xfrm>
          <a:off x="0" y="0"/>
          <a:ext cx="5359717" cy="2507977"/>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1.  Those taking the position that treatment programs have a right to discharge clients for drinking or using while in the program.</a:t>
          </a:r>
        </a:p>
      </dsp:txBody>
      <dsp:txXfrm>
        <a:off x="73456" y="73456"/>
        <a:ext cx="2767527" cy="2361065"/>
      </dsp:txXfrm>
    </dsp:sp>
    <dsp:sp modelId="{E16D7DB1-11AD-4D14-8180-D2A2D0A4D672}">
      <dsp:nvSpPr>
        <dsp:cNvPr id="0" name=""/>
        <dsp:cNvSpPr/>
      </dsp:nvSpPr>
      <dsp:spPr>
        <a:xfrm>
          <a:off x="945832" y="3065306"/>
          <a:ext cx="5359717" cy="2507977"/>
        </a:xfrm>
        <a:prstGeom prst="roundRect">
          <a:avLst>
            <a:gd name="adj" fmla="val 10000"/>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2.  Those taking the position that treatment programs owe a duty of care to those who cannot or will not maintain sobriety during the treatment.</a:t>
          </a:r>
        </a:p>
      </dsp:txBody>
      <dsp:txXfrm>
        <a:off x="1019288" y="3138762"/>
        <a:ext cx="2636787" cy="2361065"/>
      </dsp:txXfrm>
    </dsp:sp>
    <dsp:sp modelId="{E597148D-1C31-4EB3-9B04-A4768D4D5CD8}">
      <dsp:nvSpPr>
        <dsp:cNvPr id="0" name=""/>
        <dsp:cNvSpPr/>
      </dsp:nvSpPr>
      <dsp:spPr>
        <a:xfrm>
          <a:off x="3729531" y="1971549"/>
          <a:ext cx="1630185" cy="163018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96323" y="1971549"/>
        <a:ext cx="896601" cy="12267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519A6-4FC5-450C-B6BC-4613AD99DDA0}">
      <dsp:nvSpPr>
        <dsp:cNvPr id="0" name=""/>
        <dsp:cNvSpPr/>
      </dsp:nvSpPr>
      <dsp:spPr>
        <a:xfrm>
          <a:off x="155279" y="1143816"/>
          <a:ext cx="1306466" cy="130646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684D0-9F44-418E-9CA2-5488B0569A23}">
      <dsp:nvSpPr>
        <dsp:cNvPr id="0" name=""/>
        <dsp:cNvSpPr/>
      </dsp:nvSpPr>
      <dsp:spPr>
        <a:xfrm>
          <a:off x="429637" y="1418174"/>
          <a:ext cx="757750" cy="757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F14AC4B-D532-43DF-AF81-E5856D101D33}">
      <dsp:nvSpPr>
        <dsp:cNvPr id="0" name=""/>
        <dsp:cNvSpPr/>
      </dsp:nvSpPr>
      <dsp:spPr>
        <a:xfrm>
          <a:off x="1741703" y="1143816"/>
          <a:ext cx="3079529" cy="130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What types of cases contribute to your stress level increasing your vulnerability to compassion fatigue?</a:t>
          </a:r>
        </a:p>
      </dsp:txBody>
      <dsp:txXfrm>
        <a:off x="1741703" y="1143816"/>
        <a:ext cx="3079529" cy="1306466"/>
      </dsp:txXfrm>
    </dsp:sp>
    <dsp:sp modelId="{17BFA4B0-3563-4384-A96E-D573B4828AED}">
      <dsp:nvSpPr>
        <dsp:cNvPr id="0" name=""/>
        <dsp:cNvSpPr/>
      </dsp:nvSpPr>
      <dsp:spPr>
        <a:xfrm>
          <a:off x="5357817" y="1143816"/>
          <a:ext cx="1306466" cy="13064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99903-32DA-44D2-A558-8B75062AA678}">
      <dsp:nvSpPr>
        <dsp:cNvPr id="0" name=""/>
        <dsp:cNvSpPr/>
      </dsp:nvSpPr>
      <dsp:spPr>
        <a:xfrm>
          <a:off x="5632175" y="1418174"/>
          <a:ext cx="757750" cy="757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D5836E4-1B1E-4589-8B97-21E4D2A0705A}">
      <dsp:nvSpPr>
        <dsp:cNvPr id="0" name=""/>
        <dsp:cNvSpPr/>
      </dsp:nvSpPr>
      <dsp:spPr>
        <a:xfrm>
          <a:off x="6944241" y="1143816"/>
          <a:ext cx="3079529" cy="130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What type of events or situations cause you to experience an unusually strong reaction, often overpowering your usual coping mechanisms </a:t>
          </a:r>
        </a:p>
      </dsp:txBody>
      <dsp:txXfrm>
        <a:off x="6944241" y="1143816"/>
        <a:ext cx="3079529" cy="13064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00F9C-F934-4B04-B321-0A999E08F22C}">
      <dsp:nvSpPr>
        <dsp:cNvPr id="0" name=""/>
        <dsp:cNvSpPr/>
      </dsp:nvSpPr>
      <dsp:spPr>
        <a:xfrm>
          <a:off x="594024" y="222049"/>
          <a:ext cx="1852875" cy="1852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73447-2CBB-405B-9B0E-1F80F1F31752}">
      <dsp:nvSpPr>
        <dsp:cNvPr id="0" name=""/>
        <dsp:cNvSpPr/>
      </dsp:nvSpPr>
      <dsp:spPr>
        <a:xfrm>
          <a:off x="988899" y="616924"/>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CC09C65-88DF-47A9-BA34-BDACB461E8F3}">
      <dsp:nvSpPr>
        <dsp:cNvPr id="0" name=""/>
        <dsp:cNvSpPr/>
      </dsp:nvSpPr>
      <dsp:spPr>
        <a:xfrm>
          <a:off x="1712"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solidFill>
                <a:schemeClr val="tx1"/>
              </a:solidFill>
            </a:rPr>
            <a:t>Have a manageable patient load, know and set boundaries and limits.</a:t>
          </a:r>
        </a:p>
      </dsp:txBody>
      <dsp:txXfrm>
        <a:off x="1712" y="2652050"/>
        <a:ext cx="3037500" cy="720000"/>
      </dsp:txXfrm>
    </dsp:sp>
    <dsp:sp modelId="{5CDF2538-EDE0-43AA-A08D-60A3E7144278}">
      <dsp:nvSpPr>
        <dsp:cNvPr id="0" name=""/>
        <dsp:cNvSpPr/>
      </dsp:nvSpPr>
      <dsp:spPr>
        <a:xfrm>
          <a:off x="4163087" y="222049"/>
          <a:ext cx="1852875" cy="1852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6B9918-A4CC-4520-BF5C-05225928E584}">
      <dsp:nvSpPr>
        <dsp:cNvPr id="0" name=""/>
        <dsp:cNvSpPr/>
      </dsp:nvSpPr>
      <dsp:spPr>
        <a:xfrm>
          <a:off x="4557962" y="616924"/>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0316592-24A0-4AE3-89EA-78F6BEECB112}">
      <dsp:nvSpPr>
        <dsp:cNvPr id="0" name=""/>
        <dsp:cNvSpPr/>
      </dsp:nvSpPr>
      <dsp:spPr>
        <a:xfrm>
          <a:off x="3570775"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solidFill>
                <a:schemeClr val="tx1"/>
              </a:solidFill>
            </a:rPr>
            <a:t>Use a team approach with patients whenever possible.</a:t>
          </a:r>
        </a:p>
      </dsp:txBody>
      <dsp:txXfrm>
        <a:off x="3570775" y="2652050"/>
        <a:ext cx="3037500" cy="720000"/>
      </dsp:txXfrm>
    </dsp:sp>
    <dsp:sp modelId="{B643A518-1717-484E-AF6C-A029F9DAC0D3}">
      <dsp:nvSpPr>
        <dsp:cNvPr id="0" name=""/>
        <dsp:cNvSpPr/>
      </dsp:nvSpPr>
      <dsp:spPr>
        <a:xfrm>
          <a:off x="7732150" y="222049"/>
          <a:ext cx="1852875" cy="1852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EF620-DBC3-4698-A663-9BA00B1631B3}">
      <dsp:nvSpPr>
        <dsp:cNvPr id="0" name=""/>
        <dsp:cNvSpPr/>
      </dsp:nvSpPr>
      <dsp:spPr>
        <a:xfrm>
          <a:off x="8127025" y="616924"/>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2FABE42-1228-4568-A0A9-E150DDE3F967}">
      <dsp:nvSpPr>
        <dsp:cNvPr id="0" name=""/>
        <dsp:cNvSpPr/>
      </dsp:nvSpPr>
      <dsp:spPr>
        <a:xfrm>
          <a:off x="7139837"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solidFill>
                <a:schemeClr val="tx1"/>
              </a:solidFill>
            </a:rPr>
            <a:t>Take a “Mental Health Day” when needed.</a:t>
          </a:r>
        </a:p>
      </dsp:txBody>
      <dsp:txXfrm>
        <a:off x="7139837" y="2652050"/>
        <a:ext cx="3037500" cy="720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3D492-AF4A-457F-BF91-E6A1BE3DDA88}">
      <dsp:nvSpPr>
        <dsp:cNvPr id="0" name=""/>
        <dsp:cNvSpPr/>
      </dsp:nvSpPr>
      <dsp:spPr>
        <a:xfrm>
          <a:off x="0" y="584041"/>
          <a:ext cx="10179050" cy="10782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D7417-F4CD-4E96-9677-D7B1B57E3320}">
      <dsp:nvSpPr>
        <dsp:cNvPr id="0" name=""/>
        <dsp:cNvSpPr/>
      </dsp:nvSpPr>
      <dsp:spPr>
        <a:xfrm>
          <a:off x="326164" y="826642"/>
          <a:ext cx="593026" cy="593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C911C35-3AF9-464A-A6C3-D63D36C7C03B}">
      <dsp:nvSpPr>
        <dsp:cNvPr id="0" name=""/>
        <dsp:cNvSpPr/>
      </dsp:nvSpPr>
      <dsp:spPr>
        <a:xfrm>
          <a:off x="1245355" y="584041"/>
          <a:ext cx="8933694" cy="107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13" tIns="114113" rIns="114113" bIns="114113" numCol="1" spcCol="1270" anchor="ctr" anchorCtr="0">
          <a:noAutofit/>
        </a:bodyPr>
        <a:lstStyle/>
        <a:p>
          <a:pPr marL="0" lvl="0" indent="0" algn="l" defTabSz="933450">
            <a:lnSpc>
              <a:spcPct val="90000"/>
            </a:lnSpc>
            <a:spcBef>
              <a:spcPct val="0"/>
            </a:spcBef>
            <a:spcAft>
              <a:spcPct val="35000"/>
            </a:spcAft>
            <a:buNone/>
          </a:pPr>
          <a:r>
            <a:rPr lang="en-US" sz="2100" kern="1200"/>
            <a:t>Laugh, joke, have time to unwind.</a:t>
          </a:r>
        </a:p>
      </dsp:txBody>
      <dsp:txXfrm>
        <a:off x="1245355" y="584041"/>
        <a:ext cx="8933694" cy="1078230"/>
      </dsp:txXfrm>
    </dsp:sp>
    <dsp:sp modelId="{D944820B-6FBA-4589-88EA-E43E74CD2E2B}">
      <dsp:nvSpPr>
        <dsp:cNvPr id="0" name=""/>
        <dsp:cNvSpPr/>
      </dsp:nvSpPr>
      <dsp:spPr>
        <a:xfrm>
          <a:off x="0" y="1931828"/>
          <a:ext cx="10179050" cy="10782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D99EC-5032-4040-B9B5-8C607D1F8126}">
      <dsp:nvSpPr>
        <dsp:cNvPr id="0" name=""/>
        <dsp:cNvSpPr/>
      </dsp:nvSpPr>
      <dsp:spPr>
        <a:xfrm>
          <a:off x="326164" y="2174430"/>
          <a:ext cx="593026" cy="593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284AA35-E625-4D6C-8A23-CCD088ABF7EB}">
      <dsp:nvSpPr>
        <dsp:cNvPr id="0" name=""/>
        <dsp:cNvSpPr/>
      </dsp:nvSpPr>
      <dsp:spPr>
        <a:xfrm>
          <a:off x="1245355" y="1931828"/>
          <a:ext cx="8933694" cy="107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13" tIns="114113" rIns="114113" bIns="114113" numCol="1" spcCol="1270" anchor="ctr" anchorCtr="0">
          <a:noAutofit/>
        </a:bodyPr>
        <a:lstStyle/>
        <a:p>
          <a:pPr marL="0" lvl="0" indent="0" algn="l" defTabSz="933450">
            <a:lnSpc>
              <a:spcPct val="90000"/>
            </a:lnSpc>
            <a:spcBef>
              <a:spcPct val="0"/>
            </a:spcBef>
            <a:spcAft>
              <a:spcPct val="35000"/>
            </a:spcAft>
            <a:buNone/>
          </a:pPr>
          <a:r>
            <a:rPr lang="en-US" sz="2100" kern="1200"/>
            <a:t>Have a holistic approach to taking care of myself – mind, body, feelings, spirituality. Let go, do not allow stress or take on others’ stress, reduce anxiety, recognize choices.</a:t>
          </a:r>
        </a:p>
      </dsp:txBody>
      <dsp:txXfrm>
        <a:off x="1245355" y="1931828"/>
        <a:ext cx="8933694" cy="10782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E48BB-5818-4937-8E63-A91A5AABFC57}">
      <dsp:nvSpPr>
        <dsp:cNvPr id="0" name=""/>
        <dsp:cNvSpPr/>
      </dsp:nvSpPr>
      <dsp:spPr>
        <a:xfrm>
          <a:off x="0" y="0"/>
          <a:ext cx="10179050"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86D19-9356-4B73-A304-333C6D22ADD7}">
      <dsp:nvSpPr>
        <dsp:cNvPr id="0" name=""/>
        <dsp:cNvSpPr/>
      </dsp:nvSpPr>
      <dsp:spPr>
        <a:xfrm>
          <a:off x="0" y="0"/>
          <a:ext cx="10179050"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Let people know your limits.</a:t>
          </a:r>
        </a:p>
      </dsp:txBody>
      <dsp:txXfrm>
        <a:off x="0" y="0"/>
        <a:ext cx="10179050" cy="898524"/>
      </dsp:txXfrm>
    </dsp:sp>
    <dsp:sp modelId="{15FA04C7-5A9C-48AB-B272-FAD2948847DD}">
      <dsp:nvSpPr>
        <dsp:cNvPr id="0" name=""/>
        <dsp:cNvSpPr/>
      </dsp:nvSpPr>
      <dsp:spPr>
        <a:xfrm>
          <a:off x="0" y="898525"/>
          <a:ext cx="10179050" cy="0"/>
        </a:xfrm>
        <a:prstGeom prst="line">
          <a:avLst/>
        </a:prstGeom>
        <a:solidFill>
          <a:schemeClr val="accent2">
            <a:hueOff val="2079554"/>
            <a:satOff val="11835"/>
            <a:lumOff val="3660"/>
            <a:alphaOff val="0"/>
          </a:schemeClr>
        </a:solidFill>
        <a:ln w="12700" cap="flat" cmpd="sng" algn="in">
          <a:solidFill>
            <a:schemeClr val="accent2">
              <a:hueOff val="2079554"/>
              <a:satOff val="11835"/>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E558C-57A5-4958-ABFB-52095BEA84B4}">
      <dsp:nvSpPr>
        <dsp:cNvPr id="0" name=""/>
        <dsp:cNvSpPr/>
      </dsp:nvSpPr>
      <dsp:spPr>
        <a:xfrm>
          <a:off x="0" y="898524"/>
          <a:ext cx="10179050"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Process, talk things out. Talk to a health care professional if needed.</a:t>
          </a:r>
        </a:p>
      </dsp:txBody>
      <dsp:txXfrm>
        <a:off x="0" y="898524"/>
        <a:ext cx="10179050" cy="898524"/>
      </dsp:txXfrm>
    </dsp:sp>
    <dsp:sp modelId="{60E1FE9D-C0E4-4A72-BED3-2A29EF667D42}">
      <dsp:nvSpPr>
        <dsp:cNvPr id="0" name=""/>
        <dsp:cNvSpPr/>
      </dsp:nvSpPr>
      <dsp:spPr>
        <a:xfrm>
          <a:off x="0" y="1797050"/>
          <a:ext cx="10179050" cy="0"/>
        </a:xfrm>
        <a:prstGeom prst="line">
          <a:avLst/>
        </a:prstGeom>
        <a:solidFill>
          <a:schemeClr val="accent2">
            <a:hueOff val="4159108"/>
            <a:satOff val="23669"/>
            <a:lumOff val="7320"/>
            <a:alphaOff val="0"/>
          </a:schemeClr>
        </a:solidFill>
        <a:ln w="12700" cap="flat" cmpd="sng" algn="in">
          <a:solidFill>
            <a:schemeClr val="accent2">
              <a:hueOff val="4159108"/>
              <a:satOff val="23669"/>
              <a:lumOff val="73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405D6-DA2A-4C0B-85F0-CCEAE261509F}">
      <dsp:nvSpPr>
        <dsp:cNvPr id="0" name=""/>
        <dsp:cNvSpPr/>
      </dsp:nvSpPr>
      <dsp:spPr>
        <a:xfrm>
          <a:off x="0" y="1797049"/>
          <a:ext cx="10179050"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Have a safe work environment.</a:t>
          </a:r>
        </a:p>
      </dsp:txBody>
      <dsp:txXfrm>
        <a:off x="0" y="1797049"/>
        <a:ext cx="10179050" cy="898524"/>
      </dsp:txXfrm>
    </dsp:sp>
    <dsp:sp modelId="{C5226E00-A7D3-4CEE-9DB5-EE2760E98F72}">
      <dsp:nvSpPr>
        <dsp:cNvPr id="0" name=""/>
        <dsp:cNvSpPr/>
      </dsp:nvSpPr>
      <dsp:spPr>
        <a:xfrm>
          <a:off x="0" y="2695574"/>
          <a:ext cx="10179050" cy="0"/>
        </a:xfrm>
        <a:prstGeom prst="line">
          <a:avLst/>
        </a:prstGeom>
        <a:solidFill>
          <a:schemeClr val="accent2">
            <a:hueOff val="6238661"/>
            <a:satOff val="35504"/>
            <a:lumOff val="10980"/>
            <a:alphaOff val="0"/>
          </a:schemeClr>
        </a:solidFill>
        <a:ln w="12700" cap="flat" cmpd="sng" algn="in">
          <a:solidFill>
            <a:schemeClr val="accent2">
              <a:hueOff val="6238661"/>
              <a:satOff val="35504"/>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DFCFE-FB21-4F1F-AED7-DF27D83B6485}">
      <dsp:nvSpPr>
        <dsp:cNvPr id="0" name=""/>
        <dsp:cNvSpPr/>
      </dsp:nvSpPr>
      <dsp:spPr>
        <a:xfrm>
          <a:off x="0" y="2695574"/>
          <a:ext cx="10179050"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Stay organized.</a:t>
          </a:r>
        </a:p>
      </dsp:txBody>
      <dsp:txXfrm>
        <a:off x="0" y="2695574"/>
        <a:ext cx="10179050" cy="8985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A6C58-9303-4267-B559-131674EB44E3}">
      <dsp:nvSpPr>
        <dsp:cNvPr id="0" name=""/>
        <dsp:cNvSpPr/>
      </dsp:nvSpPr>
      <dsp:spPr>
        <a:xfrm>
          <a:off x="0" y="1579"/>
          <a:ext cx="3664458" cy="690565"/>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High levels of personal accomplishment</a:t>
          </a:r>
        </a:p>
      </dsp:txBody>
      <dsp:txXfrm>
        <a:off x="33711" y="35290"/>
        <a:ext cx="3597036" cy="623143"/>
      </dsp:txXfrm>
    </dsp:sp>
    <dsp:sp modelId="{CD753520-02D3-4184-A854-AFCB48B541FC}">
      <dsp:nvSpPr>
        <dsp:cNvPr id="0" name=""/>
        <dsp:cNvSpPr/>
      </dsp:nvSpPr>
      <dsp:spPr>
        <a:xfrm>
          <a:off x="0" y="726673"/>
          <a:ext cx="3664458" cy="690565"/>
        </a:xfrm>
        <a:prstGeom prst="roundRect">
          <a:avLst/>
        </a:prstGeom>
        <a:solidFill>
          <a:schemeClr val="accent5">
            <a:hueOff val="4778670"/>
            <a:satOff val="-10209"/>
            <a:lumOff val="-42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General well-being</a:t>
          </a:r>
        </a:p>
      </dsp:txBody>
      <dsp:txXfrm>
        <a:off x="33711" y="760384"/>
        <a:ext cx="3597036" cy="623143"/>
      </dsp:txXfrm>
    </dsp:sp>
    <dsp:sp modelId="{86D559B7-CFB8-451F-B3D8-0E547689BE62}">
      <dsp:nvSpPr>
        <dsp:cNvPr id="0" name=""/>
        <dsp:cNvSpPr/>
      </dsp:nvSpPr>
      <dsp:spPr>
        <a:xfrm>
          <a:off x="0" y="1451767"/>
          <a:ext cx="3664458" cy="690565"/>
        </a:xfrm>
        <a:prstGeom prst="roundRect">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Enhanced self-awareness</a:t>
          </a:r>
        </a:p>
      </dsp:txBody>
      <dsp:txXfrm>
        <a:off x="33711" y="1485478"/>
        <a:ext cx="3597036" cy="623143"/>
      </dsp:txXfrm>
    </dsp:sp>
    <dsp:sp modelId="{0895B4E3-51B7-4832-BCB1-3A962A87373F}">
      <dsp:nvSpPr>
        <dsp:cNvPr id="0" name=""/>
        <dsp:cNvSpPr/>
      </dsp:nvSpPr>
      <dsp:spPr>
        <a:xfrm>
          <a:off x="0" y="2176861"/>
          <a:ext cx="3664458" cy="690565"/>
        </a:xfrm>
        <a:prstGeom prst="roundRect">
          <a:avLst/>
        </a:prstGeom>
        <a:solidFill>
          <a:schemeClr val="accent5">
            <a:hueOff val="14336010"/>
            <a:satOff val="-30628"/>
            <a:lumOff val="-1279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Openness to experience</a:t>
          </a:r>
        </a:p>
      </dsp:txBody>
      <dsp:txXfrm>
        <a:off x="33711" y="2210572"/>
        <a:ext cx="3597036" cy="623143"/>
      </dsp:txXfrm>
    </dsp:sp>
    <dsp:sp modelId="{4CFAC359-2C56-4F48-A261-238F87CC9F37}">
      <dsp:nvSpPr>
        <dsp:cNvPr id="0" name=""/>
        <dsp:cNvSpPr/>
      </dsp:nvSpPr>
      <dsp:spPr>
        <a:xfrm rot="5400000">
          <a:off x="6645527" y="-1638831"/>
          <a:ext cx="552452" cy="6514592"/>
        </a:xfrm>
        <a:prstGeom prst="round2SameRect">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1" u="sng" kern="1200" dirty="0"/>
            <a:t>which all led to increased job satisfaction</a:t>
          </a:r>
          <a:endParaRPr lang="en-US" sz="2500" kern="1200" dirty="0"/>
        </a:p>
      </dsp:txBody>
      <dsp:txXfrm rot="-5400000">
        <a:off x="3664457" y="1369207"/>
        <a:ext cx="6487624" cy="498516"/>
      </dsp:txXfrm>
    </dsp:sp>
    <dsp:sp modelId="{8CF7CCEF-25C6-4F59-995F-3D689D6CD034}">
      <dsp:nvSpPr>
        <dsp:cNvPr id="0" name=""/>
        <dsp:cNvSpPr/>
      </dsp:nvSpPr>
      <dsp:spPr>
        <a:xfrm>
          <a:off x="0" y="2901954"/>
          <a:ext cx="3664458" cy="690565"/>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Appreciation of the rewards of care-giving</a:t>
          </a:r>
        </a:p>
      </dsp:txBody>
      <dsp:txXfrm>
        <a:off x="33711" y="2935665"/>
        <a:ext cx="3597036" cy="623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D96BB-BB6F-4E98-A9D9-1DA4252EF1F2}">
      <dsp:nvSpPr>
        <dsp:cNvPr id="0" name=""/>
        <dsp:cNvSpPr/>
      </dsp:nvSpPr>
      <dsp:spPr>
        <a:xfrm>
          <a:off x="858478" y="585960"/>
          <a:ext cx="1270687" cy="1270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45B72C6-1BF8-4FA8-BE41-DF709DF1ECDF}">
      <dsp:nvSpPr>
        <dsp:cNvPr id="0" name=""/>
        <dsp:cNvSpPr/>
      </dsp:nvSpPr>
      <dsp:spPr>
        <a:xfrm>
          <a:off x="0" y="1918052"/>
          <a:ext cx="2823750" cy="3655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Many difficulties link to a failure on the part of professionals to discriminate among the different terms and meanings</a:t>
          </a:r>
          <a:r>
            <a:rPr lang="en-US" sz="1300" kern="1200" dirty="0"/>
            <a:t>. </a:t>
          </a:r>
        </a:p>
      </dsp:txBody>
      <dsp:txXfrm>
        <a:off x="0" y="1918052"/>
        <a:ext cx="2823750" cy="3655231"/>
      </dsp:txXfrm>
    </dsp:sp>
    <dsp:sp modelId="{B047E01C-491A-433E-9B04-7ECD3F93A44A}">
      <dsp:nvSpPr>
        <dsp:cNvPr id="0" name=""/>
        <dsp:cNvSpPr/>
      </dsp:nvSpPr>
      <dsp:spPr>
        <a:xfrm>
          <a:off x="4176384" y="1101096"/>
          <a:ext cx="1270687" cy="1270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2C8441F-5F2B-45A9-A451-1C0FEE8A507B}">
      <dsp:nvSpPr>
        <dsp:cNvPr id="0" name=""/>
        <dsp:cNvSpPr/>
      </dsp:nvSpPr>
      <dsp:spPr>
        <a:xfrm>
          <a:off x="3399853" y="2877500"/>
          <a:ext cx="2823750" cy="15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Still other dilemmas stem from the fact that legal obligations do not always align with ethical responsibilities.</a:t>
          </a:r>
        </a:p>
      </dsp:txBody>
      <dsp:txXfrm>
        <a:off x="3399853" y="2877500"/>
        <a:ext cx="2823750" cy="1594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541C4-D513-4179-A12D-19866BDBB980}">
      <dsp:nvSpPr>
        <dsp:cNvPr id="0" name=""/>
        <dsp:cNvSpPr/>
      </dsp:nvSpPr>
      <dsp:spPr>
        <a:xfrm>
          <a:off x="1242" y="182126"/>
          <a:ext cx="4361384" cy="2769479"/>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3246C-DCD9-49EB-9615-288B62320DFC}">
      <dsp:nvSpPr>
        <dsp:cNvPr id="0" name=""/>
        <dsp:cNvSpPr/>
      </dsp:nvSpPr>
      <dsp:spPr>
        <a:xfrm>
          <a:off x="485840" y="642494"/>
          <a:ext cx="4361384" cy="2769479"/>
        </a:xfrm>
        <a:prstGeom prst="roundRect">
          <a:avLst>
            <a:gd name="adj" fmla="val 10000"/>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Involves the basic entitlement of people to decide how much of their property, thoughts, feelings, or personal data to share with others. </a:t>
          </a:r>
        </a:p>
      </dsp:txBody>
      <dsp:txXfrm>
        <a:off x="566955" y="723609"/>
        <a:ext cx="4199154" cy="2607249"/>
      </dsp:txXfrm>
    </dsp:sp>
    <dsp:sp modelId="{BBC03181-3A7F-4EB6-ACF3-C5FD98A498D4}">
      <dsp:nvSpPr>
        <dsp:cNvPr id="0" name=""/>
        <dsp:cNvSpPr/>
      </dsp:nvSpPr>
      <dsp:spPr>
        <a:xfrm>
          <a:off x="5331824" y="182126"/>
          <a:ext cx="4361384" cy="2769479"/>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4AEFD-522F-4BE6-AC05-48E6E1AC79FA}">
      <dsp:nvSpPr>
        <dsp:cNvPr id="0" name=""/>
        <dsp:cNvSpPr/>
      </dsp:nvSpPr>
      <dsp:spPr>
        <a:xfrm>
          <a:off x="5816422" y="642494"/>
          <a:ext cx="4361384" cy="2769479"/>
        </a:xfrm>
        <a:prstGeom prst="roundRect">
          <a:avLst>
            <a:gd name="adj" fmla="val 10000"/>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this sense, privacy seems essential to ensure human dignity and freedom of self-determination.</a:t>
          </a:r>
        </a:p>
      </dsp:txBody>
      <dsp:txXfrm>
        <a:off x="5897537" y="723609"/>
        <a:ext cx="4199154" cy="2607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27AE2-5D53-4FAB-A3A9-6CE9CC80CEEC}">
      <dsp:nvSpPr>
        <dsp:cNvPr id="0" name=""/>
        <dsp:cNvSpPr/>
      </dsp:nvSpPr>
      <dsp:spPr>
        <a:xfrm>
          <a:off x="1242" y="182126"/>
          <a:ext cx="4361384" cy="2769479"/>
        </a:xfrm>
        <a:prstGeom prst="roundRect">
          <a:avLst>
            <a:gd name="adj" fmla="val 10000"/>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9C8719-AE73-4BE5-B18A-1D65A76EE661}">
      <dsp:nvSpPr>
        <dsp:cNvPr id="0" name=""/>
        <dsp:cNvSpPr/>
      </dsp:nvSpPr>
      <dsp:spPr>
        <a:xfrm>
          <a:off x="485840" y="642494"/>
          <a:ext cx="4361384" cy="2769479"/>
        </a:xfrm>
        <a:prstGeom prst="roundRect">
          <a:avLst>
            <a:gd name="adj" fmla="val 10000"/>
          </a:avLst>
        </a:prstGeom>
        <a:solidFill>
          <a:schemeClr val="lt1">
            <a:alpha val="90000"/>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Refers to a general standard of professional conduct that obliges a professional not to discuss information about a client with anyone</a:t>
          </a:r>
        </a:p>
      </dsp:txBody>
      <dsp:txXfrm>
        <a:off x="566955" y="723609"/>
        <a:ext cx="4199154" cy="2607249"/>
      </dsp:txXfrm>
    </dsp:sp>
    <dsp:sp modelId="{33518D5A-6D66-4D42-9366-1EEE426B30BD}">
      <dsp:nvSpPr>
        <dsp:cNvPr id="0" name=""/>
        <dsp:cNvSpPr/>
      </dsp:nvSpPr>
      <dsp:spPr>
        <a:xfrm>
          <a:off x="5331824" y="182126"/>
          <a:ext cx="4361384" cy="2769479"/>
        </a:xfrm>
        <a:prstGeom prst="roundRect">
          <a:avLst>
            <a:gd name="adj" fmla="val 10000"/>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F8167-EC9E-4B52-8E0F-93AD4E2BB0C7}">
      <dsp:nvSpPr>
        <dsp:cNvPr id="0" name=""/>
        <dsp:cNvSpPr/>
      </dsp:nvSpPr>
      <dsp:spPr>
        <a:xfrm>
          <a:off x="5816422" y="642494"/>
          <a:ext cx="4361384" cy="2769479"/>
        </a:xfrm>
        <a:prstGeom prst="roundRect">
          <a:avLst>
            <a:gd name="adj" fmla="val 10000"/>
          </a:avLst>
        </a:prstGeom>
        <a:solidFill>
          <a:schemeClr val="lt1">
            <a:alpha val="90000"/>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Confidentiality may also originate in statutes (i.e., laws enacted by legislatures), administrative law (i.e., regulations promulgated to implement legislation), or case law (i.e., interpretations of laws by courts). </a:t>
          </a:r>
        </a:p>
      </dsp:txBody>
      <dsp:txXfrm>
        <a:off x="5897537" y="723609"/>
        <a:ext cx="4199154" cy="26072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4F0F4-DF0F-427A-A277-08E740B162C2}">
      <dsp:nvSpPr>
        <dsp:cNvPr id="0" name=""/>
        <dsp:cNvSpPr/>
      </dsp:nvSpPr>
      <dsp:spPr>
        <a:xfrm>
          <a:off x="1876524" y="504786"/>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A45C6-AFCA-47B7-8775-7D03F2A5EDF9}">
      <dsp:nvSpPr>
        <dsp:cNvPr id="0" name=""/>
        <dsp:cNvSpPr/>
      </dsp:nvSpPr>
      <dsp:spPr>
        <a:xfrm>
          <a:off x="2344524" y="97278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0F4592B-6697-49EE-B31C-09123B698152}">
      <dsp:nvSpPr>
        <dsp:cNvPr id="0" name=""/>
        <dsp:cNvSpPr/>
      </dsp:nvSpPr>
      <dsp:spPr>
        <a:xfrm>
          <a:off x="1174524" y="3384787"/>
          <a:ext cx="3600000"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The stress from helping or wanting to help a traumatized or suffering person</a:t>
          </a:r>
        </a:p>
      </dsp:txBody>
      <dsp:txXfrm>
        <a:off x="1174524" y="3384787"/>
        <a:ext cx="3600000" cy="1282500"/>
      </dsp:txXfrm>
    </dsp:sp>
    <dsp:sp modelId="{02AF1977-8B0B-4D22-9FC9-8B4263E3641B}">
      <dsp:nvSpPr>
        <dsp:cNvPr id="0" name=""/>
        <dsp:cNvSpPr/>
      </dsp:nvSpPr>
      <dsp:spPr>
        <a:xfrm>
          <a:off x="6106525" y="504786"/>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911B41-4150-4AB5-80CB-1A6F470EE0EC}">
      <dsp:nvSpPr>
        <dsp:cNvPr id="0" name=""/>
        <dsp:cNvSpPr/>
      </dsp:nvSpPr>
      <dsp:spPr>
        <a:xfrm>
          <a:off x="6574525" y="97278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CB86CAB-2CAF-4AE3-A095-D237471D9892}">
      <dsp:nvSpPr>
        <dsp:cNvPr id="0" name=""/>
        <dsp:cNvSpPr/>
      </dsp:nvSpPr>
      <dsp:spPr>
        <a:xfrm>
          <a:off x="5404525" y="3384787"/>
          <a:ext cx="3600000"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Also known as Compassion fatigue</a:t>
          </a:r>
        </a:p>
      </dsp:txBody>
      <dsp:txXfrm>
        <a:off x="5404525" y="3384787"/>
        <a:ext cx="3600000" cy="128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AA4FD-CC05-44CD-A596-DE5C34F0D3D0}">
      <dsp:nvSpPr>
        <dsp:cNvPr id="0" name=""/>
        <dsp:cNvSpPr/>
      </dsp:nvSpPr>
      <dsp:spPr>
        <a:xfrm>
          <a:off x="2529165" y="8299"/>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14012-2AE6-49AB-B710-A4EBE6F7D60A}">
      <dsp:nvSpPr>
        <dsp:cNvPr id="0" name=""/>
        <dsp:cNvSpPr/>
      </dsp:nvSpPr>
      <dsp:spPr>
        <a:xfrm>
          <a:off x="2902103" y="381237"/>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594EA4D-BA5F-40F5-A4BF-ABA1F7D553BE}">
      <dsp:nvSpPr>
        <dsp:cNvPr id="0" name=""/>
        <dsp:cNvSpPr/>
      </dsp:nvSpPr>
      <dsp:spPr>
        <a:xfrm>
          <a:off x="1969759" y="2303300"/>
          <a:ext cx="2868750"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dirty="0"/>
            <a:t>Conscious burnout drains </a:t>
          </a:r>
          <a:r>
            <a:rPr lang="en-US" sz="3200" u="sng" kern="1200" dirty="0"/>
            <a:t>us</a:t>
          </a:r>
          <a:endParaRPr lang="en-US" sz="3200" kern="1200" dirty="0"/>
        </a:p>
      </dsp:txBody>
      <dsp:txXfrm>
        <a:off x="1969759" y="2303300"/>
        <a:ext cx="2868750" cy="1282500"/>
      </dsp:txXfrm>
    </dsp:sp>
    <dsp:sp modelId="{167D4A6D-0EE1-4681-95C5-B49FE4C9A0FC}">
      <dsp:nvSpPr>
        <dsp:cNvPr id="0" name=""/>
        <dsp:cNvSpPr/>
      </dsp:nvSpPr>
      <dsp:spPr>
        <a:xfrm>
          <a:off x="5899946" y="8299"/>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8209D-A36E-48CE-885E-D9C1AD85D763}">
      <dsp:nvSpPr>
        <dsp:cNvPr id="0" name=""/>
        <dsp:cNvSpPr/>
      </dsp:nvSpPr>
      <dsp:spPr>
        <a:xfrm>
          <a:off x="6272884" y="381237"/>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355CA57-B476-4B8F-9CD5-6197C8E35A53}">
      <dsp:nvSpPr>
        <dsp:cNvPr id="0" name=""/>
        <dsp:cNvSpPr/>
      </dsp:nvSpPr>
      <dsp:spPr>
        <a:xfrm>
          <a:off x="5340540" y="2303300"/>
          <a:ext cx="2868750"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Unconscious burnout is often </a:t>
          </a:r>
          <a:r>
            <a:rPr lang="en-US" sz="2400" u="sng" kern="1200" dirty="0"/>
            <a:t>taken out on the people we love </a:t>
          </a:r>
          <a:endParaRPr lang="en-US" sz="2400" kern="1200" dirty="0"/>
        </a:p>
      </dsp:txBody>
      <dsp:txXfrm>
        <a:off x="5340540" y="2303300"/>
        <a:ext cx="2868750" cy="128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EF3CC-835C-4A9B-9378-C8079F1045C9}">
      <dsp:nvSpPr>
        <dsp:cNvPr id="0" name=""/>
        <dsp:cNvSpPr/>
      </dsp:nvSpPr>
      <dsp:spPr>
        <a:xfrm>
          <a:off x="0" y="13890"/>
          <a:ext cx="5994400" cy="127413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Justice (would I treat others this way)</a:t>
          </a:r>
        </a:p>
      </dsp:txBody>
      <dsp:txXfrm>
        <a:off x="62198" y="76088"/>
        <a:ext cx="5870004" cy="1149734"/>
      </dsp:txXfrm>
    </dsp:sp>
    <dsp:sp modelId="{A0B8BE71-DE84-441B-A2B3-14DD55825BFB}">
      <dsp:nvSpPr>
        <dsp:cNvPr id="0" name=""/>
        <dsp:cNvSpPr/>
      </dsp:nvSpPr>
      <dsp:spPr>
        <a:xfrm>
          <a:off x="0" y="1383060"/>
          <a:ext cx="5994400" cy="1274130"/>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Universality (would I recommend)</a:t>
          </a:r>
        </a:p>
      </dsp:txBody>
      <dsp:txXfrm>
        <a:off x="62198" y="1445258"/>
        <a:ext cx="5870004" cy="1149734"/>
      </dsp:txXfrm>
    </dsp:sp>
    <dsp:sp modelId="{36DA935F-8009-49A5-94DA-08E97E0B604C}">
      <dsp:nvSpPr>
        <dsp:cNvPr id="0" name=""/>
        <dsp:cNvSpPr/>
      </dsp:nvSpPr>
      <dsp:spPr>
        <a:xfrm>
          <a:off x="0" y="2752230"/>
          <a:ext cx="5994400" cy="1274130"/>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Publicity (would I publicize)</a:t>
          </a:r>
        </a:p>
      </dsp:txBody>
      <dsp:txXfrm>
        <a:off x="62198" y="2814428"/>
        <a:ext cx="5870004" cy="1149734"/>
      </dsp:txXfrm>
    </dsp:sp>
    <dsp:sp modelId="{F1450595-57F5-4447-B9F3-DD00B966D4F9}">
      <dsp:nvSpPr>
        <dsp:cNvPr id="0" name=""/>
        <dsp:cNvSpPr/>
      </dsp:nvSpPr>
      <dsp:spPr>
        <a:xfrm>
          <a:off x="0" y="4121400"/>
          <a:ext cx="5994400" cy="127413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Moral Traces</a:t>
          </a:r>
        </a:p>
      </dsp:txBody>
      <dsp:txXfrm>
        <a:off x="62198" y="4183598"/>
        <a:ext cx="5870004" cy="11497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AC5DB-7C39-416D-B832-DBB1406F73BE}">
      <dsp:nvSpPr>
        <dsp:cNvPr id="0" name=""/>
        <dsp:cNvSpPr/>
      </dsp:nvSpPr>
      <dsp:spPr>
        <a:xfrm>
          <a:off x="1242" y="182126"/>
          <a:ext cx="4361384" cy="276947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58CEC-121F-49EC-9054-2C005152817F}">
      <dsp:nvSpPr>
        <dsp:cNvPr id="0" name=""/>
        <dsp:cNvSpPr/>
      </dsp:nvSpPr>
      <dsp:spPr>
        <a:xfrm>
          <a:off x="485840" y="642494"/>
          <a:ext cx="4361384" cy="276947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Self-disclosure in psychotherapy is defined as </a:t>
          </a:r>
          <a:r>
            <a:rPr lang="en-US" sz="2800" u="sng" kern="1200" dirty="0"/>
            <a:t>the revelation of personal rather than professional information by a psychotherapist to a client.</a:t>
          </a:r>
          <a:r>
            <a:rPr lang="en-US" sz="2800" kern="1200" dirty="0"/>
            <a:t> </a:t>
          </a:r>
        </a:p>
      </dsp:txBody>
      <dsp:txXfrm>
        <a:off x="566955" y="723609"/>
        <a:ext cx="4199154" cy="2607249"/>
      </dsp:txXfrm>
    </dsp:sp>
    <dsp:sp modelId="{EE002CBE-0736-47D8-B862-659622DBE111}">
      <dsp:nvSpPr>
        <dsp:cNvPr id="0" name=""/>
        <dsp:cNvSpPr/>
      </dsp:nvSpPr>
      <dsp:spPr>
        <a:xfrm>
          <a:off x="5331824" y="182126"/>
          <a:ext cx="4361384" cy="276947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B4828-A4CB-4E3D-BBA7-AB496859014E}">
      <dsp:nvSpPr>
        <dsp:cNvPr id="0" name=""/>
        <dsp:cNvSpPr/>
      </dsp:nvSpPr>
      <dsp:spPr>
        <a:xfrm>
          <a:off x="5816422" y="642494"/>
          <a:ext cx="4361384" cy="276947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All disclosures reflect decisions about the boundaries between the private self and the outer world.</a:t>
          </a:r>
        </a:p>
      </dsp:txBody>
      <dsp:txXfrm>
        <a:off x="5897537" y="723609"/>
        <a:ext cx="4199154" cy="26072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01838-6DC7-4057-A1C4-0F286A84437D}">
      <dsp:nvSpPr>
        <dsp:cNvPr id="0" name=""/>
        <dsp:cNvSpPr/>
      </dsp:nvSpPr>
      <dsp:spPr>
        <a:xfrm>
          <a:off x="1209" y="108698"/>
          <a:ext cx="4246714" cy="2696663"/>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8F2A1-6B59-4112-AC1E-5A522CBB66EB}">
      <dsp:nvSpPr>
        <dsp:cNvPr id="0" name=""/>
        <dsp:cNvSpPr/>
      </dsp:nvSpPr>
      <dsp:spPr>
        <a:xfrm>
          <a:off x="473067" y="556962"/>
          <a:ext cx="4246714" cy="2696663"/>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Lost focus (e.g., disclosures that divert the interview from the experience of the client to the experience of the counselor)</a:t>
          </a:r>
        </a:p>
      </dsp:txBody>
      <dsp:txXfrm>
        <a:off x="552050" y="635945"/>
        <a:ext cx="4088748" cy="2538697"/>
      </dsp:txXfrm>
    </dsp:sp>
    <dsp:sp modelId="{70A36DC7-49A3-41A4-971B-CD1A2409BBBD}">
      <dsp:nvSpPr>
        <dsp:cNvPr id="0" name=""/>
        <dsp:cNvSpPr/>
      </dsp:nvSpPr>
      <dsp:spPr>
        <a:xfrm>
          <a:off x="5191638" y="108698"/>
          <a:ext cx="4246714" cy="2696663"/>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3B7B2F-C75D-403B-92CB-F7A89638464C}">
      <dsp:nvSpPr>
        <dsp:cNvPr id="0" name=""/>
        <dsp:cNvSpPr/>
      </dsp:nvSpPr>
      <dsp:spPr>
        <a:xfrm>
          <a:off x="5663495" y="556962"/>
          <a:ext cx="4246714" cy="2696663"/>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Inappropriate timing (e.g., disclosures that slow the development of or abort the therapeutic relationship)</a:t>
          </a:r>
        </a:p>
      </dsp:txBody>
      <dsp:txXfrm>
        <a:off x="5742478" y="635945"/>
        <a:ext cx="4088748" cy="253869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6BBA29-74AB-4159-BFCD-CBD904523D78}" type="datetimeFigureOut">
              <a:rPr lang="en-US" smtClean="0"/>
              <a:t>4/29/2019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B5489C-01F3-4389-9726-21E969E2DB77}" type="slidenum">
              <a:rPr lang="en-US" smtClean="0"/>
              <a:t>‹#›</a:t>
            </a:fld>
            <a:endParaRPr lang="en-US"/>
          </a:p>
        </p:txBody>
      </p:sp>
    </p:spTree>
    <p:extLst>
      <p:ext uri="{BB962C8B-B14F-4D97-AF65-F5344CB8AC3E}">
        <p14:creationId xmlns:p14="http://schemas.microsoft.com/office/powerpoint/2010/main" val="2117971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51651-282A-4ADF-AED1-4112AAC455BF}"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5A420-1EB6-434B-938F-C4570E7B559D}" type="slidenum">
              <a:rPr lang="en-US" smtClean="0"/>
              <a:t>‹#›</a:t>
            </a:fld>
            <a:endParaRPr lang="en-US"/>
          </a:p>
        </p:txBody>
      </p:sp>
    </p:spTree>
    <p:extLst>
      <p:ext uri="{BB962C8B-B14F-4D97-AF65-F5344CB8AC3E}">
        <p14:creationId xmlns:p14="http://schemas.microsoft.com/office/powerpoint/2010/main" val="27207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a:t>
            </a:r>
            <a:r>
              <a:rPr lang="en-US" dirty="0" err="1"/>
              <a:t>maleficense</a:t>
            </a:r>
            <a:r>
              <a:rPr lang="en-US" dirty="0"/>
              <a:t>=to</a:t>
            </a:r>
            <a:r>
              <a:rPr lang="en-US" baseline="0" dirty="0"/>
              <a:t> do no harm; beneficence=welfare of person in mind</a:t>
            </a:r>
            <a:endParaRPr lang="en-US" dirty="0"/>
          </a:p>
        </p:txBody>
      </p:sp>
      <p:sp>
        <p:nvSpPr>
          <p:cNvPr id="4" name="Slide Number Placeholder 3"/>
          <p:cNvSpPr>
            <a:spLocks noGrp="1"/>
          </p:cNvSpPr>
          <p:nvPr>
            <p:ph type="sldNum" sz="quarter" idx="10"/>
          </p:nvPr>
        </p:nvSpPr>
        <p:spPr/>
        <p:txBody>
          <a:bodyPr/>
          <a:lstStyle/>
          <a:p>
            <a:fld id="{4EE5A420-1EB6-434B-938F-C4570E7B559D}" type="slidenum">
              <a:rPr lang="en-US" smtClean="0"/>
              <a:t>13</a:t>
            </a:fld>
            <a:endParaRPr lang="en-US"/>
          </a:p>
        </p:txBody>
      </p:sp>
    </p:spTree>
    <p:extLst>
      <p:ext uri="{BB962C8B-B14F-4D97-AF65-F5344CB8AC3E}">
        <p14:creationId xmlns:p14="http://schemas.microsoft.com/office/powerpoint/2010/main" val="32637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7FCBA27-AAA1-4A08-B91E-AAC2C6148E48}" type="datetimeFigureOut">
              <a:rPr lang="en-US" smtClean="0"/>
              <a:t>4/29/2019</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5A9B17-445F-4125-8A3C-9CBF6021E630}"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191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CBA27-AAA1-4A08-B91E-AAC2C6148E48}"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9B17-445F-4125-8A3C-9CBF6021E630}" type="slidenum">
              <a:rPr lang="en-US" smtClean="0"/>
              <a:t>‹#›</a:t>
            </a:fld>
            <a:endParaRPr lang="en-US"/>
          </a:p>
        </p:txBody>
      </p:sp>
    </p:spTree>
    <p:extLst>
      <p:ext uri="{BB962C8B-B14F-4D97-AF65-F5344CB8AC3E}">
        <p14:creationId xmlns:p14="http://schemas.microsoft.com/office/powerpoint/2010/main" val="173831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CBA27-AAA1-4A08-B91E-AAC2C6148E48}"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9B17-445F-4125-8A3C-9CBF6021E630}" type="slidenum">
              <a:rPr lang="en-US" smtClean="0"/>
              <a:t>‹#›</a:t>
            </a:fld>
            <a:endParaRPr lang="en-US"/>
          </a:p>
        </p:txBody>
      </p:sp>
    </p:spTree>
    <p:extLst>
      <p:ext uri="{BB962C8B-B14F-4D97-AF65-F5344CB8AC3E}">
        <p14:creationId xmlns:p14="http://schemas.microsoft.com/office/powerpoint/2010/main" val="195416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CBA27-AAA1-4A08-B91E-AAC2C6148E48}"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9B17-445F-4125-8A3C-9CBF6021E630}" type="slidenum">
              <a:rPr lang="en-US" smtClean="0"/>
              <a:t>‹#›</a:t>
            </a:fld>
            <a:endParaRPr lang="en-US"/>
          </a:p>
        </p:txBody>
      </p:sp>
    </p:spTree>
    <p:extLst>
      <p:ext uri="{BB962C8B-B14F-4D97-AF65-F5344CB8AC3E}">
        <p14:creationId xmlns:p14="http://schemas.microsoft.com/office/powerpoint/2010/main" val="327334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7FCBA27-AAA1-4A08-B91E-AAC2C6148E48}" type="datetimeFigureOut">
              <a:rPr lang="en-US" smtClean="0"/>
              <a:t>4/29/2019</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5A9B17-445F-4125-8A3C-9CBF6021E630}"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617147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CBA27-AAA1-4A08-B91E-AAC2C6148E48}"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9B17-445F-4125-8A3C-9CBF6021E630}" type="slidenum">
              <a:rPr lang="en-US" smtClean="0"/>
              <a:t>‹#›</a:t>
            </a:fld>
            <a:endParaRPr lang="en-US"/>
          </a:p>
        </p:txBody>
      </p:sp>
    </p:spTree>
    <p:extLst>
      <p:ext uri="{BB962C8B-B14F-4D97-AF65-F5344CB8AC3E}">
        <p14:creationId xmlns:p14="http://schemas.microsoft.com/office/powerpoint/2010/main" val="237569862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FCBA27-AAA1-4A08-B91E-AAC2C6148E48}"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9B17-445F-4125-8A3C-9CBF6021E630}" type="slidenum">
              <a:rPr lang="en-US" smtClean="0"/>
              <a:t>‹#›</a:t>
            </a:fld>
            <a:endParaRPr lang="en-US"/>
          </a:p>
        </p:txBody>
      </p:sp>
    </p:spTree>
    <p:extLst>
      <p:ext uri="{BB962C8B-B14F-4D97-AF65-F5344CB8AC3E}">
        <p14:creationId xmlns:p14="http://schemas.microsoft.com/office/powerpoint/2010/main" val="106973027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FCBA27-AAA1-4A08-B91E-AAC2C6148E48}"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9B17-445F-4125-8A3C-9CBF6021E630}" type="slidenum">
              <a:rPr lang="en-US" smtClean="0"/>
              <a:t>‹#›</a:t>
            </a:fld>
            <a:endParaRPr lang="en-US"/>
          </a:p>
        </p:txBody>
      </p:sp>
    </p:spTree>
    <p:extLst>
      <p:ext uri="{BB962C8B-B14F-4D97-AF65-F5344CB8AC3E}">
        <p14:creationId xmlns:p14="http://schemas.microsoft.com/office/powerpoint/2010/main" val="118206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CBA27-AAA1-4A08-B91E-AAC2C6148E48}"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9B17-445F-4125-8A3C-9CBF6021E630}" type="slidenum">
              <a:rPr lang="en-US" smtClean="0"/>
              <a:t>‹#›</a:t>
            </a:fld>
            <a:endParaRPr lang="en-US"/>
          </a:p>
        </p:txBody>
      </p:sp>
    </p:spTree>
    <p:extLst>
      <p:ext uri="{BB962C8B-B14F-4D97-AF65-F5344CB8AC3E}">
        <p14:creationId xmlns:p14="http://schemas.microsoft.com/office/powerpoint/2010/main" val="1705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7FCBA27-AAA1-4A08-B91E-AAC2C6148E48}" type="datetimeFigureOut">
              <a:rPr lang="en-US" smtClean="0"/>
              <a:t>4/29/2019</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D5A9B17-445F-4125-8A3C-9CBF6021E630}"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671880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87FCBA27-AAA1-4A08-B91E-AAC2C6148E48}" type="datetimeFigureOut">
              <a:rPr lang="en-US" smtClean="0"/>
              <a:t>4/29/2019</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D5A9B17-445F-4125-8A3C-9CBF6021E630}" type="slidenum">
              <a:rPr lang="en-US" smtClean="0"/>
              <a:t>‹#›</a:t>
            </a:fld>
            <a:endParaRPr lang="en-US"/>
          </a:p>
        </p:txBody>
      </p:sp>
    </p:spTree>
    <p:extLst>
      <p:ext uri="{BB962C8B-B14F-4D97-AF65-F5344CB8AC3E}">
        <p14:creationId xmlns:p14="http://schemas.microsoft.com/office/powerpoint/2010/main" val="400467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7FCBA27-AAA1-4A08-B91E-AAC2C6148E48}" type="datetimeFigureOut">
              <a:rPr lang="en-US" smtClean="0"/>
              <a:t>4/29/2019</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5A9B17-445F-4125-8A3C-9CBF6021E630}"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8073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7.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Self-Care as an Ethical Priority</a:t>
            </a:r>
          </a:p>
        </p:txBody>
      </p:sp>
      <p:sp>
        <p:nvSpPr>
          <p:cNvPr id="3" name="Subtitle 2"/>
          <p:cNvSpPr>
            <a:spLocks noGrp="1"/>
          </p:cNvSpPr>
          <p:nvPr>
            <p:ph type="subTitle" idx="1"/>
          </p:nvPr>
        </p:nvSpPr>
        <p:spPr/>
        <p:txBody>
          <a:bodyPr>
            <a:normAutofit fontScale="55000" lnSpcReduction="20000"/>
          </a:bodyPr>
          <a:lstStyle/>
          <a:p>
            <a:r>
              <a:rPr lang="en-US" dirty="0"/>
              <a:t>April 26, 2019</a:t>
            </a:r>
          </a:p>
          <a:p>
            <a:r>
              <a:rPr lang="en-US" dirty="0"/>
              <a:t>By</a:t>
            </a:r>
          </a:p>
          <a:p>
            <a:r>
              <a:rPr lang="en-US" dirty="0"/>
              <a:t>Jill S. Perry, MS, NCC, LPC, CAADC, SAP</a:t>
            </a:r>
          </a:p>
        </p:txBody>
      </p:sp>
    </p:spTree>
    <p:extLst>
      <p:ext uri="{BB962C8B-B14F-4D97-AF65-F5344CB8AC3E}">
        <p14:creationId xmlns:p14="http://schemas.microsoft.com/office/powerpoint/2010/main" val="2482638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7" y="228599"/>
            <a:ext cx="10092598" cy="1320855"/>
          </a:xfrm>
        </p:spPr>
        <p:txBody>
          <a:bodyPr>
            <a:normAutofit/>
          </a:bodyPr>
          <a:lstStyle/>
          <a:p>
            <a:r>
              <a:rPr lang="en-US" sz="4100" u="sng" dirty="0"/>
              <a:t>Law vs Ethics vs Best Practices</a:t>
            </a:r>
          </a:p>
        </p:txBody>
      </p:sp>
      <p:sp>
        <p:nvSpPr>
          <p:cNvPr id="3" name="Content Placeholder 2"/>
          <p:cNvSpPr>
            <a:spLocks noGrp="1"/>
          </p:cNvSpPr>
          <p:nvPr>
            <p:ph idx="1"/>
          </p:nvPr>
        </p:nvSpPr>
        <p:spPr>
          <a:xfrm>
            <a:off x="917063" y="1752601"/>
            <a:ext cx="6045712" cy="4457700"/>
          </a:xfrm>
        </p:spPr>
        <p:txBody>
          <a:bodyPr>
            <a:normAutofit fontScale="92500" lnSpcReduction="20000"/>
          </a:bodyPr>
          <a:lstStyle/>
          <a:p>
            <a:r>
              <a:rPr lang="en-US" sz="3600" u="sng" dirty="0">
                <a:solidFill>
                  <a:schemeClr val="tx1"/>
                </a:solidFill>
              </a:rPr>
              <a:t>Laws</a:t>
            </a:r>
            <a:r>
              <a:rPr lang="en-US" sz="3600" dirty="0">
                <a:solidFill>
                  <a:schemeClr val="tx1"/>
                </a:solidFill>
              </a:rPr>
              <a:t> represent minimum standards</a:t>
            </a:r>
          </a:p>
          <a:p>
            <a:endParaRPr lang="en-US" sz="3600" dirty="0">
              <a:solidFill>
                <a:schemeClr val="tx1"/>
              </a:solidFill>
            </a:endParaRPr>
          </a:p>
          <a:p>
            <a:pPr lvl="2"/>
            <a:r>
              <a:rPr lang="en-US" sz="3600" u="sng" dirty="0">
                <a:solidFill>
                  <a:schemeClr val="tx1"/>
                </a:solidFill>
              </a:rPr>
              <a:t>Ethics</a:t>
            </a:r>
            <a:r>
              <a:rPr lang="en-US" sz="3600" dirty="0">
                <a:solidFill>
                  <a:schemeClr val="tx1"/>
                </a:solidFill>
              </a:rPr>
              <a:t> represent agreed upon professional codes</a:t>
            </a:r>
          </a:p>
          <a:p>
            <a:endParaRPr lang="en-US" sz="3600" dirty="0">
              <a:solidFill>
                <a:schemeClr val="tx1"/>
              </a:solidFill>
            </a:endParaRPr>
          </a:p>
          <a:p>
            <a:pPr lvl="4"/>
            <a:r>
              <a:rPr lang="en-US" sz="3600" u="sng" dirty="0">
                <a:solidFill>
                  <a:schemeClr val="tx1"/>
                </a:solidFill>
              </a:rPr>
              <a:t>Best practice</a:t>
            </a:r>
            <a:r>
              <a:rPr lang="en-US" sz="3600" dirty="0">
                <a:solidFill>
                  <a:schemeClr val="tx1"/>
                </a:solidFill>
              </a:rPr>
              <a:t> is the ideal</a:t>
            </a:r>
          </a:p>
          <a:p>
            <a:endParaRPr lang="en-US" dirty="0">
              <a:solidFill>
                <a:schemeClr val="tx1"/>
              </a:solidFill>
            </a:endParaRPr>
          </a:p>
        </p:txBody>
      </p:sp>
      <p:pic>
        <p:nvPicPr>
          <p:cNvPr id="7" name="Graphic 6" descr="Scales of Justice">
            <a:extLst>
              <a:ext uri="{FF2B5EF4-FFF2-40B4-BE49-F238E27FC236}">
                <a16:creationId xmlns:a16="http://schemas.microsoft.com/office/drawing/2014/main" id="{E4C82614-6AA6-42C1-8B49-BA72CC020F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32330340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C = Connections</a:t>
            </a:r>
            <a:endParaRPr lang="en-US" dirty="0"/>
          </a:p>
        </p:txBody>
      </p:sp>
      <p:sp>
        <p:nvSpPr>
          <p:cNvPr id="3" name="Content Placeholder 2"/>
          <p:cNvSpPr>
            <a:spLocks noGrp="1"/>
          </p:cNvSpPr>
          <p:nvPr>
            <p:ph idx="1"/>
          </p:nvPr>
        </p:nvSpPr>
        <p:spPr/>
        <p:txBody>
          <a:bodyPr/>
          <a:lstStyle/>
          <a:p>
            <a:r>
              <a:rPr lang="en-US" altLang="en-US" sz="3200" dirty="0"/>
              <a:t>Pets accept whatever affection you are able to give them without asking for more---Pets are basically invulnerable to “provider burnout”--Blood pressure and heart rate decrease when interacting with animals</a:t>
            </a:r>
          </a:p>
          <a:p>
            <a:endParaRPr lang="en-US" dirty="0"/>
          </a:p>
        </p:txBody>
      </p:sp>
    </p:spTree>
    <p:extLst>
      <p:ext uri="{BB962C8B-B14F-4D97-AF65-F5344CB8AC3E}">
        <p14:creationId xmlns:p14="http://schemas.microsoft.com/office/powerpoint/2010/main" val="17135434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6902" y="167071"/>
            <a:ext cx="5320573" cy="1320855"/>
          </a:xfrm>
        </p:spPr>
        <p:txBody>
          <a:bodyPr>
            <a:normAutofit/>
          </a:bodyPr>
          <a:lstStyle/>
          <a:p>
            <a:r>
              <a:rPr lang="en-US" sz="4400" u="sng" dirty="0"/>
              <a:t>C = Connections</a:t>
            </a:r>
          </a:p>
        </p:txBody>
      </p:sp>
      <p:sp>
        <p:nvSpPr>
          <p:cNvPr id="3" name="Content Placeholder 2"/>
          <p:cNvSpPr>
            <a:spLocks noGrp="1"/>
          </p:cNvSpPr>
          <p:nvPr>
            <p:ph idx="1"/>
          </p:nvPr>
        </p:nvSpPr>
        <p:spPr>
          <a:xfrm>
            <a:off x="1146902" y="1487926"/>
            <a:ext cx="4363595" cy="4542575"/>
          </a:xfrm>
        </p:spPr>
        <p:txBody>
          <a:bodyPr>
            <a:normAutofit/>
          </a:bodyPr>
          <a:lstStyle/>
          <a:p>
            <a:pPr>
              <a:lnSpc>
                <a:spcPct val="100000"/>
              </a:lnSpc>
            </a:pPr>
            <a:r>
              <a:rPr lang="en-US" dirty="0">
                <a:solidFill>
                  <a:schemeClr val="tx1"/>
                </a:solidFill>
              </a:rPr>
              <a:t>In addition to the above, one of the most important things we can do is maintain connections with our colleagues. </a:t>
            </a:r>
          </a:p>
          <a:p>
            <a:pPr>
              <a:lnSpc>
                <a:spcPct val="100000"/>
              </a:lnSpc>
            </a:pPr>
            <a:endParaRPr lang="en-US" dirty="0">
              <a:solidFill>
                <a:schemeClr val="tx1"/>
              </a:solidFill>
            </a:endParaRPr>
          </a:p>
          <a:p>
            <a:pPr>
              <a:lnSpc>
                <a:spcPct val="100000"/>
              </a:lnSpc>
            </a:pPr>
            <a:r>
              <a:rPr lang="en-US" dirty="0">
                <a:solidFill>
                  <a:schemeClr val="tx1"/>
                </a:solidFill>
              </a:rPr>
              <a:t>Connecting with colleagues on a regular basis can lessen the isolation often experienced in independent practice. </a:t>
            </a:r>
          </a:p>
          <a:p>
            <a:pPr>
              <a:lnSpc>
                <a:spcPct val="100000"/>
              </a:lnSpc>
            </a:pPr>
            <a:endParaRPr lang="en-US" dirty="0">
              <a:solidFill>
                <a:schemeClr val="tx1"/>
              </a:solidFill>
            </a:endParaRPr>
          </a:p>
          <a:p>
            <a:pPr>
              <a:lnSpc>
                <a:spcPct val="100000"/>
              </a:lnSpc>
            </a:pPr>
            <a:r>
              <a:rPr lang="en-US" dirty="0">
                <a:solidFill>
                  <a:schemeClr val="tx1"/>
                </a:solidFill>
              </a:rPr>
              <a:t>Peer mentoring provides reciprocal support and time to discuss and share vulnerabilities and successes. </a:t>
            </a:r>
          </a:p>
        </p:txBody>
      </p:sp>
      <p:pic>
        <p:nvPicPr>
          <p:cNvPr id="7" name="Graphic 6" descr="Handshake">
            <a:extLst>
              <a:ext uri="{FF2B5EF4-FFF2-40B4-BE49-F238E27FC236}">
                <a16:creationId xmlns:a16="http://schemas.microsoft.com/office/drawing/2014/main" id="{D8D73CE4-1FB3-4530-9B0B-646F27629B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35133196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 of wellness"/>
          <p:cNvPicPr/>
          <p:nvPr/>
        </p:nvPicPr>
        <p:blipFill>
          <a:blip r:embed="rId2">
            <a:extLst>
              <a:ext uri="{28A0092B-C50C-407E-A947-70E740481C1C}">
                <a14:useLocalDpi xmlns:a14="http://schemas.microsoft.com/office/drawing/2010/main" val="0"/>
              </a:ext>
            </a:extLst>
          </a:blip>
          <a:srcRect/>
          <a:stretch>
            <a:fillRect/>
          </a:stretch>
        </p:blipFill>
        <p:spPr bwMode="auto">
          <a:xfrm>
            <a:off x="2604304" y="81023"/>
            <a:ext cx="6921661" cy="6776977"/>
          </a:xfrm>
          <a:prstGeom prst="rect">
            <a:avLst/>
          </a:prstGeom>
          <a:noFill/>
          <a:ln>
            <a:noFill/>
          </a:ln>
        </p:spPr>
      </p:pic>
    </p:spTree>
    <p:extLst>
      <p:ext uri="{BB962C8B-B14F-4D97-AF65-F5344CB8AC3E}">
        <p14:creationId xmlns:p14="http://schemas.microsoft.com/office/powerpoint/2010/main" val="5945007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pPr algn="ctr"/>
            <a:r>
              <a:rPr lang="en-US" b="1" u="sng" dirty="0"/>
              <a:t>Ways to Avoid Compassion </a:t>
            </a:r>
            <a:r>
              <a:rPr lang="en-US" b="1" u="sng" dirty="0" err="1"/>
              <a:t>Fatique</a:t>
            </a:r>
            <a:endParaRPr lang="en-US" b="1" u="sng" dirty="0"/>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5207282A-F095-4861-A60D-0719973A590F}"/>
              </a:ext>
            </a:extLst>
          </p:cNvPr>
          <p:cNvGraphicFramePr>
            <a:graphicFrameLocks noGrp="1"/>
          </p:cNvGraphicFramePr>
          <p:nvPr>
            <p:ph idx="1"/>
            <p:extLst>
              <p:ext uri="{D42A27DB-BD31-4B8C-83A1-F6EECF244321}">
                <p14:modId xmlns:p14="http://schemas.microsoft.com/office/powerpoint/2010/main" val="3342972719"/>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314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pPr algn="ctr"/>
            <a:r>
              <a:rPr lang="en-US" b="1" u="sng" dirty="0"/>
              <a:t>Ways to Avoid Compassion </a:t>
            </a:r>
            <a:r>
              <a:rPr lang="en-US" b="1" u="sng" dirty="0" err="1"/>
              <a:t>Fatique</a:t>
            </a:r>
            <a:endParaRPr lang="en-US" dirty="0"/>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D0DB7F2-DFCC-4784-9651-A2078899CA36}"/>
              </a:ext>
            </a:extLst>
          </p:cNvPr>
          <p:cNvGraphicFramePr>
            <a:graphicFrameLocks noGrp="1"/>
          </p:cNvGraphicFramePr>
          <p:nvPr>
            <p:ph idx="1"/>
            <p:extLst>
              <p:ext uri="{D42A27DB-BD31-4B8C-83A1-F6EECF244321}">
                <p14:modId xmlns:p14="http://schemas.microsoft.com/office/powerpoint/2010/main" val="3094426265"/>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3083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6" y="382385"/>
            <a:ext cx="10668004" cy="1113295"/>
          </a:xfrm>
        </p:spPr>
        <p:txBody>
          <a:bodyPr anchor="b">
            <a:normAutofit/>
          </a:bodyPr>
          <a:lstStyle/>
          <a:p>
            <a:pPr algn="ctr"/>
            <a:r>
              <a:rPr lang="en-US" b="1" u="sng" dirty="0"/>
              <a:t>Ways to Avoid Compassion </a:t>
            </a:r>
            <a:r>
              <a:rPr lang="en-US" b="1" u="sng" dirty="0" err="1"/>
              <a:t>Fatique</a:t>
            </a:r>
            <a:endParaRPr lang="en-US" dirty="0"/>
          </a:p>
        </p:txBody>
      </p:sp>
      <p:sp>
        <p:nvSpPr>
          <p:cNvPr id="3" name="Content Placeholder 2"/>
          <p:cNvSpPr>
            <a:spLocks noGrp="1"/>
          </p:cNvSpPr>
          <p:nvPr>
            <p:ph idx="1"/>
          </p:nvPr>
        </p:nvSpPr>
        <p:spPr>
          <a:xfrm>
            <a:off x="761996" y="1785257"/>
            <a:ext cx="10668004" cy="3440539"/>
          </a:xfrm>
        </p:spPr>
        <p:txBody>
          <a:bodyPr>
            <a:noAutofit/>
          </a:bodyPr>
          <a:lstStyle/>
          <a:p>
            <a:r>
              <a:rPr lang="en-US" sz="3200" dirty="0"/>
              <a:t>Have an understanding supervisor.</a:t>
            </a:r>
          </a:p>
          <a:p>
            <a:r>
              <a:rPr lang="en-US" sz="3200" dirty="0"/>
              <a:t>Have supervision with supervisor and peers.</a:t>
            </a:r>
          </a:p>
          <a:p>
            <a:r>
              <a:rPr lang="en-US" sz="3200" dirty="0"/>
              <a:t>Get and give feedback with supervisor and peers.</a:t>
            </a:r>
          </a:p>
          <a:p>
            <a:r>
              <a:rPr lang="en-US" sz="3200" dirty="0"/>
              <a:t>Read materials and go to workshops and training seminars related to compassion fatigue.</a:t>
            </a:r>
          </a:p>
          <a:p>
            <a:r>
              <a:rPr lang="en-US" sz="3200" dirty="0"/>
              <a:t>Be assertive with feelings and concerns.</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563123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pPr algn="ctr"/>
            <a:r>
              <a:rPr lang="en-US" b="1" u="sng" dirty="0"/>
              <a:t>Ways to Avoid Compassion </a:t>
            </a:r>
            <a:r>
              <a:rPr lang="en-US" b="1" u="sng" dirty="0" err="1"/>
              <a:t>Fatique</a:t>
            </a:r>
            <a:endParaRPr lang="en-US" dirty="0"/>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1A5EDD1-0B22-472D-915C-2DAFFC1EEC13}"/>
              </a:ext>
            </a:extLst>
          </p:cNvPr>
          <p:cNvGraphicFramePr>
            <a:graphicFrameLocks noGrp="1"/>
          </p:cNvGraphicFramePr>
          <p:nvPr>
            <p:ph idx="1"/>
            <p:extLst>
              <p:ext uri="{D42A27DB-BD31-4B8C-83A1-F6EECF244321}">
                <p14:modId xmlns:p14="http://schemas.microsoft.com/office/powerpoint/2010/main" val="268720784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2047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p:cNvSpPr>
            <a:spLocks noGrp="1"/>
          </p:cNvSpPr>
          <p:nvPr>
            <p:ph type="title"/>
          </p:nvPr>
        </p:nvSpPr>
        <p:spPr>
          <a:xfrm>
            <a:off x="754144" y="484631"/>
            <a:ext cx="6340519" cy="1638469"/>
          </a:xfrm>
        </p:spPr>
        <p:txBody>
          <a:bodyPr>
            <a:normAutofit/>
          </a:bodyPr>
          <a:lstStyle/>
          <a:p>
            <a:r>
              <a:rPr lang="en-US" b="1" u="sng" dirty="0"/>
              <a:t>Ways to Avoid Compassion </a:t>
            </a:r>
            <a:r>
              <a:rPr lang="en-US" b="1" u="sng" dirty="0" err="1"/>
              <a:t>Fatique</a:t>
            </a:r>
            <a:endParaRPr lang="en-US" u="sng"/>
          </a:p>
        </p:txBody>
      </p:sp>
      <p:sp>
        <p:nvSpPr>
          <p:cNvPr id="14" name="Rectangle 13">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765051" y="2443140"/>
            <a:ext cx="6306309" cy="3930227"/>
          </a:xfrm>
        </p:spPr>
        <p:txBody>
          <a:bodyPr>
            <a:normAutofit/>
          </a:bodyPr>
          <a:lstStyle/>
          <a:p>
            <a:pPr fontAlgn="base">
              <a:lnSpc>
                <a:spcPct val="100000"/>
              </a:lnSpc>
            </a:pPr>
            <a:r>
              <a:rPr lang="en-US">
                <a:solidFill>
                  <a:schemeClr val="tx1"/>
                </a:solidFill>
              </a:rPr>
              <a:t>Assess and readjust your caseload. </a:t>
            </a:r>
          </a:p>
          <a:p>
            <a:pPr marL="0" indent="0" fontAlgn="base">
              <a:lnSpc>
                <a:spcPct val="100000"/>
              </a:lnSpc>
              <a:buNone/>
            </a:pPr>
            <a:endParaRPr lang="en-US">
              <a:solidFill>
                <a:schemeClr val="tx1"/>
              </a:solidFill>
            </a:endParaRPr>
          </a:p>
          <a:p>
            <a:pPr fontAlgn="base">
              <a:lnSpc>
                <a:spcPct val="100000"/>
              </a:lnSpc>
            </a:pPr>
            <a:r>
              <a:rPr lang="en-US">
                <a:solidFill>
                  <a:schemeClr val="tx1"/>
                </a:solidFill>
              </a:rPr>
              <a:t>Set healthy boundaries for yourself and the clients you serve. </a:t>
            </a:r>
          </a:p>
          <a:p>
            <a:pPr marL="0" indent="0" fontAlgn="base">
              <a:lnSpc>
                <a:spcPct val="100000"/>
              </a:lnSpc>
              <a:buNone/>
            </a:pPr>
            <a:endParaRPr lang="en-US">
              <a:solidFill>
                <a:schemeClr val="tx1"/>
              </a:solidFill>
            </a:endParaRPr>
          </a:p>
          <a:p>
            <a:pPr fontAlgn="base">
              <a:lnSpc>
                <a:spcPct val="100000"/>
              </a:lnSpc>
            </a:pPr>
            <a:r>
              <a:rPr lang="en-US">
                <a:solidFill>
                  <a:schemeClr val="tx1"/>
                </a:solidFill>
              </a:rPr>
              <a:t>Vary professional activities to prevent isolation and burnout. </a:t>
            </a:r>
          </a:p>
          <a:p>
            <a:pPr marL="0" indent="0" fontAlgn="base">
              <a:lnSpc>
                <a:spcPct val="100000"/>
              </a:lnSpc>
              <a:buNone/>
            </a:pPr>
            <a:endParaRPr lang="en-US">
              <a:solidFill>
                <a:schemeClr val="tx1"/>
              </a:solidFill>
            </a:endParaRPr>
          </a:p>
          <a:p>
            <a:pPr fontAlgn="base">
              <a:lnSpc>
                <a:spcPct val="100000"/>
              </a:lnSpc>
            </a:pPr>
            <a:r>
              <a:rPr lang="en-US">
                <a:solidFill>
                  <a:schemeClr val="tx1"/>
                </a:solidFill>
              </a:rPr>
              <a:t>Consider occasional self-assessments to gauge your own level of well-being</a:t>
            </a:r>
          </a:p>
          <a:p>
            <a:pPr>
              <a:lnSpc>
                <a:spcPct val="100000"/>
              </a:lnSpc>
            </a:pPr>
            <a:endParaRPr lang="en-US">
              <a:solidFill>
                <a:schemeClr val="tx1"/>
              </a:solidFill>
            </a:endParaRPr>
          </a:p>
        </p:txBody>
      </p:sp>
      <p:pic>
        <p:nvPicPr>
          <p:cNvPr id="7" name="Graphic 6" descr="Checklist">
            <a:extLst>
              <a:ext uri="{FF2B5EF4-FFF2-40B4-BE49-F238E27FC236}">
                <a16:creationId xmlns:a16="http://schemas.microsoft.com/office/drawing/2014/main" id="{ABD69814-A3EB-4887-80F3-71B42EB80C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41017767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nchor="ctr">
            <a:normAutofit/>
          </a:bodyPr>
          <a:lstStyle/>
          <a:p>
            <a:r>
              <a:rPr lang="en-US" b="1" u="sng"/>
              <a:t>Self-Care outcomes</a:t>
            </a:r>
            <a:endParaRPr lang="en-US"/>
          </a:p>
        </p:txBody>
      </p:sp>
      <p:graphicFrame>
        <p:nvGraphicFramePr>
          <p:cNvPr id="7" name="Content Placeholder 2">
            <a:extLst>
              <a:ext uri="{FF2B5EF4-FFF2-40B4-BE49-F238E27FC236}">
                <a16:creationId xmlns:a16="http://schemas.microsoft.com/office/drawing/2014/main" id="{E4F99665-943A-4D5B-932A-A6CD4E357653}"/>
              </a:ext>
            </a:extLst>
          </p:cNvPr>
          <p:cNvGraphicFramePr>
            <a:graphicFrameLocks noGrp="1"/>
          </p:cNvGraphicFramePr>
          <p:nvPr>
            <p:ph idx="1"/>
            <p:extLst>
              <p:ext uri="{D42A27DB-BD31-4B8C-83A1-F6EECF244321}">
                <p14:modId xmlns:p14="http://schemas.microsoft.com/office/powerpoint/2010/main" val="2582840806"/>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989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p:cNvSpPr>
            <a:spLocks noGrp="1"/>
          </p:cNvSpPr>
          <p:nvPr>
            <p:ph type="title"/>
          </p:nvPr>
        </p:nvSpPr>
        <p:spPr>
          <a:xfrm>
            <a:off x="754144" y="484631"/>
            <a:ext cx="6340519" cy="1638469"/>
          </a:xfrm>
        </p:spPr>
        <p:txBody>
          <a:bodyPr>
            <a:normAutofit/>
          </a:bodyPr>
          <a:lstStyle/>
          <a:p>
            <a:r>
              <a:rPr lang="en-US" b="1" u="sng" dirty="0"/>
              <a:t>Self-Care themes</a:t>
            </a:r>
            <a:endParaRPr lang="en-US"/>
          </a:p>
        </p:txBody>
      </p:sp>
      <p:sp>
        <p:nvSpPr>
          <p:cNvPr id="14" name="Rectangle 13">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31445" y="1463885"/>
            <a:ext cx="6306309" cy="4584490"/>
          </a:xfrm>
        </p:spPr>
        <p:txBody>
          <a:bodyPr>
            <a:normAutofit/>
          </a:bodyPr>
          <a:lstStyle/>
          <a:p>
            <a:pPr marL="0" indent="0">
              <a:buNone/>
            </a:pPr>
            <a:endParaRPr lang="en-US" dirty="0">
              <a:solidFill>
                <a:schemeClr val="tx1"/>
              </a:solidFill>
            </a:endParaRPr>
          </a:p>
          <a:p>
            <a:pPr lvl="1"/>
            <a:r>
              <a:rPr lang="en-US" sz="2800" b="1" dirty="0">
                <a:solidFill>
                  <a:schemeClr val="tx1"/>
                </a:solidFill>
              </a:rPr>
              <a:t>Self-awareness and self-monitoring, which requires attention to interpersonal feedback from significant others</a:t>
            </a:r>
          </a:p>
          <a:p>
            <a:pPr marL="457200" lvl="1" indent="0">
              <a:buNone/>
            </a:pPr>
            <a:endParaRPr lang="en-US" sz="2800" b="1" dirty="0">
              <a:solidFill>
                <a:schemeClr val="tx1"/>
              </a:solidFill>
            </a:endParaRPr>
          </a:p>
          <a:p>
            <a:pPr lvl="1"/>
            <a:r>
              <a:rPr lang="en-US" sz="2800" b="1" dirty="0">
                <a:solidFill>
                  <a:schemeClr val="tx1"/>
                </a:solidFill>
              </a:rPr>
              <a:t>Support from peers, spouses, friends, mentors, therapists and supervisors</a:t>
            </a:r>
          </a:p>
        </p:txBody>
      </p:sp>
      <p:pic>
        <p:nvPicPr>
          <p:cNvPr id="7" name="Graphic 6" descr="Group">
            <a:extLst>
              <a:ext uri="{FF2B5EF4-FFF2-40B4-BE49-F238E27FC236}">
                <a16:creationId xmlns:a16="http://schemas.microsoft.com/office/drawing/2014/main" id="{AD833F80-B0FE-426A-A547-A8DE686FEE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138154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774" y="193329"/>
            <a:ext cx="4357499" cy="1320855"/>
          </a:xfrm>
        </p:spPr>
        <p:txBody>
          <a:bodyPr>
            <a:normAutofit/>
          </a:bodyPr>
          <a:lstStyle/>
          <a:p>
            <a:r>
              <a:rPr lang="en-US" sz="4400" u="sng" dirty="0"/>
              <a:t>Types of Ethics</a:t>
            </a:r>
          </a:p>
        </p:txBody>
      </p:sp>
      <p:sp>
        <p:nvSpPr>
          <p:cNvPr id="3" name="Content Placeholder 2"/>
          <p:cNvSpPr>
            <a:spLocks noGrp="1"/>
          </p:cNvSpPr>
          <p:nvPr>
            <p:ph idx="1"/>
          </p:nvPr>
        </p:nvSpPr>
        <p:spPr>
          <a:xfrm>
            <a:off x="1108803" y="1304926"/>
            <a:ext cx="5606322" cy="4962524"/>
          </a:xfrm>
        </p:spPr>
        <p:txBody>
          <a:bodyPr>
            <a:normAutofit/>
          </a:bodyPr>
          <a:lstStyle/>
          <a:p>
            <a:pPr>
              <a:lnSpc>
                <a:spcPct val="100000"/>
              </a:lnSpc>
            </a:pPr>
            <a:r>
              <a:rPr lang="en-US" sz="2800" b="1" dirty="0">
                <a:solidFill>
                  <a:schemeClr val="tx1"/>
                </a:solidFill>
              </a:rPr>
              <a:t>Virtue Ethics</a:t>
            </a:r>
          </a:p>
          <a:p>
            <a:pPr marL="0" indent="0">
              <a:lnSpc>
                <a:spcPct val="100000"/>
              </a:lnSpc>
              <a:buNone/>
            </a:pPr>
            <a:endParaRPr lang="en-US" sz="2800" dirty="0">
              <a:solidFill>
                <a:schemeClr val="tx1"/>
              </a:solidFill>
            </a:endParaRPr>
          </a:p>
          <a:p>
            <a:pPr lvl="1">
              <a:lnSpc>
                <a:spcPct val="100000"/>
              </a:lnSpc>
            </a:pPr>
            <a:r>
              <a:rPr lang="en-US" sz="2800" dirty="0">
                <a:solidFill>
                  <a:schemeClr val="tx1"/>
                </a:solidFill>
              </a:rPr>
              <a:t>Aristotle</a:t>
            </a:r>
          </a:p>
          <a:p>
            <a:pPr lvl="1">
              <a:lnSpc>
                <a:spcPct val="100000"/>
              </a:lnSpc>
            </a:pPr>
            <a:r>
              <a:rPr lang="en-US" sz="2800" dirty="0">
                <a:solidFill>
                  <a:schemeClr val="tx1"/>
                </a:solidFill>
              </a:rPr>
              <a:t>Believes moral choices made by good judgment not rules</a:t>
            </a:r>
          </a:p>
          <a:p>
            <a:pPr lvl="1">
              <a:lnSpc>
                <a:spcPct val="100000"/>
              </a:lnSpc>
            </a:pPr>
            <a:r>
              <a:rPr lang="en-US" sz="2800" dirty="0">
                <a:solidFill>
                  <a:schemeClr val="tx1"/>
                </a:solidFill>
              </a:rPr>
              <a:t>Focuses on principles/traits</a:t>
            </a:r>
          </a:p>
          <a:p>
            <a:pPr lvl="1">
              <a:lnSpc>
                <a:spcPct val="100000"/>
              </a:lnSpc>
            </a:pPr>
            <a:r>
              <a:rPr lang="en-US" sz="2800" b="1" dirty="0">
                <a:solidFill>
                  <a:schemeClr val="tx1"/>
                </a:solidFill>
              </a:rPr>
              <a:t>Asks ‘who should I be?’  </a:t>
            </a:r>
          </a:p>
          <a:p>
            <a:pPr lvl="1">
              <a:lnSpc>
                <a:spcPct val="100000"/>
              </a:lnSpc>
            </a:pPr>
            <a:r>
              <a:rPr lang="en-US" sz="2800" dirty="0">
                <a:solidFill>
                  <a:schemeClr val="tx1"/>
                </a:solidFill>
              </a:rPr>
              <a:t>Integrity, discernment, acceptance of emotion, self-awareness, interdependence</a:t>
            </a:r>
          </a:p>
          <a:p>
            <a:pPr>
              <a:lnSpc>
                <a:spcPct val="100000"/>
              </a:lnSpc>
            </a:pPr>
            <a:endParaRPr lang="en-US" dirty="0">
              <a:solidFill>
                <a:schemeClr val="tx1"/>
              </a:solidFill>
            </a:endParaRPr>
          </a:p>
        </p:txBody>
      </p:sp>
      <p:pic>
        <p:nvPicPr>
          <p:cNvPr id="7" name="Graphic 6" descr="Head with Gears">
            <a:extLst>
              <a:ext uri="{FF2B5EF4-FFF2-40B4-BE49-F238E27FC236}">
                <a16:creationId xmlns:a16="http://schemas.microsoft.com/office/drawing/2014/main" id="{933E321E-DAB0-4478-B066-6BBF078B90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31085473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1" y="-213637"/>
            <a:ext cx="8534399" cy="1413758"/>
          </a:xfrm>
        </p:spPr>
        <p:txBody>
          <a:bodyPr anchor="b">
            <a:normAutofit/>
          </a:bodyPr>
          <a:lstStyle/>
          <a:p>
            <a:pPr algn="ctr"/>
            <a:r>
              <a:rPr lang="en-US" sz="4400" b="1" u="sng" dirty="0"/>
              <a:t>Self-Care themes</a:t>
            </a:r>
            <a:endParaRPr lang="en-US" sz="44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966360" y="1578467"/>
            <a:ext cx="8534400" cy="4774708"/>
          </a:xfrm>
        </p:spPr>
        <p:txBody>
          <a:bodyPr>
            <a:normAutofit/>
          </a:bodyPr>
          <a:lstStyle/>
          <a:p>
            <a:pPr lvl="1"/>
            <a:r>
              <a:rPr lang="en-US" sz="2400" dirty="0"/>
              <a:t>Personal values that help the practitioner to observe ethical standards of practice</a:t>
            </a:r>
          </a:p>
          <a:p>
            <a:pPr marL="457200" lvl="1" indent="0">
              <a:buNone/>
            </a:pPr>
            <a:endParaRPr lang="en-US" sz="2400" dirty="0"/>
          </a:p>
          <a:p>
            <a:pPr lvl="1"/>
            <a:r>
              <a:rPr lang="en-US" sz="2400" dirty="0"/>
              <a:t>A balanced life that incorporates vacations and stress-reducers, and continuing education to ensure that the practitioner diversifies their work and keeps abreast of changes</a:t>
            </a:r>
          </a:p>
          <a:p>
            <a:pPr lvl="1"/>
            <a:endParaRPr lang="en-US" sz="2400" b="1" dirty="0"/>
          </a:p>
          <a:p>
            <a:pPr lvl="1"/>
            <a:endParaRPr lang="en-US" b="1" dirty="0"/>
          </a:p>
          <a:p>
            <a:pPr lvl="1"/>
            <a:endParaRPr lang="en-US" b="1" dirty="0"/>
          </a:p>
          <a:p>
            <a:endParaRPr lang="en-US" dirty="0"/>
          </a:p>
        </p:txBody>
      </p:sp>
    </p:spTree>
    <p:extLst>
      <p:ext uri="{BB962C8B-B14F-4D97-AF65-F5344CB8AC3E}">
        <p14:creationId xmlns:p14="http://schemas.microsoft.com/office/powerpoint/2010/main" val="5806844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24494"/>
            <a:ext cx="8534399" cy="1413758"/>
          </a:xfrm>
        </p:spPr>
        <p:txBody>
          <a:bodyPr anchor="b">
            <a:normAutofit/>
          </a:bodyPr>
          <a:lstStyle/>
          <a:p>
            <a:pPr algn="ctr"/>
            <a:r>
              <a:rPr lang="en-US" sz="4400" b="1" u="sng" dirty="0"/>
              <a:t>Self-Care themes</a:t>
            </a:r>
            <a:endParaRPr lang="en-US" sz="44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2178528"/>
            <a:ext cx="8534400" cy="3701065"/>
          </a:xfrm>
        </p:spPr>
        <p:txBody>
          <a:bodyPr>
            <a:normAutofit fontScale="92500" lnSpcReduction="10000"/>
          </a:bodyPr>
          <a:lstStyle/>
          <a:p>
            <a:r>
              <a:rPr lang="en-US" sz="2800" dirty="0"/>
              <a:t>Embracing multiple strategies for self-care. Studies suggest that possession of one particular skill is less valuable than a variety of self-care skills. </a:t>
            </a:r>
          </a:p>
          <a:p>
            <a:pPr marL="0" indent="0">
              <a:buNone/>
            </a:pPr>
            <a:endParaRPr lang="en-US" sz="2800" dirty="0"/>
          </a:p>
          <a:p>
            <a:r>
              <a:rPr lang="en-US" sz="2800" dirty="0"/>
              <a:t>Other researchers, some of whom incorporated cross-cultural studies on the impact of </a:t>
            </a:r>
            <a:r>
              <a:rPr lang="en-US" sz="2800" u="sng" dirty="0"/>
              <a:t>meditation</a:t>
            </a:r>
            <a:r>
              <a:rPr lang="en-US" sz="2800" dirty="0"/>
              <a:t> and </a:t>
            </a:r>
            <a:r>
              <a:rPr lang="en-US" sz="2800" u="sng" dirty="0"/>
              <a:t>mindfulness</a:t>
            </a:r>
            <a:r>
              <a:rPr lang="en-US" sz="2800" dirty="0"/>
              <a:t>, found empirical evidence that these methods show a marked influence on general well-being.</a:t>
            </a:r>
          </a:p>
          <a:p>
            <a:endParaRPr lang="en-US" dirty="0"/>
          </a:p>
        </p:txBody>
      </p:sp>
    </p:spTree>
    <p:extLst>
      <p:ext uri="{BB962C8B-B14F-4D97-AF65-F5344CB8AC3E}">
        <p14:creationId xmlns:p14="http://schemas.microsoft.com/office/powerpoint/2010/main" val="41641964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6" y="382385"/>
            <a:ext cx="10668004" cy="1113295"/>
          </a:xfrm>
        </p:spPr>
        <p:txBody>
          <a:bodyPr anchor="b">
            <a:normAutofit/>
          </a:bodyPr>
          <a:lstStyle/>
          <a:p>
            <a:pPr algn="ctr"/>
            <a:r>
              <a:rPr lang="en-US" b="1" u="sng" dirty="0"/>
              <a:t>Self-Care themes</a:t>
            </a:r>
            <a:endParaRPr lang="en-US" dirty="0"/>
          </a:p>
        </p:txBody>
      </p:sp>
      <p:sp>
        <p:nvSpPr>
          <p:cNvPr id="3" name="Content Placeholder 2"/>
          <p:cNvSpPr>
            <a:spLocks noGrp="1"/>
          </p:cNvSpPr>
          <p:nvPr>
            <p:ph idx="1"/>
          </p:nvPr>
        </p:nvSpPr>
        <p:spPr>
          <a:xfrm>
            <a:off x="761996" y="1785257"/>
            <a:ext cx="10668004" cy="3748768"/>
          </a:xfrm>
        </p:spPr>
        <p:txBody>
          <a:bodyPr>
            <a:normAutofit/>
          </a:bodyPr>
          <a:lstStyle/>
          <a:p>
            <a:pPr>
              <a:lnSpc>
                <a:spcPct val="100000"/>
              </a:lnSpc>
            </a:pPr>
            <a:r>
              <a:rPr lang="en-US" sz="2400" dirty="0"/>
              <a:t>Diversity and synergy of professional activities such as: </a:t>
            </a:r>
          </a:p>
          <a:p>
            <a:pPr>
              <a:lnSpc>
                <a:spcPct val="100000"/>
              </a:lnSpc>
            </a:pPr>
            <a:endParaRPr lang="en-US" sz="2400" dirty="0"/>
          </a:p>
          <a:p>
            <a:pPr lvl="1">
              <a:lnSpc>
                <a:spcPct val="100000"/>
              </a:lnSpc>
            </a:pPr>
            <a:r>
              <a:rPr lang="en-US" sz="2400" dirty="0"/>
              <a:t>conducting multiple forms of therapy (individual, couples, group)</a:t>
            </a:r>
          </a:p>
          <a:p>
            <a:pPr lvl="1">
              <a:lnSpc>
                <a:spcPct val="100000"/>
              </a:lnSpc>
            </a:pPr>
            <a:r>
              <a:rPr lang="en-US" sz="2400" dirty="0"/>
              <a:t>engaging in a range of activities (e.g. therapy, assessment, research, teaching, supervision, consultation)</a:t>
            </a:r>
          </a:p>
          <a:p>
            <a:pPr lvl="1">
              <a:lnSpc>
                <a:spcPct val="100000"/>
              </a:lnSpc>
            </a:pPr>
            <a:r>
              <a:rPr lang="en-US" sz="2400" dirty="0"/>
              <a:t>work with a variety of clients and problems (age, ethnicity, disorders)</a:t>
            </a:r>
          </a:p>
          <a:p>
            <a:pPr lvl="1">
              <a:lnSpc>
                <a:spcPct val="100000"/>
              </a:lnSpc>
            </a:pPr>
            <a:r>
              <a:rPr lang="en-US" sz="2400" dirty="0"/>
              <a:t>continuing education</a:t>
            </a:r>
          </a:p>
          <a:p>
            <a:pPr lvl="1">
              <a:lnSpc>
                <a:spcPct val="100000"/>
              </a:lnSpc>
            </a:pPr>
            <a:r>
              <a:rPr lang="en-US" sz="2400" dirty="0"/>
              <a:t>balancing professional responsibilities with personal needs</a:t>
            </a:r>
          </a:p>
          <a:p>
            <a:pPr>
              <a:lnSpc>
                <a:spcPct val="100000"/>
              </a:lnSpc>
            </a:pPr>
            <a:endParaRPr lang="en-US" sz="2200"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148234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b="1" u="sng"/>
              <a:t>How You Can Practice Self-Care</a:t>
            </a:r>
            <a:br>
              <a:rPr lang="en-US" sz="3600" b="1"/>
            </a:br>
            <a:endParaRPr lang="en-US" sz="3600"/>
          </a:p>
        </p:txBody>
      </p:sp>
      <p:sp>
        <p:nvSpPr>
          <p:cNvPr id="16"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rmAutofit/>
          </a:bodyPr>
          <a:lstStyle/>
          <a:p>
            <a:r>
              <a:rPr lang="en-US" sz="2800" b="1" dirty="0"/>
              <a:t>Identify what activities help you feel your best.</a:t>
            </a:r>
            <a:r>
              <a:rPr lang="en-US" sz="2800" dirty="0"/>
              <a:t> Self-care is individual, and self-care for one person will mean something completely different for someone else. One person may need more alone time, for example, while another may nurture herself by spending more time out with friends.</a:t>
            </a:r>
          </a:p>
          <a:p>
            <a:pPr marL="0" indent="0">
              <a:buNone/>
            </a:pPr>
            <a:endParaRPr lang="en-US" dirty="0"/>
          </a:p>
        </p:txBody>
      </p:sp>
    </p:spTree>
    <p:extLst>
      <p:ext uri="{BB962C8B-B14F-4D97-AF65-F5344CB8AC3E}">
        <p14:creationId xmlns:p14="http://schemas.microsoft.com/office/powerpoint/2010/main" val="16324730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b="1" u="sng"/>
              <a:t>How You Can Practice Self-Care</a:t>
            </a:r>
            <a:endParaRPr lang="en-US" sz="3600"/>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rmAutofit/>
          </a:bodyPr>
          <a:lstStyle/>
          <a:p>
            <a:r>
              <a:rPr lang="en-US" sz="2800" b="1" dirty="0"/>
              <a:t>Put it on your calendar — in ink! </a:t>
            </a:r>
            <a:r>
              <a:rPr lang="en-US" sz="2800" dirty="0"/>
              <a:t>Take a close look at your calendar and carve out one or two hours for self-care and stick to it. This may take extra prep, but it’s worth it. For example, the mornings may be the best time for you to exercise, so at night, lay out your workout and professional gear and anything else you needs for the day.</a:t>
            </a:r>
          </a:p>
          <a:p>
            <a:endParaRPr lang="en-US" dirty="0"/>
          </a:p>
        </p:txBody>
      </p:sp>
    </p:spTree>
    <p:extLst>
      <p:ext uri="{BB962C8B-B14F-4D97-AF65-F5344CB8AC3E}">
        <p14:creationId xmlns:p14="http://schemas.microsoft.com/office/powerpoint/2010/main" val="24795652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774" y="73605"/>
            <a:ext cx="4357499" cy="1320855"/>
          </a:xfrm>
        </p:spPr>
        <p:txBody>
          <a:bodyPr>
            <a:normAutofit/>
          </a:bodyPr>
          <a:lstStyle/>
          <a:p>
            <a:r>
              <a:rPr lang="en-US" sz="3400" b="1" u="sng" dirty="0"/>
              <a:t>How You Can Practice Self-Care</a:t>
            </a:r>
            <a:endParaRPr lang="en-US" sz="3400" dirty="0"/>
          </a:p>
        </p:txBody>
      </p:sp>
      <p:sp>
        <p:nvSpPr>
          <p:cNvPr id="3" name="Content Placeholder 2"/>
          <p:cNvSpPr>
            <a:spLocks noGrp="1"/>
          </p:cNvSpPr>
          <p:nvPr>
            <p:ph idx="1"/>
          </p:nvPr>
        </p:nvSpPr>
        <p:spPr>
          <a:xfrm>
            <a:off x="1994628" y="1632204"/>
            <a:ext cx="4363595" cy="3593591"/>
          </a:xfrm>
        </p:spPr>
        <p:txBody>
          <a:bodyPr>
            <a:noAutofit/>
          </a:bodyPr>
          <a:lstStyle/>
          <a:p>
            <a:pPr fontAlgn="base">
              <a:lnSpc>
                <a:spcPct val="100000"/>
              </a:lnSpc>
            </a:pPr>
            <a:r>
              <a:rPr lang="en-US" b="1" dirty="0">
                <a:solidFill>
                  <a:schemeClr val="tx1"/>
                </a:solidFill>
              </a:rPr>
              <a:t>Sneak in self-care where you can. </a:t>
            </a:r>
            <a:r>
              <a:rPr lang="en-US" dirty="0">
                <a:solidFill>
                  <a:schemeClr val="tx1"/>
                </a:solidFill>
              </a:rPr>
              <a:t>If you don’t have huge chunks of time, you can still fit in little moments of relaxation. Don’t wait to add self-care to your life until your schedule frees up.  Start where you are. </a:t>
            </a:r>
          </a:p>
          <a:p>
            <a:pPr lvl="1" fontAlgn="base">
              <a:lnSpc>
                <a:spcPct val="100000"/>
              </a:lnSpc>
            </a:pPr>
            <a:r>
              <a:rPr lang="en-US" sz="2000" dirty="0">
                <a:solidFill>
                  <a:schemeClr val="tx1"/>
                </a:solidFill>
              </a:rPr>
              <a:t>Even if you take just five minutes to close your eyes and take a few deep breaths, it can help your stress level.  Or A 10-minute walk makes a big difference.</a:t>
            </a:r>
          </a:p>
          <a:p>
            <a:pPr lvl="1" fontAlgn="base">
              <a:lnSpc>
                <a:spcPct val="100000"/>
              </a:lnSpc>
            </a:pPr>
            <a:r>
              <a:rPr lang="en-US" sz="2000" dirty="0">
                <a:solidFill>
                  <a:schemeClr val="tx1"/>
                </a:solidFill>
              </a:rPr>
              <a:t>Don’t hesitate to get creative either. Some may use their time between client appointments to listen to music, dance or read. </a:t>
            </a:r>
          </a:p>
        </p:txBody>
      </p:sp>
      <p:pic>
        <p:nvPicPr>
          <p:cNvPr id="7" name="Graphic 6" descr="Stopwatch">
            <a:extLst>
              <a:ext uri="{FF2B5EF4-FFF2-40B4-BE49-F238E27FC236}">
                <a16:creationId xmlns:a16="http://schemas.microsoft.com/office/drawing/2014/main" id="{F846CDBE-2BD6-4A1E-B9C8-228AC40097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40328502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7" y="645105"/>
            <a:ext cx="4357499" cy="1320855"/>
          </a:xfrm>
        </p:spPr>
        <p:txBody>
          <a:bodyPr>
            <a:normAutofit/>
          </a:bodyPr>
          <a:lstStyle/>
          <a:p>
            <a:r>
              <a:rPr lang="en-US" sz="3400" b="1" u="sng"/>
              <a:t>How You Can Practice Self-Care</a:t>
            </a:r>
            <a:endParaRPr lang="en-US" sz="3400"/>
          </a:p>
        </p:txBody>
      </p:sp>
      <p:sp>
        <p:nvSpPr>
          <p:cNvPr id="3" name="Content Placeholder 2"/>
          <p:cNvSpPr>
            <a:spLocks noGrp="1"/>
          </p:cNvSpPr>
          <p:nvPr>
            <p:ph idx="1"/>
          </p:nvPr>
        </p:nvSpPr>
        <p:spPr>
          <a:xfrm>
            <a:off x="1251678" y="2286001"/>
            <a:ext cx="4363595" cy="3593591"/>
          </a:xfrm>
        </p:spPr>
        <p:txBody>
          <a:bodyPr>
            <a:normAutofit/>
          </a:bodyPr>
          <a:lstStyle/>
          <a:p>
            <a:pPr>
              <a:lnSpc>
                <a:spcPct val="100000"/>
              </a:lnSpc>
            </a:pPr>
            <a:r>
              <a:rPr lang="en-US" b="1">
                <a:solidFill>
                  <a:schemeClr val="tx1"/>
                </a:solidFill>
              </a:rPr>
              <a:t>Know when to say no.</a:t>
            </a:r>
            <a:r>
              <a:rPr lang="en-US">
                <a:solidFill>
                  <a:schemeClr val="tx1"/>
                </a:solidFill>
              </a:rPr>
              <a:t> “Your health and well-being come first.”</a:t>
            </a:r>
            <a:endParaRPr lang="en-US" b="1" i="0">
              <a:solidFill>
                <a:schemeClr val="tx1"/>
              </a:solidFill>
              <a:effectLst/>
              <a:latin typeface="Open Sans"/>
            </a:endParaRPr>
          </a:p>
          <a:p>
            <a:pPr>
              <a:lnSpc>
                <a:spcPct val="100000"/>
              </a:lnSpc>
            </a:pPr>
            <a:endParaRPr lang="en-US" b="1">
              <a:solidFill>
                <a:schemeClr val="tx1"/>
              </a:solidFill>
              <a:latin typeface="Open Sans"/>
            </a:endParaRPr>
          </a:p>
          <a:p>
            <a:pPr>
              <a:lnSpc>
                <a:spcPct val="100000"/>
              </a:lnSpc>
            </a:pPr>
            <a:r>
              <a:rPr lang="en-US" b="1" i="0">
                <a:solidFill>
                  <a:schemeClr val="tx1"/>
                </a:solidFill>
                <a:effectLst/>
                <a:latin typeface="Open Sans"/>
              </a:rPr>
              <a:t>Take care of yourself physically.</a:t>
            </a:r>
            <a:r>
              <a:rPr lang="en-US" b="0" i="0">
                <a:solidFill>
                  <a:schemeClr val="tx1"/>
                </a:solidFill>
                <a:effectLst/>
                <a:latin typeface="Open Sans"/>
              </a:rPr>
              <a:t> </a:t>
            </a:r>
          </a:p>
          <a:p>
            <a:pPr lvl="1">
              <a:lnSpc>
                <a:spcPct val="100000"/>
              </a:lnSpc>
            </a:pPr>
            <a:r>
              <a:rPr lang="en-US">
                <a:solidFill>
                  <a:schemeClr val="tx1"/>
                </a:solidFill>
                <a:latin typeface="Open Sans"/>
              </a:rPr>
              <a:t>S</a:t>
            </a:r>
            <a:r>
              <a:rPr lang="en-US" b="0" i="0">
                <a:solidFill>
                  <a:schemeClr val="tx1"/>
                </a:solidFill>
                <a:effectLst/>
                <a:latin typeface="Open Sans"/>
              </a:rPr>
              <a:t>leep, eating nutritious foods and exercising. </a:t>
            </a:r>
          </a:p>
          <a:p>
            <a:pPr lvl="1">
              <a:lnSpc>
                <a:spcPct val="100000"/>
              </a:lnSpc>
            </a:pPr>
            <a:r>
              <a:rPr lang="en-US" b="0" i="0">
                <a:solidFill>
                  <a:schemeClr val="tx1"/>
                </a:solidFill>
                <a:effectLst/>
                <a:latin typeface="Open Sans"/>
              </a:rPr>
              <a:t>When you physically take care of yourself, you will reap the benefits emotionally, psychologically, health-wise, and in your relationships.</a:t>
            </a:r>
          </a:p>
          <a:p>
            <a:pPr lvl="1">
              <a:lnSpc>
                <a:spcPct val="100000"/>
              </a:lnSpc>
            </a:pPr>
            <a:endParaRPr lang="en-US">
              <a:solidFill>
                <a:schemeClr val="tx1"/>
              </a:solidFill>
              <a:latin typeface="Open Sans"/>
            </a:endParaRPr>
          </a:p>
        </p:txBody>
      </p:sp>
      <p:pic>
        <p:nvPicPr>
          <p:cNvPr id="7" name="Graphic 6" descr="Stethoscope">
            <a:extLst>
              <a:ext uri="{FF2B5EF4-FFF2-40B4-BE49-F238E27FC236}">
                <a16:creationId xmlns:a16="http://schemas.microsoft.com/office/drawing/2014/main" id="{5781A7B8-87A5-4B9C-8F05-9891E516E0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31126022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773" y="193329"/>
            <a:ext cx="4357499" cy="1320855"/>
          </a:xfrm>
        </p:spPr>
        <p:txBody>
          <a:bodyPr>
            <a:normAutofit/>
          </a:bodyPr>
          <a:lstStyle/>
          <a:p>
            <a:r>
              <a:rPr lang="en-US" sz="3400" b="1" u="sng" dirty="0"/>
              <a:t>How You Can Practice Self-Care</a:t>
            </a:r>
            <a:endParaRPr lang="en-US" sz="3400" dirty="0"/>
          </a:p>
        </p:txBody>
      </p:sp>
      <p:sp>
        <p:nvSpPr>
          <p:cNvPr id="3" name="Content Placeholder 2"/>
          <p:cNvSpPr>
            <a:spLocks noGrp="1"/>
          </p:cNvSpPr>
          <p:nvPr>
            <p:ph idx="1"/>
          </p:nvPr>
        </p:nvSpPr>
        <p:spPr>
          <a:xfrm>
            <a:off x="1257773" y="1645333"/>
            <a:ext cx="4363595" cy="4385168"/>
          </a:xfrm>
        </p:spPr>
        <p:txBody>
          <a:bodyPr>
            <a:normAutofit/>
          </a:bodyPr>
          <a:lstStyle/>
          <a:p>
            <a:pPr marL="0" indent="0">
              <a:lnSpc>
                <a:spcPct val="100000"/>
              </a:lnSpc>
              <a:buNone/>
            </a:pPr>
            <a:endParaRPr lang="en-US" sz="1700" dirty="0">
              <a:solidFill>
                <a:schemeClr val="tx1"/>
              </a:solidFill>
            </a:endParaRPr>
          </a:p>
          <a:p>
            <a:pPr>
              <a:lnSpc>
                <a:spcPct val="100000"/>
              </a:lnSpc>
            </a:pPr>
            <a:r>
              <a:rPr lang="en-US" b="1" dirty="0">
                <a:solidFill>
                  <a:schemeClr val="tx1"/>
                </a:solidFill>
              </a:rPr>
              <a:t>Check in with yourself regularly.</a:t>
            </a:r>
            <a:r>
              <a:rPr lang="en-US" dirty="0">
                <a:solidFill>
                  <a:schemeClr val="tx1"/>
                </a:solidFill>
              </a:rPr>
              <a:t> Ask yourself the following critical questions: “Are you working too much? Do you feel tapped out? What do you need to take away, and what would you like to add?”</a:t>
            </a:r>
          </a:p>
          <a:p>
            <a:pPr marL="0" indent="0">
              <a:lnSpc>
                <a:spcPct val="100000"/>
              </a:lnSpc>
              <a:buNone/>
            </a:pPr>
            <a:endParaRPr lang="en-US" dirty="0">
              <a:solidFill>
                <a:schemeClr val="tx1"/>
              </a:solidFill>
            </a:endParaRPr>
          </a:p>
          <a:p>
            <a:pPr>
              <a:lnSpc>
                <a:spcPct val="100000"/>
              </a:lnSpc>
            </a:pPr>
            <a:r>
              <a:rPr lang="en-US" b="1" dirty="0">
                <a:solidFill>
                  <a:schemeClr val="tx1"/>
                </a:solidFill>
              </a:rPr>
              <a:t>Surround yourself with great people.</a:t>
            </a:r>
            <a:r>
              <a:rPr lang="en-US" dirty="0">
                <a:solidFill>
                  <a:schemeClr val="tx1"/>
                </a:solidFill>
              </a:rPr>
              <a:t> Make sure that the people in your life are upbeat, positive and know how to enjoy life.</a:t>
            </a:r>
          </a:p>
        </p:txBody>
      </p:sp>
      <p:pic>
        <p:nvPicPr>
          <p:cNvPr id="7" name="Graphic 6" descr="Head with Gears">
            <a:extLst>
              <a:ext uri="{FF2B5EF4-FFF2-40B4-BE49-F238E27FC236}">
                <a16:creationId xmlns:a16="http://schemas.microsoft.com/office/drawing/2014/main" id="{C35F14CA-EFF6-4D21-906C-4345E4B12A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14018244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9" y="168857"/>
            <a:ext cx="4691921" cy="1640894"/>
          </a:xfrm>
        </p:spPr>
        <p:txBody>
          <a:bodyPr anchor="t">
            <a:normAutofit/>
          </a:bodyPr>
          <a:lstStyle/>
          <a:p>
            <a:r>
              <a:rPr lang="en-US" sz="3700" b="1" u="sng" dirty="0"/>
              <a:t>How You Can Practice Self-Care</a:t>
            </a:r>
            <a:endParaRPr lang="en-US" sz="3700" dirty="0"/>
          </a:p>
        </p:txBody>
      </p:sp>
      <p:sp>
        <p:nvSpPr>
          <p:cNvPr id="3" name="Content Placeholder 2"/>
          <p:cNvSpPr>
            <a:spLocks noGrp="1"/>
          </p:cNvSpPr>
          <p:nvPr>
            <p:ph idx="1"/>
          </p:nvPr>
        </p:nvSpPr>
        <p:spPr>
          <a:xfrm>
            <a:off x="1251678" y="2286001"/>
            <a:ext cx="4120421" cy="3940844"/>
          </a:xfrm>
        </p:spPr>
        <p:txBody>
          <a:bodyPr>
            <a:noAutofit/>
          </a:bodyPr>
          <a:lstStyle/>
          <a:p>
            <a:pPr fontAlgn="base"/>
            <a:r>
              <a:rPr lang="en-US" sz="2800" b="1" dirty="0"/>
              <a:t>Consider the quality of self-care.</a:t>
            </a:r>
            <a:r>
              <a:rPr lang="en-US" sz="2800" dirty="0"/>
              <a:t> Go for quality, especially when the quantity is lacking. </a:t>
            </a:r>
          </a:p>
          <a:p>
            <a:pPr fontAlgn="base"/>
            <a:endParaRPr lang="en-US" sz="2800" b="1" dirty="0"/>
          </a:p>
          <a:p>
            <a:pPr fontAlgn="base"/>
            <a:r>
              <a:rPr lang="en-US" sz="2800" b="1" dirty="0"/>
              <a:t>Remember that self-care is non-negotiable.</a:t>
            </a:r>
            <a:endParaRPr lang="en-US" sz="2800" dirty="0"/>
          </a:p>
        </p:txBody>
      </p:sp>
      <p:pic>
        <p:nvPicPr>
          <p:cNvPr id="7" name="Graphic 6" descr="Checkmark">
            <a:extLst>
              <a:ext uri="{FF2B5EF4-FFF2-40B4-BE49-F238E27FC236}">
                <a16:creationId xmlns:a16="http://schemas.microsoft.com/office/drawing/2014/main" id="{CF20C602-5438-4E1C-97AE-EC21645D09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0181" y="645107"/>
            <a:ext cx="5594047" cy="5594047"/>
          </a:xfrm>
          <a:prstGeom prst="rect">
            <a:avLst/>
          </a:prstGeom>
        </p:spPr>
      </p:pic>
    </p:spTree>
    <p:extLst>
      <p:ext uri="{BB962C8B-B14F-4D97-AF65-F5344CB8AC3E}">
        <p14:creationId xmlns:p14="http://schemas.microsoft.com/office/powerpoint/2010/main" val="10753581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b="1" u="sng"/>
              <a:t>How You Can Practice Self-Care</a:t>
            </a:r>
            <a:endParaRPr lang="en-US" sz="3600"/>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723900"/>
            <a:ext cx="6262938" cy="5055722"/>
          </a:xfrm>
        </p:spPr>
        <p:txBody>
          <a:bodyPr anchor="ctr">
            <a:noAutofit/>
          </a:bodyPr>
          <a:lstStyle/>
          <a:p>
            <a:r>
              <a:rPr lang="en-US" sz="2800" dirty="0"/>
              <a:t>Research showed that ‘passionately committed psychotherapists’ experienced a strong sense of spirituality. They found that an interest in activities unrelated to work as therapists, and attention to spiritual disciplines and development were as crucial, if not more crucial, than the pursuit of professional avenues of achievement.</a:t>
            </a:r>
          </a:p>
        </p:txBody>
      </p:sp>
    </p:spTree>
    <p:extLst>
      <p:ext uri="{BB962C8B-B14F-4D97-AF65-F5344CB8AC3E}">
        <p14:creationId xmlns:p14="http://schemas.microsoft.com/office/powerpoint/2010/main" val="100614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6427" y="193329"/>
            <a:ext cx="4357499" cy="1320855"/>
          </a:xfrm>
        </p:spPr>
        <p:txBody>
          <a:bodyPr>
            <a:normAutofit/>
          </a:bodyPr>
          <a:lstStyle/>
          <a:p>
            <a:r>
              <a:rPr lang="en-US" sz="4400" u="sng"/>
              <a:t>Types of Ethics</a:t>
            </a:r>
          </a:p>
        </p:txBody>
      </p:sp>
      <p:sp>
        <p:nvSpPr>
          <p:cNvPr id="3" name="Content Placeholder 2"/>
          <p:cNvSpPr>
            <a:spLocks noGrp="1"/>
          </p:cNvSpPr>
          <p:nvPr>
            <p:ph idx="1"/>
          </p:nvPr>
        </p:nvSpPr>
        <p:spPr>
          <a:xfrm>
            <a:off x="1156427" y="1362076"/>
            <a:ext cx="5339623" cy="4962524"/>
          </a:xfrm>
        </p:spPr>
        <p:txBody>
          <a:bodyPr>
            <a:normAutofit lnSpcReduction="10000"/>
          </a:bodyPr>
          <a:lstStyle/>
          <a:p>
            <a:r>
              <a:rPr lang="en-US" sz="2800" b="1" dirty="0">
                <a:solidFill>
                  <a:schemeClr val="tx1"/>
                </a:solidFill>
              </a:rPr>
              <a:t>Relational Ethics</a:t>
            </a:r>
          </a:p>
          <a:p>
            <a:endParaRPr lang="en-US" sz="2800" dirty="0">
              <a:solidFill>
                <a:schemeClr val="tx1"/>
              </a:solidFill>
            </a:endParaRPr>
          </a:p>
          <a:p>
            <a:pPr lvl="1"/>
            <a:r>
              <a:rPr lang="en-US" sz="2800" dirty="0">
                <a:solidFill>
                  <a:schemeClr val="tx1"/>
                </a:solidFill>
              </a:rPr>
              <a:t>Gilligan</a:t>
            </a:r>
          </a:p>
          <a:p>
            <a:pPr lvl="1"/>
            <a:r>
              <a:rPr lang="en-US" sz="2800" dirty="0">
                <a:solidFill>
                  <a:schemeClr val="tx1"/>
                </a:solidFill>
              </a:rPr>
              <a:t>Moral actions are taken in view of relationship to others because of mutual responsibility to one another</a:t>
            </a:r>
          </a:p>
          <a:p>
            <a:pPr lvl="1"/>
            <a:r>
              <a:rPr lang="en-US" sz="2800" dirty="0">
                <a:solidFill>
                  <a:schemeClr val="tx1"/>
                </a:solidFill>
              </a:rPr>
              <a:t>Empower people</a:t>
            </a:r>
          </a:p>
          <a:p>
            <a:pPr lvl="1"/>
            <a:r>
              <a:rPr lang="en-US" sz="2800" dirty="0">
                <a:solidFill>
                  <a:schemeClr val="tx1"/>
                </a:solidFill>
              </a:rPr>
              <a:t>Promote justice and care for all</a:t>
            </a:r>
          </a:p>
          <a:p>
            <a:endParaRPr lang="en-US" dirty="0">
              <a:solidFill>
                <a:schemeClr val="tx1"/>
              </a:solidFill>
            </a:endParaRPr>
          </a:p>
        </p:txBody>
      </p:sp>
      <p:pic>
        <p:nvPicPr>
          <p:cNvPr id="7" name="Graphic 6" descr="Family">
            <a:extLst>
              <a:ext uri="{FF2B5EF4-FFF2-40B4-BE49-F238E27FC236}">
                <a16:creationId xmlns:a16="http://schemas.microsoft.com/office/drawing/2014/main" id="{A8DB2AE8-2914-4712-A88C-437B0454DC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14427366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6" y="382385"/>
            <a:ext cx="10668004" cy="1113295"/>
          </a:xfrm>
        </p:spPr>
        <p:txBody>
          <a:bodyPr anchor="b">
            <a:normAutofit/>
          </a:bodyPr>
          <a:lstStyle/>
          <a:p>
            <a:pPr algn="ctr"/>
            <a:r>
              <a:rPr lang="en-US" b="1" u="sng"/>
              <a:t>How You Can Practice Self-Care</a:t>
            </a:r>
            <a:endParaRPr lang="en-US"/>
          </a:p>
        </p:txBody>
      </p:sp>
      <p:sp>
        <p:nvSpPr>
          <p:cNvPr id="3" name="Content Placeholder 2"/>
          <p:cNvSpPr>
            <a:spLocks noGrp="1"/>
          </p:cNvSpPr>
          <p:nvPr>
            <p:ph idx="1"/>
          </p:nvPr>
        </p:nvSpPr>
        <p:spPr>
          <a:xfrm>
            <a:off x="-1171575" y="1785257"/>
            <a:ext cx="12677775" cy="3948793"/>
          </a:xfrm>
        </p:spPr>
        <p:txBody>
          <a:bodyPr>
            <a:normAutofit/>
          </a:bodyPr>
          <a:lstStyle/>
          <a:p>
            <a:pPr marL="3200400" lvl="7" indent="0">
              <a:lnSpc>
                <a:spcPct val="100000"/>
              </a:lnSpc>
              <a:buNone/>
            </a:pPr>
            <a:r>
              <a:rPr lang="en-US" sz="2000" dirty="0"/>
              <a:t>Research on the regular use of spiritual practice, in particular meditation, has shown the following benefits:</a:t>
            </a:r>
          </a:p>
          <a:p>
            <a:pPr lvl="8">
              <a:lnSpc>
                <a:spcPct val="100000"/>
              </a:lnSpc>
            </a:pPr>
            <a:r>
              <a:rPr lang="en-US" sz="2000" dirty="0"/>
              <a:t>Provision of meaning frameworks for the human condition</a:t>
            </a:r>
          </a:p>
          <a:p>
            <a:pPr lvl="8">
              <a:lnSpc>
                <a:spcPct val="100000"/>
              </a:lnSpc>
            </a:pPr>
            <a:r>
              <a:rPr lang="en-US" sz="2000" dirty="0"/>
              <a:t>Beneficial effects on the physical, emotional, mental and spiritual aspects of being</a:t>
            </a:r>
          </a:p>
          <a:p>
            <a:pPr lvl="8">
              <a:lnSpc>
                <a:spcPct val="100000"/>
              </a:lnSpc>
            </a:pPr>
            <a:r>
              <a:rPr lang="en-US" sz="2000" dirty="0"/>
              <a:t>Provision of social support networks and relationships</a:t>
            </a:r>
          </a:p>
          <a:p>
            <a:pPr lvl="8">
              <a:lnSpc>
                <a:spcPct val="100000"/>
              </a:lnSpc>
            </a:pPr>
            <a:r>
              <a:rPr lang="en-US" sz="2000" dirty="0"/>
              <a:t>Clarification and development of personal values and ethics</a:t>
            </a:r>
          </a:p>
          <a:p>
            <a:pPr lvl="8">
              <a:lnSpc>
                <a:spcPct val="100000"/>
              </a:lnSpc>
            </a:pPr>
            <a:r>
              <a:rPr lang="en-US" sz="2000" dirty="0"/>
              <a:t>Enhancement of the capacities of self-awareness</a:t>
            </a:r>
          </a:p>
          <a:p>
            <a:pPr lvl="8">
              <a:lnSpc>
                <a:spcPct val="100000"/>
              </a:lnSpc>
            </a:pPr>
            <a:r>
              <a:rPr lang="en-US" sz="2000" dirty="0"/>
              <a:t>Self-monitoring and altruism</a:t>
            </a:r>
          </a:p>
          <a:p>
            <a:pPr lvl="8">
              <a:lnSpc>
                <a:spcPct val="100000"/>
              </a:lnSpc>
            </a:pPr>
            <a:r>
              <a:rPr lang="en-US" sz="2000" dirty="0"/>
              <a:t>The capacity to act on these in a realistic manner</a:t>
            </a:r>
          </a:p>
          <a:p>
            <a:pPr>
              <a:lnSpc>
                <a:spcPct val="100000"/>
              </a:lnSpc>
            </a:pPr>
            <a:endParaRPr lang="en-US" sz="1700" dirty="0"/>
          </a:p>
        </p:txBody>
      </p:sp>
      <p:sp>
        <p:nvSpPr>
          <p:cNvPr id="19" name="Freeform: Shape 18">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787947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166538"/>
            <a:ext cx="4357499" cy="1320855"/>
          </a:xfrm>
        </p:spPr>
        <p:txBody>
          <a:bodyPr>
            <a:normAutofit/>
          </a:bodyPr>
          <a:lstStyle/>
          <a:p>
            <a:r>
              <a:rPr lang="en-US" sz="2800" b="1" u="sng" dirty="0"/>
              <a:t>How You Can Practice Self-Care</a:t>
            </a:r>
            <a:br>
              <a:rPr lang="en-US" sz="2800" cap="all" dirty="0"/>
            </a:br>
            <a:endParaRPr lang="en-US" sz="2800" dirty="0"/>
          </a:p>
        </p:txBody>
      </p:sp>
      <p:sp>
        <p:nvSpPr>
          <p:cNvPr id="3" name="Content Placeholder 2"/>
          <p:cNvSpPr>
            <a:spLocks noGrp="1"/>
          </p:cNvSpPr>
          <p:nvPr>
            <p:ph idx="1"/>
          </p:nvPr>
        </p:nvSpPr>
        <p:spPr>
          <a:xfrm>
            <a:off x="1251678" y="1638301"/>
            <a:ext cx="5063397" cy="4241292"/>
          </a:xfrm>
        </p:spPr>
        <p:txBody>
          <a:bodyPr>
            <a:noAutofit/>
          </a:bodyPr>
          <a:lstStyle/>
          <a:p>
            <a:pPr>
              <a:lnSpc>
                <a:spcPct val="100000"/>
              </a:lnSpc>
            </a:pPr>
            <a:r>
              <a:rPr lang="en-US" i="1" dirty="0">
                <a:solidFill>
                  <a:schemeClr val="tx1"/>
                </a:solidFill>
              </a:rPr>
              <a:t>Don’t go it alone</a:t>
            </a:r>
          </a:p>
          <a:p>
            <a:pPr marL="0" indent="0">
              <a:lnSpc>
                <a:spcPct val="100000"/>
              </a:lnSpc>
              <a:buNone/>
            </a:pPr>
            <a:endParaRPr lang="en-US" i="1" dirty="0">
              <a:solidFill>
                <a:schemeClr val="tx1"/>
              </a:solidFill>
            </a:endParaRPr>
          </a:p>
          <a:p>
            <a:pPr lvl="1">
              <a:lnSpc>
                <a:spcPct val="100000"/>
              </a:lnSpc>
            </a:pPr>
            <a:r>
              <a:rPr lang="en-US" sz="2000" dirty="0">
                <a:solidFill>
                  <a:schemeClr val="tx1"/>
                </a:solidFill>
              </a:rPr>
              <a:t>Prevention of isolation requires that we have a sense of community – be it through a peer group, supervision, attendance at conferences and so on. In addition, we need a sense of belonging through family, friends, hobbies and other means to ensure that we have a sense of self that is not just based on our occupation</a:t>
            </a:r>
          </a:p>
        </p:txBody>
      </p:sp>
      <p:pic>
        <p:nvPicPr>
          <p:cNvPr id="7" name="Graphic 6" descr="Family">
            <a:extLst>
              <a:ext uri="{FF2B5EF4-FFF2-40B4-BE49-F238E27FC236}">
                <a16:creationId xmlns:a16="http://schemas.microsoft.com/office/drawing/2014/main" id="{C26940E6-3373-4E15-BFE1-944335B000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12530233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774" y="193329"/>
            <a:ext cx="4357499" cy="1320855"/>
          </a:xfrm>
        </p:spPr>
        <p:txBody>
          <a:bodyPr>
            <a:normAutofit/>
          </a:bodyPr>
          <a:lstStyle/>
          <a:p>
            <a:r>
              <a:rPr lang="en-US" sz="3400" b="1" u="sng" dirty="0"/>
              <a:t>How You Can Practice Self-Care</a:t>
            </a:r>
            <a:endParaRPr lang="en-US" sz="3400" dirty="0"/>
          </a:p>
        </p:txBody>
      </p:sp>
      <p:sp>
        <p:nvSpPr>
          <p:cNvPr id="3" name="Content Placeholder 2"/>
          <p:cNvSpPr>
            <a:spLocks noGrp="1"/>
          </p:cNvSpPr>
          <p:nvPr>
            <p:ph idx="1"/>
          </p:nvPr>
        </p:nvSpPr>
        <p:spPr>
          <a:xfrm>
            <a:off x="1099278" y="1632204"/>
            <a:ext cx="5101497" cy="4398297"/>
          </a:xfrm>
        </p:spPr>
        <p:txBody>
          <a:bodyPr>
            <a:normAutofit/>
          </a:bodyPr>
          <a:lstStyle/>
          <a:p>
            <a:pPr lvl="1">
              <a:lnSpc>
                <a:spcPct val="100000"/>
              </a:lnSpc>
            </a:pPr>
            <a:r>
              <a:rPr lang="en-US" sz="2000" dirty="0">
                <a:solidFill>
                  <a:schemeClr val="tx1"/>
                </a:solidFill>
              </a:rPr>
              <a:t>”Maintain beginner’s mind” Cultivate passionate involvement in learning something new, such as a hobby, a sport, a new discipline, a language, a new therapeutic model and so on.  No matter how experienced and knowledgeable we are, it is always good to have a teacher of some sort as a way to be nurtured and to stay ‘open’.</a:t>
            </a:r>
          </a:p>
          <a:p>
            <a:pPr marL="457200" lvl="1" indent="0">
              <a:lnSpc>
                <a:spcPct val="100000"/>
              </a:lnSpc>
              <a:buNone/>
            </a:pPr>
            <a:endParaRPr lang="en-US" sz="2000" dirty="0">
              <a:solidFill>
                <a:schemeClr val="tx1"/>
              </a:solidFill>
            </a:endParaRPr>
          </a:p>
          <a:p>
            <a:pPr lvl="1">
              <a:lnSpc>
                <a:spcPct val="100000"/>
              </a:lnSpc>
            </a:pPr>
            <a:r>
              <a:rPr lang="en-US" sz="2000" dirty="0">
                <a:solidFill>
                  <a:schemeClr val="tx1"/>
                </a:solidFill>
              </a:rPr>
              <a:t>Remember to let our clients teach us – they are the experts in their own lives.</a:t>
            </a:r>
          </a:p>
          <a:p>
            <a:pPr>
              <a:lnSpc>
                <a:spcPct val="100000"/>
              </a:lnSpc>
            </a:pPr>
            <a:endParaRPr lang="en-US" sz="1700" dirty="0">
              <a:solidFill>
                <a:schemeClr val="tx1"/>
              </a:solidFill>
            </a:endParaRPr>
          </a:p>
        </p:txBody>
      </p:sp>
      <p:pic>
        <p:nvPicPr>
          <p:cNvPr id="7" name="Graphic 6" descr="Head with Gears">
            <a:extLst>
              <a:ext uri="{FF2B5EF4-FFF2-40B4-BE49-F238E27FC236}">
                <a16:creationId xmlns:a16="http://schemas.microsoft.com/office/drawing/2014/main" id="{2E83DB55-DE53-4D63-B40B-16201A32F3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10395983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82385"/>
            <a:ext cx="8534399" cy="1413758"/>
          </a:xfrm>
        </p:spPr>
        <p:txBody>
          <a:bodyPr anchor="b">
            <a:normAutofit/>
          </a:bodyPr>
          <a:lstStyle/>
          <a:p>
            <a:pPr algn="ctr"/>
            <a:r>
              <a:rPr lang="en-US" sz="4400" b="1" u="sng"/>
              <a:t>How You Can Practice Self-Care</a:t>
            </a:r>
            <a:endParaRPr lang="en-US" sz="440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2178528"/>
            <a:ext cx="8534400" cy="3701065"/>
          </a:xfrm>
        </p:spPr>
        <p:txBody>
          <a:bodyPr>
            <a:noAutofit/>
          </a:bodyPr>
          <a:lstStyle/>
          <a:p>
            <a:r>
              <a:rPr lang="en-US" sz="2400" dirty="0"/>
              <a:t>Prioritize</a:t>
            </a:r>
          </a:p>
          <a:p>
            <a:pPr lvl="1"/>
            <a:r>
              <a:rPr lang="en-US" sz="2400" dirty="0"/>
              <a:t>‘Voluntary simplicity involves both an inner and outer condition. It means singleness of purpose, sincerity and honesty within, as well as avoidance of exterior clutter, of many possessions irrelevant to the chief purpose of life. It means an ordering and guiding of our energy and our desires, a partial restraint in some direction in order to secure greater abundance of life in other directions. It involves a deliberate organization of life for a purpose…’   </a:t>
            </a:r>
          </a:p>
          <a:p>
            <a:pPr lvl="8"/>
            <a:r>
              <a:rPr lang="en-US" sz="2000" dirty="0"/>
              <a:t>Richard Gregg</a:t>
            </a:r>
          </a:p>
        </p:txBody>
      </p:sp>
    </p:spTree>
    <p:extLst>
      <p:ext uri="{BB962C8B-B14F-4D97-AF65-F5344CB8AC3E}">
        <p14:creationId xmlns:p14="http://schemas.microsoft.com/office/powerpoint/2010/main" val="38797504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0"/>
            <a:ext cx="8534399" cy="1413758"/>
          </a:xfrm>
        </p:spPr>
        <p:txBody>
          <a:bodyPr anchor="b">
            <a:normAutofit/>
          </a:bodyPr>
          <a:lstStyle/>
          <a:p>
            <a:pPr algn="ctr"/>
            <a:r>
              <a:rPr lang="en-US" sz="4400" b="1" u="sng" dirty="0"/>
              <a:t>How You Can Practice Self-Care</a:t>
            </a:r>
            <a:endParaRPr lang="en-US" sz="44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733675" y="1578467"/>
            <a:ext cx="8534400" cy="4441333"/>
          </a:xfrm>
        </p:spPr>
        <p:txBody>
          <a:bodyPr>
            <a:normAutofit fontScale="92500" lnSpcReduction="10000"/>
          </a:bodyPr>
          <a:lstStyle/>
          <a:p>
            <a:r>
              <a:rPr lang="en-US" sz="2400" dirty="0"/>
              <a:t>You Are Not IT</a:t>
            </a:r>
          </a:p>
          <a:p>
            <a:pPr lvl="1"/>
            <a:r>
              <a:rPr lang="en-US" sz="2400" dirty="0"/>
              <a:t>All we require in order to have the healing presence of a Higher Power in our life is to know that we are not it! </a:t>
            </a:r>
          </a:p>
          <a:p>
            <a:pPr marL="0" indent="0">
              <a:buNone/>
            </a:pPr>
            <a:endParaRPr lang="en-US" sz="2400" dirty="0"/>
          </a:p>
          <a:p>
            <a:r>
              <a:rPr lang="en-US" sz="2400" dirty="0"/>
              <a:t>Stop For a Refill</a:t>
            </a:r>
          </a:p>
          <a:p>
            <a:pPr lvl="1"/>
            <a:r>
              <a:rPr lang="en-US" sz="2400" dirty="0"/>
              <a:t>We need to be mindful of numbing out activities that don’t replenish and restore us. Utilize alternatives like exercise, healthy eating and sufficient sleep, plus hobbies that give a genuine recharge. Find your own methods, such as affirmations, prayer, massage, yoga, journaling, support groups, spiritual direction or meditation and use them regularly.</a:t>
            </a:r>
          </a:p>
          <a:p>
            <a:pPr lvl="1"/>
            <a:endParaRPr lang="en-US" dirty="0"/>
          </a:p>
          <a:p>
            <a:pPr lvl="1"/>
            <a:endParaRPr lang="en-US" dirty="0"/>
          </a:p>
        </p:txBody>
      </p:sp>
    </p:spTree>
    <p:extLst>
      <p:ext uri="{BB962C8B-B14F-4D97-AF65-F5344CB8AC3E}">
        <p14:creationId xmlns:p14="http://schemas.microsoft.com/office/powerpoint/2010/main" val="12461081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7" y="645105"/>
            <a:ext cx="4357499" cy="1320855"/>
          </a:xfrm>
        </p:spPr>
        <p:txBody>
          <a:bodyPr>
            <a:normAutofit/>
          </a:bodyPr>
          <a:lstStyle/>
          <a:p>
            <a:r>
              <a:rPr lang="en-US" sz="4400" u="sng"/>
              <a:t>Meditation</a:t>
            </a:r>
          </a:p>
        </p:txBody>
      </p:sp>
      <p:sp>
        <p:nvSpPr>
          <p:cNvPr id="3" name="Content Placeholder 2"/>
          <p:cNvSpPr>
            <a:spLocks noGrp="1"/>
          </p:cNvSpPr>
          <p:nvPr>
            <p:ph idx="1"/>
          </p:nvPr>
        </p:nvSpPr>
        <p:spPr>
          <a:xfrm>
            <a:off x="1251677" y="1847851"/>
            <a:ext cx="4363595" cy="3593591"/>
          </a:xfrm>
        </p:spPr>
        <p:txBody>
          <a:bodyPr>
            <a:noAutofit/>
          </a:bodyPr>
          <a:lstStyle/>
          <a:p>
            <a:r>
              <a:rPr lang="en-US" sz="2400" dirty="0">
                <a:solidFill>
                  <a:schemeClr val="tx1"/>
                </a:solidFill>
              </a:rPr>
              <a:t>Compared the brains of 22 meditators and 22 age-matched nonmeditators and found that the meditators (who practiced a wide range of traditions and had between 5 and 46 years of meditation experience) had </a:t>
            </a:r>
            <a:r>
              <a:rPr lang="en-US" sz="2400" u="sng" dirty="0">
                <a:solidFill>
                  <a:schemeClr val="tx1"/>
                </a:solidFill>
              </a:rPr>
              <a:t>more gray matter in regions of the brain that are important for attention, emotion regulation, and mental flexibility</a:t>
            </a:r>
            <a:r>
              <a:rPr lang="en-US" sz="2400" dirty="0">
                <a:solidFill>
                  <a:schemeClr val="tx1"/>
                </a:solidFill>
              </a:rPr>
              <a:t>. </a:t>
            </a:r>
          </a:p>
        </p:txBody>
      </p:sp>
      <p:pic>
        <p:nvPicPr>
          <p:cNvPr id="7" name="Graphic 6" descr="Brain in head">
            <a:extLst>
              <a:ext uri="{FF2B5EF4-FFF2-40B4-BE49-F238E27FC236}">
                <a16:creationId xmlns:a16="http://schemas.microsoft.com/office/drawing/2014/main" id="{0EFBDE37-2574-4971-A23A-0FEE4737C4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41681125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7" y="645105"/>
            <a:ext cx="4357499" cy="1320855"/>
          </a:xfrm>
        </p:spPr>
        <p:txBody>
          <a:bodyPr>
            <a:normAutofit/>
          </a:bodyPr>
          <a:lstStyle/>
          <a:p>
            <a:r>
              <a:rPr lang="en-US" sz="4400" u="sng"/>
              <a:t>Meditation</a:t>
            </a:r>
            <a:endParaRPr lang="en-US" sz="4400"/>
          </a:p>
        </p:txBody>
      </p:sp>
      <p:sp>
        <p:nvSpPr>
          <p:cNvPr id="3" name="Content Placeholder 2"/>
          <p:cNvSpPr>
            <a:spLocks noGrp="1"/>
          </p:cNvSpPr>
          <p:nvPr>
            <p:ph idx="1"/>
          </p:nvPr>
        </p:nvSpPr>
        <p:spPr>
          <a:xfrm>
            <a:off x="1251677" y="1724026"/>
            <a:ext cx="4363595" cy="4019549"/>
          </a:xfrm>
        </p:spPr>
        <p:txBody>
          <a:bodyPr>
            <a:normAutofit lnSpcReduction="10000"/>
          </a:bodyPr>
          <a:lstStyle/>
          <a:p>
            <a:r>
              <a:rPr lang="en-US" sz="2400" u="sng" dirty="0">
                <a:solidFill>
                  <a:schemeClr val="tx1"/>
                </a:solidFill>
              </a:rPr>
              <a:t>Increased gray matter typically makes an area of the brain more efficient or powerful at processing information</a:t>
            </a:r>
            <a:r>
              <a:rPr lang="en-US" sz="2400" dirty="0">
                <a:solidFill>
                  <a:schemeClr val="tx1"/>
                </a:solidFill>
              </a:rPr>
              <a:t>. This increased gray matter in the meditators' brains should make them better at controlling their attention, managing their emotions, and making mindful choices.</a:t>
            </a:r>
          </a:p>
          <a:p>
            <a:endParaRPr lang="en-US" dirty="0">
              <a:solidFill>
                <a:schemeClr val="tx1"/>
              </a:solidFill>
            </a:endParaRPr>
          </a:p>
        </p:txBody>
      </p:sp>
      <p:pic>
        <p:nvPicPr>
          <p:cNvPr id="7" name="Graphic 6" descr="Head with Gears">
            <a:extLst>
              <a:ext uri="{FF2B5EF4-FFF2-40B4-BE49-F238E27FC236}">
                <a16:creationId xmlns:a16="http://schemas.microsoft.com/office/drawing/2014/main" id="{D123E0E8-FD35-4ABE-B682-2DB658D458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41215998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7" y="645105"/>
            <a:ext cx="4357499" cy="1320855"/>
          </a:xfrm>
        </p:spPr>
        <p:txBody>
          <a:bodyPr>
            <a:normAutofit/>
          </a:bodyPr>
          <a:lstStyle/>
          <a:p>
            <a:r>
              <a:rPr lang="en-US" sz="4400" u="sng"/>
              <a:t>Meditation</a:t>
            </a:r>
            <a:endParaRPr lang="en-US" sz="4400"/>
          </a:p>
        </p:txBody>
      </p:sp>
      <p:sp>
        <p:nvSpPr>
          <p:cNvPr id="3" name="Content Placeholder 2"/>
          <p:cNvSpPr>
            <a:spLocks noGrp="1"/>
          </p:cNvSpPr>
          <p:nvPr>
            <p:ph idx="1"/>
          </p:nvPr>
        </p:nvSpPr>
        <p:spPr>
          <a:xfrm>
            <a:off x="1251677" y="1857376"/>
            <a:ext cx="4363595" cy="4438649"/>
          </a:xfrm>
        </p:spPr>
        <p:txBody>
          <a:bodyPr>
            <a:noAutofit/>
          </a:bodyPr>
          <a:lstStyle/>
          <a:p>
            <a:pPr>
              <a:lnSpc>
                <a:spcPct val="100000"/>
              </a:lnSpc>
            </a:pPr>
            <a:r>
              <a:rPr lang="en-US" dirty="0">
                <a:solidFill>
                  <a:schemeClr val="tx1"/>
                </a:solidFill>
              </a:rPr>
              <a:t>More and more neuroscientists have started to think that learning to meditate is no different from learning mental skills such as music or math. Like anything else that requires practice, meditation is a training program for the brain. </a:t>
            </a:r>
          </a:p>
          <a:p>
            <a:pPr>
              <a:lnSpc>
                <a:spcPct val="100000"/>
              </a:lnSpc>
            </a:pPr>
            <a:endParaRPr lang="en-US" dirty="0">
              <a:solidFill>
                <a:schemeClr val="tx1"/>
              </a:solidFill>
            </a:endParaRPr>
          </a:p>
          <a:p>
            <a:pPr>
              <a:lnSpc>
                <a:spcPct val="100000"/>
              </a:lnSpc>
            </a:pPr>
            <a:r>
              <a:rPr lang="en-US" dirty="0">
                <a:solidFill>
                  <a:schemeClr val="tx1"/>
                </a:solidFill>
              </a:rPr>
              <a:t>Regular use may strengthen the connections between neurons and can also make new connections. These tiny changes, in thousands of connections, can lead to visible changes in the structure of the brain.</a:t>
            </a:r>
          </a:p>
        </p:txBody>
      </p:sp>
      <p:pic>
        <p:nvPicPr>
          <p:cNvPr id="7" name="Graphic 6" descr="Brain in head">
            <a:extLst>
              <a:ext uri="{FF2B5EF4-FFF2-40B4-BE49-F238E27FC236}">
                <a16:creationId xmlns:a16="http://schemas.microsoft.com/office/drawing/2014/main" id="{96073939-C805-40B1-84FE-D6FC47F994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21935696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B9E871BE-68DD-43BE-B3DB-E11D2B540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08051" y="1262092"/>
            <a:ext cx="4369702" cy="436440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4" name="Title 3"/>
          <p:cNvSpPr>
            <a:spLocks noGrp="1"/>
          </p:cNvSpPr>
          <p:nvPr>
            <p:ph type="title"/>
          </p:nvPr>
        </p:nvSpPr>
        <p:spPr>
          <a:xfrm>
            <a:off x="761996" y="1231506"/>
            <a:ext cx="6461812" cy="4394988"/>
          </a:xfrm>
        </p:spPr>
        <p:txBody>
          <a:bodyPr vert="horz" lIns="91440" tIns="45720" rIns="91440" bIns="45720" rtlCol="0" anchor="ctr">
            <a:normAutofit/>
          </a:bodyPr>
          <a:lstStyle/>
          <a:p>
            <a:pPr algn="ctr"/>
            <a:r>
              <a:rPr lang="en-US" sz="4800" spc="800"/>
              <a:t>Loving/Kindness meditation</a:t>
            </a:r>
          </a:p>
        </p:txBody>
      </p:sp>
      <p:sp>
        <p:nvSpPr>
          <p:cNvPr id="17" name="Freeform: Shape 16">
            <a:extLst>
              <a:ext uri="{FF2B5EF4-FFF2-40B4-BE49-F238E27FC236}">
                <a16:creationId xmlns:a16="http://schemas.microsoft.com/office/drawing/2014/main" id="{19C71155-FE2E-4DAD-A34B-04706245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02742" y="3407199"/>
            <a:ext cx="2032000" cy="43602"/>
          </a:xfrm>
          <a:custGeom>
            <a:avLst/>
            <a:gdLst>
              <a:gd name="connsiteX0" fmla="*/ 103232 w 2032000"/>
              <a:gd name="connsiteY0" fmla="*/ 0 h 43602"/>
              <a:gd name="connsiteX1" fmla="*/ 114609 w 2032000"/>
              <a:gd name="connsiteY1" fmla="*/ 529 h 43602"/>
              <a:gd name="connsiteX2" fmla="*/ 124663 w 2032000"/>
              <a:gd name="connsiteY2" fmla="*/ 1588 h 43602"/>
              <a:gd name="connsiteX3" fmla="*/ 133394 w 2032000"/>
              <a:gd name="connsiteY3" fmla="*/ 3440 h 43602"/>
              <a:gd name="connsiteX4" fmla="*/ 141067 w 2032000"/>
              <a:gd name="connsiteY4" fmla="*/ 6085 h 43602"/>
              <a:gd name="connsiteX5" fmla="*/ 147946 w 2032000"/>
              <a:gd name="connsiteY5" fmla="*/ 8731 h 43602"/>
              <a:gd name="connsiteX6" fmla="*/ 154032 w 2032000"/>
              <a:gd name="connsiteY6" fmla="*/ 11377 h 43602"/>
              <a:gd name="connsiteX7" fmla="*/ 160382 w 2032000"/>
              <a:gd name="connsiteY7" fmla="*/ 14552 h 43602"/>
              <a:gd name="connsiteX8" fmla="*/ 166732 w 2032000"/>
              <a:gd name="connsiteY8" fmla="*/ 17727 h 43602"/>
              <a:gd name="connsiteX9" fmla="*/ 172817 w 2032000"/>
              <a:gd name="connsiteY9" fmla="*/ 20902 h 43602"/>
              <a:gd name="connsiteX10" fmla="*/ 179696 w 2032000"/>
              <a:gd name="connsiteY10" fmla="*/ 23548 h 43602"/>
              <a:gd name="connsiteX11" fmla="*/ 187369 w 2032000"/>
              <a:gd name="connsiteY11" fmla="*/ 25929 h 43602"/>
              <a:gd name="connsiteX12" fmla="*/ 196100 w 2032000"/>
              <a:gd name="connsiteY12" fmla="*/ 27781 h 43602"/>
              <a:gd name="connsiteX13" fmla="*/ 206155 w 2032000"/>
              <a:gd name="connsiteY13" fmla="*/ 29104 h 43602"/>
              <a:gd name="connsiteX14" fmla="*/ 217532 w 2032000"/>
              <a:gd name="connsiteY14" fmla="*/ 29369 h 43602"/>
              <a:gd name="connsiteX15" fmla="*/ 228909 w 2032000"/>
              <a:gd name="connsiteY15" fmla="*/ 29104 h 43602"/>
              <a:gd name="connsiteX16" fmla="*/ 238963 w 2032000"/>
              <a:gd name="connsiteY16" fmla="*/ 27781 h 43602"/>
              <a:gd name="connsiteX17" fmla="*/ 247694 w 2032000"/>
              <a:gd name="connsiteY17" fmla="*/ 25929 h 43602"/>
              <a:gd name="connsiteX18" fmla="*/ 255367 w 2032000"/>
              <a:gd name="connsiteY18" fmla="*/ 23548 h 43602"/>
              <a:gd name="connsiteX19" fmla="*/ 262246 w 2032000"/>
              <a:gd name="connsiteY19" fmla="*/ 20902 h 43602"/>
              <a:gd name="connsiteX20" fmla="*/ 268332 w 2032000"/>
              <a:gd name="connsiteY20" fmla="*/ 17727 h 43602"/>
              <a:gd name="connsiteX21" fmla="*/ 274682 w 2032000"/>
              <a:gd name="connsiteY21" fmla="*/ 14552 h 43602"/>
              <a:gd name="connsiteX22" fmla="*/ 281032 w 2032000"/>
              <a:gd name="connsiteY22" fmla="*/ 11377 h 43602"/>
              <a:gd name="connsiteX23" fmla="*/ 287117 w 2032000"/>
              <a:gd name="connsiteY23" fmla="*/ 8731 h 43602"/>
              <a:gd name="connsiteX24" fmla="*/ 293996 w 2032000"/>
              <a:gd name="connsiteY24" fmla="*/ 6085 h 43602"/>
              <a:gd name="connsiteX25" fmla="*/ 301669 w 2032000"/>
              <a:gd name="connsiteY25" fmla="*/ 3440 h 43602"/>
              <a:gd name="connsiteX26" fmla="*/ 310400 w 2032000"/>
              <a:gd name="connsiteY26" fmla="*/ 1588 h 43602"/>
              <a:gd name="connsiteX27" fmla="*/ 320455 w 2032000"/>
              <a:gd name="connsiteY27" fmla="*/ 529 h 43602"/>
              <a:gd name="connsiteX28" fmla="*/ 331832 w 2032000"/>
              <a:gd name="connsiteY28" fmla="*/ 0 h 43602"/>
              <a:gd name="connsiteX29" fmla="*/ 343209 w 2032000"/>
              <a:gd name="connsiteY29" fmla="*/ 529 h 43602"/>
              <a:gd name="connsiteX30" fmla="*/ 353263 w 2032000"/>
              <a:gd name="connsiteY30" fmla="*/ 1588 h 43602"/>
              <a:gd name="connsiteX31" fmla="*/ 361994 w 2032000"/>
              <a:gd name="connsiteY31" fmla="*/ 3440 h 43602"/>
              <a:gd name="connsiteX32" fmla="*/ 369667 w 2032000"/>
              <a:gd name="connsiteY32" fmla="*/ 6085 h 43602"/>
              <a:gd name="connsiteX33" fmla="*/ 376546 w 2032000"/>
              <a:gd name="connsiteY33" fmla="*/ 8731 h 43602"/>
              <a:gd name="connsiteX34" fmla="*/ 382632 w 2032000"/>
              <a:gd name="connsiteY34" fmla="*/ 11377 h 43602"/>
              <a:gd name="connsiteX35" fmla="*/ 388982 w 2032000"/>
              <a:gd name="connsiteY35" fmla="*/ 14552 h 43602"/>
              <a:gd name="connsiteX36" fmla="*/ 395332 w 2032000"/>
              <a:gd name="connsiteY36" fmla="*/ 17727 h 43602"/>
              <a:gd name="connsiteX37" fmla="*/ 401417 w 2032000"/>
              <a:gd name="connsiteY37" fmla="*/ 20902 h 43602"/>
              <a:gd name="connsiteX38" fmla="*/ 408296 w 2032000"/>
              <a:gd name="connsiteY38" fmla="*/ 23548 h 43602"/>
              <a:gd name="connsiteX39" fmla="*/ 415969 w 2032000"/>
              <a:gd name="connsiteY39" fmla="*/ 25929 h 43602"/>
              <a:gd name="connsiteX40" fmla="*/ 424700 w 2032000"/>
              <a:gd name="connsiteY40" fmla="*/ 27781 h 43602"/>
              <a:gd name="connsiteX41" fmla="*/ 434755 w 2032000"/>
              <a:gd name="connsiteY41" fmla="*/ 29104 h 43602"/>
              <a:gd name="connsiteX42" fmla="*/ 446132 w 2032000"/>
              <a:gd name="connsiteY42" fmla="*/ 29369 h 43602"/>
              <a:gd name="connsiteX43" fmla="*/ 457509 w 2032000"/>
              <a:gd name="connsiteY43" fmla="*/ 29104 h 43602"/>
              <a:gd name="connsiteX44" fmla="*/ 467563 w 2032000"/>
              <a:gd name="connsiteY44" fmla="*/ 27781 h 43602"/>
              <a:gd name="connsiteX45" fmla="*/ 476294 w 2032000"/>
              <a:gd name="connsiteY45" fmla="*/ 25929 h 43602"/>
              <a:gd name="connsiteX46" fmla="*/ 483967 w 2032000"/>
              <a:gd name="connsiteY46" fmla="*/ 23548 h 43602"/>
              <a:gd name="connsiteX47" fmla="*/ 490846 w 2032000"/>
              <a:gd name="connsiteY47" fmla="*/ 20902 h 43602"/>
              <a:gd name="connsiteX48" fmla="*/ 496932 w 2032000"/>
              <a:gd name="connsiteY48" fmla="*/ 17727 h 43602"/>
              <a:gd name="connsiteX49" fmla="*/ 503282 w 2032000"/>
              <a:gd name="connsiteY49" fmla="*/ 14552 h 43602"/>
              <a:gd name="connsiteX50" fmla="*/ 509632 w 2032000"/>
              <a:gd name="connsiteY50" fmla="*/ 11377 h 43602"/>
              <a:gd name="connsiteX51" fmla="*/ 515717 w 2032000"/>
              <a:gd name="connsiteY51" fmla="*/ 8731 h 43602"/>
              <a:gd name="connsiteX52" fmla="*/ 522596 w 2032000"/>
              <a:gd name="connsiteY52" fmla="*/ 6085 h 43602"/>
              <a:gd name="connsiteX53" fmla="*/ 530269 w 2032000"/>
              <a:gd name="connsiteY53" fmla="*/ 3440 h 43602"/>
              <a:gd name="connsiteX54" fmla="*/ 539000 w 2032000"/>
              <a:gd name="connsiteY54" fmla="*/ 1588 h 43602"/>
              <a:gd name="connsiteX55" fmla="*/ 549055 w 2032000"/>
              <a:gd name="connsiteY55" fmla="*/ 529 h 43602"/>
              <a:gd name="connsiteX56" fmla="*/ 560167 w 2032000"/>
              <a:gd name="connsiteY56" fmla="*/ 0 h 43602"/>
              <a:gd name="connsiteX57" fmla="*/ 571809 w 2032000"/>
              <a:gd name="connsiteY57" fmla="*/ 529 h 43602"/>
              <a:gd name="connsiteX58" fmla="*/ 581863 w 2032000"/>
              <a:gd name="connsiteY58" fmla="*/ 1588 h 43602"/>
              <a:gd name="connsiteX59" fmla="*/ 590594 w 2032000"/>
              <a:gd name="connsiteY59" fmla="*/ 3440 h 43602"/>
              <a:gd name="connsiteX60" fmla="*/ 598267 w 2032000"/>
              <a:gd name="connsiteY60" fmla="*/ 6085 h 43602"/>
              <a:gd name="connsiteX61" fmla="*/ 605146 w 2032000"/>
              <a:gd name="connsiteY61" fmla="*/ 8731 h 43602"/>
              <a:gd name="connsiteX62" fmla="*/ 611232 w 2032000"/>
              <a:gd name="connsiteY62" fmla="*/ 11377 h 43602"/>
              <a:gd name="connsiteX63" fmla="*/ 617582 w 2032000"/>
              <a:gd name="connsiteY63" fmla="*/ 14552 h 43602"/>
              <a:gd name="connsiteX64" fmla="*/ 623932 w 2032000"/>
              <a:gd name="connsiteY64" fmla="*/ 17727 h 43602"/>
              <a:gd name="connsiteX65" fmla="*/ 630017 w 2032000"/>
              <a:gd name="connsiteY65" fmla="*/ 20902 h 43602"/>
              <a:gd name="connsiteX66" fmla="*/ 636896 w 2032000"/>
              <a:gd name="connsiteY66" fmla="*/ 23548 h 43602"/>
              <a:gd name="connsiteX67" fmla="*/ 644569 w 2032000"/>
              <a:gd name="connsiteY67" fmla="*/ 25929 h 43602"/>
              <a:gd name="connsiteX68" fmla="*/ 653300 w 2032000"/>
              <a:gd name="connsiteY68" fmla="*/ 27781 h 43602"/>
              <a:gd name="connsiteX69" fmla="*/ 663355 w 2032000"/>
              <a:gd name="connsiteY69" fmla="*/ 29104 h 43602"/>
              <a:gd name="connsiteX70" fmla="*/ 674732 w 2032000"/>
              <a:gd name="connsiteY70" fmla="*/ 29369 h 43602"/>
              <a:gd name="connsiteX71" fmla="*/ 686109 w 2032000"/>
              <a:gd name="connsiteY71" fmla="*/ 29104 h 43602"/>
              <a:gd name="connsiteX72" fmla="*/ 696163 w 2032000"/>
              <a:gd name="connsiteY72" fmla="*/ 27781 h 43602"/>
              <a:gd name="connsiteX73" fmla="*/ 704894 w 2032000"/>
              <a:gd name="connsiteY73" fmla="*/ 25929 h 43602"/>
              <a:gd name="connsiteX74" fmla="*/ 712567 w 2032000"/>
              <a:gd name="connsiteY74" fmla="*/ 23548 h 43602"/>
              <a:gd name="connsiteX75" fmla="*/ 719446 w 2032000"/>
              <a:gd name="connsiteY75" fmla="*/ 20902 h 43602"/>
              <a:gd name="connsiteX76" fmla="*/ 725532 w 2032000"/>
              <a:gd name="connsiteY76" fmla="*/ 17727 h 43602"/>
              <a:gd name="connsiteX77" fmla="*/ 738232 w 2032000"/>
              <a:gd name="connsiteY77" fmla="*/ 11377 h 43602"/>
              <a:gd name="connsiteX78" fmla="*/ 744317 w 2032000"/>
              <a:gd name="connsiteY78" fmla="*/ 8731 h 43602"/>
              <a:gd name="connsiteX79" fmla="*/ 751196 w 2032000"/>
              <a:gd name="connsiteY79" fmla="*/ 6085 h 43602"/>
              <a:gd name="connsiteX80" fmla="*/ 758869 w 2032000"/>
              <a:gd name="connsiteY80" fmla="*/ 3440 h 43602"/>
              <a:gd name="connsiteX81" fmla="*/ 767600 w 2032000"/>
              <a:gd name="connsiteY81" fmla="*/ 1588 h 43602"/>
              <a:gd name="connsiteX82" fmla="*/ 777655 w 2032000"/>
              <a:gd name="connsiteY82" fmla="*/ 529 h 43602"/>
              <a:gd name="connsiteX83" fmla="*/ 789032 w 2032000"/>
              <a:gd name="connsiteY83" fmla="*/ 0 h 43602"/>
              <a:gd name="connsiteX84" fmla="*/ 800409 w 2032000"/>
              <a:gd name="connsiteY84" fmla="*/ 529 h 43602"/>
              <a:gd name="connsiteX85" fmla="*/ 810463 w 2032000"/>
              <a:gd name="connsiteY85" fmla="*/ 1588 h 43602"/>
              <a:gd name="connsiteX86" fmla="*/ 819194 w 2032000"/>
              <a:gd name="connsiteY86" fmla="*/ 3440 h 43602"/>
              <a:gd name="connsiteX87" fmla="*/ 826867 w 2032000"/>
              <a:gd name="connsiteY87" fmla="*/ 6085 h 43602"/>
              <a:gd name="connsiteX88" fmla="*/ 833746 w 2032000"/>
              <a:gd name="connsiteY88" fmla="*/ 8731 h 43602"/>
              <a:gd name="connsiteX89" fmla="*/ 839832 w 2032000"/>
              <a:gd name="connsiteY89" fmla="*/ 11377 h 43602"/>
              <a:gd name="connsiteX90" fmla="*/ 846182 w 2032000"/>
              <a:gd name="connsiteY90" fmla="*/ 14552 h 43602"/>
              <a:gd name="connsiteX91" fmla="*/ 852532 w 2032000"/>
              <a:gd name="connsiteY91" fmla="*/ 17727 h 43602"/>
              <a:gd name="connsiteX92" fmla="*/ 858617 w 2032000"/>
              <a:gd name="connsiteY92" fmla="*/ 20902 h 43602"/>
              <a:gd name="connsiteX93" fmla="*/ 865496 w 2032000"/>
              <a:gd name="connsiteY93" fmla="*/ 23548 h 43602"/>
              <a:gd name="connsiteX94" fmla="*/ 873169 w 2032000"/>
              <a:gd name="connsiteY94" fmla="*/ 25929 h 43602"/>
              <a:gd name="connsiteX95" fmla="*/ 881900 w 2032000"/>
              <a:gd name="connsiteY95" fmla="*/ 27781 h 43602"/>
              <a:gd name="connsiteX96" fmla="*/ 891955 w 2032000"/>
              <a:gd name="connsiteY96" fmla="*/ 29104 h 43602"/>
              <a:gd name="connsiteX97" fmla="*/ 901700 w 2032000"/>
              <a:gd name="connsiteY97" fmla="*/ 29331 h 43602"/>
              <a:gd name="connsiteX98" fmla="*/ 911445 w 2032000"/>
              <a:gd name="connsiteY98" fmla="*/ 29104 h 43602"/>
              <a:gd name="connsiteX99" fmla="*/ 921499 w 2032000"/>
              <a:gd name="connsiteY99" fmla="*/ 27781 h 43602"/>
              <a:gd name="connsiteX100" fmla="*/ 930231 w 2032000"/>
              <a:gd name="connsiteY100" fmla="*/ 25929 h 43602"/>
              <a:gd name="connsiteX101" fmla="*/ 937904 w 2032000"/>
              <a:gd name="connsiteY101" fmla="*/ 23548 h 43602"/>
              <a:gd name="connsiteX102" fmla="*/ 944783 w 2032000"/>
              <a:gd name="connsiteY102" fmla="*/ 20902 h 43602"/>
              <a:gd name="connsiteX103" fmla="*/ 950868 w 2032000"/>
              <a:gd name="connsiteY103" fmla="*/ 17727 h 43602"/>
              <a:gd name="connsiteX104" fmla="*/ 957218 w 2032000"/>
              <a:gd name="connsiteY104" fmla="*/ 14552 h 43602"/>
              <a:gd name="connsiteX105" fmla="*/ 963568 w 2032000"/>
              <a:gd name="connsiteY105" fmla="*/ 11377 h 43602"/>
              <a:gd name="connsiteX106" fmla="*/ 969654 w 2032000"/>
              <a:gd name="connsiteY106" fmla="*/ 8731 h 43602"/>
              <a:gd name="connsiteX107" fmla="*/ 976533 w 2032000"/>
              <a:gd name="connsiteY107" fmla="*/ 6085 h 43602"/>
              <a:gd name="connsiteX108" fmla="*/ 984206 w 2032000"/>
              <a:gd name="connsiteY108" fmla="*/ 3440 h 43602"/>
              <a:gd name="connsiteX109" fmla="*/ 992937 w 2032000"/>
              <a:gd name="connsiteY109" fmla="*/ 1588 h 43602"/>
              <a:gd name="connsiteX110" fmla="*/ 1002991 w 2032000"/>
              <a:gd name="connsiteY110" fmla="*/ 529 h 43602"/>
              <a:gd name="connsiteX111" fmla="*/ 1014368 w 2032000"/>
              <a:gd name="connsiteY111" fmla="*/ 0 h 43602"/>
              <a:gd name="connsiteX112" fmla="*/ 1016000 w 2032000"/>
              <a:gd name="connsiteY112" fmla="*/ 76 h 43602"/>
              <a:gd name="connsiteX113" fmla="*/ 1017632 w 2032000"/>
              <a:gd name="connsiteY113" fmla="*/ 0 h 43602"/>
              <a:gd name="connsiteX114" fmla="*/ 1029009 w 2032000"/>
              <a:gd name="connsiteY114" fmla="*/ 529 h 43602"/>
              <a:gd name="connsiteX115" fmla="*/ 1039063 w 2032000"/>
              <a:gd name="connsiteY115" fmla="*/ 1588 h 43602"/>
              <a:gd name="connsiteX116" fmla="*/ 1047794 w 2032000"/>
              <a:gd name="connsiteY116" fmla="*/ 3440 h 43602"/>
              <a:gd name="connsiteX117" fmla="*/ 1055467 w 2032000"/>
              <a:gd name="connsiteY117" fmla="*/ 6085 h 43602"/>
              <a:gd name="connsiteX118" fmla="*/ 1062346 w 2032000"/>
              <a:gd name="connsiteY118" fmla="*/ 8731 h 43602"/>
              <a:gd name="connsiteX119" fmla="*/ 1068432 w 2032000"/>
              <a:gd name="connsiteY119" fmla="*/ 11377 h 43602"/>
              <a:gd name="connsiteX120" fmla="*/ 1074782 w 2032000"/>
              <a:gd name="connsiteY120" fmla="*/ 14552 h 43602"/>
              <a:gd name="connsiteX121" fmla="*/ 1081132 w 2032000"/>
              <a:gd name="connsiteY121" fmla="*/ 17727 h 43602"/>
              <a:gd name="connsiteX122" fmla="*/ 1087217 w 2032000"/>
              <a:gd name="connsiteY122" fmla="*/ 20902 h 43602"/>
              <a:gd name="connsiteX123" fmla="*/ 1094096 w 2032000"/>
              <a:gd name="connsiteY123" fmla="*/ 23548 h 43602"/>
              <a:gd name="connsiteX124" fmla="*/ 1101769 w 2032000"/>
              <a:gd name="connsiteY124" fmla="*/ 25929 h 43602"/>
              <a:gd name="connsiteX125" fmla="*/ 1110501 w 2032000"/>
              <a:gd name="connsiteY125" fmla="*/ 27781 h 43602"/>
              <a:gd name="connsiteX126" fmla="*/ 1120555 w 2032000"/>
              <a:gd name="connsiteY126" fmla="*/ 29104 h 43602"/>
              <a:gd name="connsiteX127" fmla="*/ 1130300 w 2032000"/>
              <a:gd name="connsiteY127" fmla="*/ 29331 h 43602"/>
              <a:gd name="connsiteX128" fmla="*/ 1140045 w 2032000"/>
              <a:gd name="connsiteY128" fmla="*/ 29104 h 43602"/>
              <a:gd name="connsiteX129" fmla="*/ 1150100 w 2032000"/>
              <a:gd name="connsiteY129" fmla="*/ 27781 h 43602"/>
              <a:gd name="connsiteX130" fmla="*/ 1158831 w 2032000"/>
              <a:gd name="connsiteY130" fmla="*/ 25929 h 43602"/>
              <a:gd name="connsiteX131" fmla="*/ 1166504 w 2032000"/>
              <a:gd name="connsiteY131" fmla="*/ 23548 h 43602"/>
              <a:gd name="connsiteX132" fmla="*/ 1173383 w 2032000"/>
              <a:gd name="connsiteY132" fmla="*/ 20902 h 43602"/>
              <a:gd name="connsiteX133" fmla="*/ 1179468 w 2032000"/>
              <a:gd name="connsiteY133" fmla="*/ 17727 h 43602"/>
              <a:gd name="connsiteX134" fmla="*/ 1185818 w 2032000"/>
              <a:gd name="connsiteY134" fmla="*/ 14552 h 43602"/>
              <a:gd name="connsiteX135" fmla="*/ 1192168 w 2032000"/>
              <a:gd name="connsiteY135" fmla="*/ 11377 h 43602"/>
              <a:gd name="connsiteX136" fmla="*/ 1198254 w 2032000"/>
              <a:gd name="connsiteY136" fmla="*/ 8731 h 43602"/>
              <a:gd name="connsiteX137" fmla="*/ 1205133 w 2032000"/>
              <a:gd name="connsiteY137" fmla="*/ 6085 h 43602"/>
              <a:gd name="connsiteX138" fmla="*/ 1212806 w 2032000"/>
              <a:gd name="connsiteY138" fmla="*/ 3440 h 43602"/>
              <a:gd name="connsiteX139" fmla="*/ 1221537 w 2032000"/>
              <a:gd name="connsiteY139" fmla="*/ 1588 h 43602"/>
              <a:gd name="connsiteX140" fmla="*/ 1231591 w 2032000"/>
              <a:gd name="connsiteY140" fmla="*/ 529 h 43602"/>
              <a:gd name="connsiteX141" fmla="*/ 1242968 w 2032000"/>
              <a:gd name="connsiteY141" fmla="*/ 0 h 43602"/>
              <a:gd name="connsiteX142" fmla="*/ 1254345 w 2032000"/>
              <a:gd name="connsiteY142" fmla="*/ 529 h 43602"/>
              <a:gd name="connsiteX143" fmla="*/ 1264400 w 2032000"/>
              <a:gd name="connsiteY143" fmla="*/ 1588 h 43602"/>
              <a:gd name="connsiteX144" fmla="*/ 1273131 w 2032000"/>
              <a:gd name="connsiteY144" fmla="*/ 3440 h 43602"/>
              <a:gd name="connsiteX145" fmla="*/ 1280804 w 2032000"/>
              <a:gd name="connsiteY145" fmla="*/ 6085 h 43602"/>
              <a:gd name="connsiteX146" fmla="*/ 1287683 w 2032000"/>
              <a:gd name="connsiteY146" fmla="*/ 8731 h 43602"/>
              <a:gd name="connsiteX147" fmla="*/ 1293768 w 2032000"/>
              <a:gd name="connsiteY147" fmla="*/ 11377 h 43602"/>
              <a:gd name="connsiteX148" fmla="*/ 1300118 w 2032000"/>
              <a:gd name="connsiteY148" fmla="*/ 14552 h 43602"/>
              <a:gd name="connsiteX149" fmla="*/ 1306468 w 2032000"/>
              <a:gd name="connsiteY149" fmla="*/ 17727 h 43602"/>
              <a:gd name="connsiteX150" fmla="*/ 1312554 w 2032000"/>
              <a:gd name="connsiteY150" fmla="*/ 20902 h 43602"/>
              <a:gd name="connsiteX151" fmla="*/ 1319433 w 2032000"/>
              <a:gd name="connsiteY151" fmla="*/ 23548 h 43602"/>
              <a:gd name="connsiteX152" fmla="*/ 1327106 w 2032000"/>
              <a:gd name="connsiteY152" fmla="*/ 25929 h 43602"/>
              <a:gd name="connsiteX153" fmla="*/ 1335837 w 2032000"/>
              <a:gd name="connsiteY153" fmla="*/ 27781 h 43602"/>
              <a:gd name="connsiteX154" fmla="*/ 1345891 w 2032000"/>
              <a:gd name="connsiteY154" fmla="*/ 29104 h 43602"/>
              <a:gd name="connsiteX155" fmla="*/ 1357268 w 2032000"/>
              <a:gd name="connsiteY155" fmla="*/ 29369 h 43602"/>
              <a:gd name="connsiteX156" fmla="*/ 1368645 w 2032000"/>
              <a:gd name="connsiteY156" fmla="*/ 29104 h 43602"/>
              <a:gd name="connsiteX157" fmla="*/ 1378700 w 2032000"/>
              <a:gd name="connsiteY157" fmla="*/ 27781 h 43602"/>
              <a:gd name="connsiteX158" fmla="*/ 1387431 w 2032000"/>
              <a:gd name="connsiteY158" fmla="*/ 25929 h 43602"/>
              <a:gd name="connsiteX159" fmla="*/ 1395104 w 2032000"/>
              <a:gd name="connsiteY159" fmla="*/ 23548 h 43602"/>
              <a:gd name="connsiteX160" fmla="*/ 1401983 w 2032000"/>
              <a:gd name="connsiteY160" fmla="*/ 20902 h 43602"/>
              <a:gd name="connsiteX161" fmla="*/ 1408068 w 2032000"/>
              <a:gd name="connsiteY161" fmla="*/ 17727 h 43602"/>
              <a:gd name="connsiteX162" fmla="*/ 1414418 w 2032000"/>
              <a:gd name="connsiteY162" fmla="*/ 14552 h 43602"/>
              <a:gd name="connsiteX163" fmla="*/ 1420768 w 2032000"/>
              <a:gd name="connsiteY163" fmla="*/ 11377 h 43602"/>
              <a:gd name="connsiteX164" fmla="*/ 1426854 w 2032000"/>
              <a:gd name="connsiteY164" fmla="*/ 8731 h 43602"/>
              <a:gd name="connsiteX165" fmla="*/ 1433733 w 2032000"/>
              <a:gd name="connsiteY165" fmla="*/ 6085 h 43602"/>
              <a:gd name="connsiteX166" fmla="*/ 1441406 w 2032000"/>
              <a:gd name="connsiteY166" fmla="*/ 3440 h 43602"/>
              <a:gd name="connsiteX167" fmla="*/ 1450137 w 2032000"/>
              <a:gd name="connsiteY167" fmla="*/ 1588 h 43602"/>
              <a:gd name="connsiteX168" fmla="*/ 1460191 w 2032000"/>
              <a:gd name="connsiteY168" fmla="*/ 529 h 43602"/>
              <a:gd name="connsiteX169" fmla="*/ 1471304 w 2032000"/>
              <a:gd name="connsiteY169" fmla="*/ 0 h 43602"/>
              <a:gd name="connsiteX170" fmla="*/ 1482945 w 2032000"/>
              <a:gd name="connsiteY170" fmla="*/ 529 h 43602"/>
              <a:gd name="connsiteX171" fmla="*/ 1493000 w 2032000"/>
              <a:gd name="connsiteY171" fmla="*/ 1588 h 43602"/>
              <a:gd name="connsiteX172" fmla="*/ 1501731 w 2032000"/>
              <a:gd name="connsiteY172" fmla="*/ 3440 h 43602"/>
              <a:gd name="connsiteX173" fmla="*/ 1509404 w 2032000"/>
              <a:gd name="connsiteY173" fmla="*/ 6085 h 43602"/>
              <a:gd name="connsiteX174" fmla="*/ 1516283 w 2032000"/>
              <a:gd name="connsiteY174" fmla="*/ 8731 h 43602"/>
              <a:gd name="connsiteX175" fmla="*/ 1522368 w 2032000"/>
              <a:gd name="connsiteY175" fmla="*/ 11377 h 43602"/>
              <a:gd name="connsiteX176" fmla="*/ 1528718 w 2032000"/>
              <a:gd name="connsiteY176" fmla="*/ 14552 h 43602"/>
              <a:gd name="connsiteX177" fmla="*/ 1535068 w 2032000"/>
              <a:gd name="connsiteY177" fmla="*/ 17727 h 43602"/>
              <a:gd name="connsiteX178" fmla="*/ 1541154 w 2032000"/>
              <a:gd name="connsiteY178" fmla="*/ 20902 h 43602"/>
              <a:gd name="connsiteX179" fmla="*/ 1548033 w 2032000"/>
              <a:gd name="connsiteY179" fmla="*/ 23548 h 43602"/>
              <a:gd name="connsiteX180" fmla="*/ 1555706 w 2032000"/>
              <a:gd name="connsiteY180" fmla="*/ 25929 h 43602"/>
              <a:gd name="connsiteX181" fmla="*/ 1564437 w 2032000"/>
              <a:gd name="connsiteY181" fmla="*/ 27781 h 43602"/>
              <a:gd name="connsiteX182" fmla="*/ 1574491 w 2032000"/>
              <a:gd name="connsiteY182" fmla="*/ 29104 h 43602"/>
              <a:gd name="connsiteX183" fmla="*/ 1585868 w 2032000"/>
              <a:gd name="connsiteY183" fmla="*/ 29369 h 43602"/>
              <a:gd name="connsiteX184" fmla="*/ 1597245 w 2032000"/>
              <a:gd name="connsiteY184" fmla="*/ 29104 h 43602"/>
              <a:gd name="connsiteX185" fmla="*/ 1607300 w 2032000"/>
              <a:gd name="connsiteY185" fmla="*/ 27781 h 43602"/>
              <a:gd name="connsiteX186" fmla="*/ 1616031 w 2032000"/>
              <a:gd name="connsiteY186" fmla="*/ 25929 h 43602"/>
              <a:gd name="connsiteX187" fmla="*/ 1623704 w 2032000"/>
              <a:gd name="connsiteY187" fmla="*/ 23548 h 43602"/>
              <a:gd name="connsiteX188" fmla="*/ 1630583 w 2032000"/>
              <a:gd name="connsiteY188" fmla="*/ 20902 h 43602"/>
              <a:gd name="connsiteX189" fmla="*/ 1636668 w 2032000"/>
              <a:gd name="connsiteY189" fmla="*/ 17727 h 43602"/>
              <a:gd name="connsiteX190" fmla="*/ 1649368 w 2032000"/>
              <a:gd name="connsiteY190" fmla="*/ 11377 h 43602"/>
              <a:gd name="connsiteX191" fmla="*/ 1655454 w 2032000"/>
              <a:gd name="connsiteY191" fmla="*/ 8731 h 43602"/>
              <a:gd name="connsiteX192" fmla="*/ 1662333 w 2032000"/>
              <a:gd name="connsiteY192" fmla="*/ 6085 h 43602"/>
              <a:gd name="connsiteX193" fmla="*/ 1670006 w 2032000"/>
              <a:gd name="connsiteY193" fmla="*/ 3440 h 43602"/>
              <a:gd name="connsiteX194" fmla="*/ 1678737 w 2032000"/>
              <a:gd name="connsiteY194" fmla="*/ 1588 h 43602"/>
              <a:gd name="connsiteX195" fmla="*/ 1688791 w 2032000"/>
              <a:gd name="connsiteY195" fmla="*/ 529 h 43602"/>
              <a:gd name="connsiteX196" fmla="*/ 1700168 w 2032000"/>
              <a:gd name="connsiteY196" fmla="*/ 0 h 43602"/>
              <a:gd name="connsiteX197" fmla="*/ 1711545 w 2032000"/>
              <a:gd name="connsiteY197" fmla="*/ 529 h 43602"/>
              <a:gd name="connsiteX198" fmla="*/ 1721600 w 2032000"/>
              <a:gd name="connsiteY198" fmla="*/ 1588 h 43602"/>
              <a:gd name="connsiteX199" fmla="*/ 1730331 w 2032000"/>
              <a:gd name="connsiteY199" fmla="*/ 3440 h 43602"/>
              <a:gd name="connsiteX200" fmla="*/ 1738004 w 2032000"/>
              <a:gd name="connsiteY200" fmla="*/ 6085 h 43602"/>
              <a:gd name="connsiteX201" fmla="*/ 1744883 w 2032000"/>
              <a:gd name="connsiteY201" fmla="*/ 8731 h 43602"/>
              <a:gd name="connsiteX202" fmla="*/ 1750968 w 2032000"/>
              <a:gd name="connsiteY202" fmla="*/ 11377 h 43602"/>
              <a:gd name="connsiteX203" fmla="*/ 1757318 w 2032000"/>
              <a:gd name="connsiteY203" fmla="*/ 14552 h 43602"/>
              <a:gd name="connsiteX204" fmla="*/ 1763668 w 2032000"/>
              <a:gd name="connsiteY204" fmla="*/ 17727 h 43602"/>
              <a:gd name="connsiteX205" fmla="*/ 1769754 w 2032000"/>
              <a:gd name="connsiteY205" fmla="*/ 20902 h 43602"/>
              <a:gd name="connsiteX206" fmla="*/ 1776633 w 2032000"/>
              <a:gd name="connsiteY206" fmla="*/ 23548 h 43602"/>
              <a:gd name="connsiteX207" fmla="*/ 1784306 w 2032000"/>
              <a:gd name="connsiteY207" fmla="*/ 25929 h 43602"/>
              <a:gd name="connsiteX208" fmla="*/ 1793037 w 2032000"/>
              <a:gd name="connsiteY208" fmla="*/ 27781 h 43602"/>
              <a:gd name="connsiteX209" fmla="*/ 1803091 w 2032000"/>
              <a:gd name="connsiteY209" fmla="*/ 29104 h 43602"/>
              <a:gd name="connsiteX210" fmla="*/ 1814468 w 2032000"/>
              <a:gd name="connsiteY210" fmla="*/ 29369 h 43602"/>
              <a:gd name="connsiteX211" fmla="*/ 1825845 w 2032000"/>
              <a:gd name="connsiteY211" fmla="*/ 29104 h 43602"/>
              <a:gd name="connsiteX212" fmla="*/ 1835900 w 2032000"/>
              <a:gd name="connsiteY212" fmla="*/ 27781 h 43602"/>
              <a:gd name="connsiteX213" fmla="*/ 1844631 w 2032000"/>
              <a:gd name="connsiteY213" fmla="*/ 25929 h 43602"/>
              <a:gd name="connsiteX214" fmla="*/ 1852304 w 2032000"/>
              <a:gd name="connsiteY214" fmla="*/ 23548 h 43602"/>
              <a:gd name="connsiteX215" fmla="*/ 1859183 w 2032000"/>
              <a:gd name="connsiteY215" fmla="*/ 20902 h 43602"/>
              <a:gd name="connsiteX216" fmla="*/ 1865268 w 2032000"/>
              <a:gd name="connsiteY216" fmla="*/ 17727 h 43602"/>
              <a:gd name="connsiteX217" fmla="*/ 1871618 w 2032000"/>
              <a:gd name="connsiteY217" fmla="*/ 14552 h 43602"/>
              <a:gd name="connsiteX218" fmla="*/ 1877968 w 2032000"/>
              <a:gd name="connsiteY218" fmla="*/ 11377 h 43602"/>
              <a:gd name="connsiteX219" fmla="*/ 1884054 w 2032000"/>
              <a:gd name="connsiteY219" fmla="*/ 8731 h 43602"/>
              <a:gd name="connsiteX220" fmla="*/ 1890933 w 2032000"/>
              <a:gd name="connsiteY220" fmla="*/ 6085 h 43602"/>
              <a:gd name="connsiteX221" fmla="*/ 1898606 w 2032000"/>
              <a:gd name="connsiteY221" fmla="*/ 3440 h 43602"/>
              <a:gd name="connsiteX222" fmla="*/ 1907337 w 2032000"/>
              <a:gd name="connsiteY222" fmla="*/ 1588 h 43602"/>
              <a:gd name="connsiteX223" fmla="*/ 1917391 w 2032000"/>
              <a:gd name="connsiteY223" fmla="*/ 529 h 43602"/>
              <a:gd name="connsiteX224" fmla="*/ 1928768 w 2032000"/>
              <a:gd name="connsiteY224" fmla="*/ 0 h 43602"/>
              <a:gd name="connsiteX225" fmla="*/ 1940145 w 2032000"/>
              <a:gd name="connsiteY225" fmla="*/ 529 h 43602"/>
              <a:gd name="connsiteX226" fmla="*/ 1950200 w 2032000"/>
              <a:gd name="connsiteY226" fmla="*/ 1588 h 43602"/>
              <a:gd name="connsiteX227" fmla="*/ 1958931 w 2032000"/>
              <a:gd name="connsiteY227" fmla="*/ 3440 h 43602"/>
              <a:gd name="connsiteX228" fmla="*/ 1966604 w 2032000"/>
              <a:gd name="connsiteY228" fmla="*/ 6085 h 43602"/>
              <a:gd name="connsiteX229" fmla="*/ 1973483 w 2032000"/>
              <a:gd name="connsiteY229" fmla="*/ 8731 h 43602"/>
              <a:gd name="connsiteX230" fmla="*/ 1979568 w 2032000"/>
              <a:gd name="connsiteY230" fmla="*/ 11377 h 43602"/>
              <a:gd name="connsiteX231" fmla="*/ 1985918 w 2032000"/>
              <a:gd name="connsiteY231" fmla="*/ 14552 h 43602"/>
              <a:gd name="connsiteX232" fmla="*/ 1992268 w 2032000"/>
              <a:gd name="connsiteY232" fmla="*/ 17727 h 43602"/>
              <a:gd name="connsiteX233" fmla="*/ 1998354 w 2032000"/>
              <a:gd name="connsiteY233" fmla="*/ 20902 h 43602"/>
              <a:gd name="connsiteX234" fmla="*/ 2005233 w 2032000"/>
              <a:gd name="connsiteY234" fmla="*/ 23548 h 43602"/>
              <a:gd name="connsiteX235" fmla="*/ 2012906 w 2032000"/>
              <a:gd name="connsiteY235" fmla="*/ 25929 h 43602"/>
              <a:gd name="connsiteX236" fmla="*/ 2021637 w 2032000"/>
              <a:gd name="connsiteY236" fmla="*/ 27781 h 43602"/>
              <a:gd name="connsiteX237" fmla="*/ 2031691 w 2032000"/>
              <a:gd name="connsiteY237" fmla="*/ 29104 h 43602"/>
              <a:gd name="connsiteX238" fmla="*/ 2032000 w 2032000"/>
              <a:gd name="connsiteY238" fmla="*/ 29111 h 43602"/>
              <a:gd name="connsiteX239" fmla="*/ 2032000 w 2032000"/>
              <a:gd name="connsiteY239" fmla="*/ 43344 h 43602"/>
              <a:gd name="connsiteX240" fmla="*/ 2031691 w 2032000"/>
              <a:gd name="connsiteY240" fmla="*/ 43337 h 43602"/>
              <a:gd name="connsiteX241" fmla="*/ 2021637 w 2032000"/>
              <a:gd name="connsiteY241" fmla="*/ 42014 h 43602"/>
              <a:gd name="connsiteX242" fmla="*/ 2012906 w 2032000"/>
              <a:gd name="connsiteY242" fmla="*/ 40162 h 43602"/>
              <a:gd name="connsiteX243" fmla="*/ 2005233 w 2032000"/>
              <a:gd name="connsiteY243" fmla="*/ 37781 h 43602"/>
              <a:gd name="connsiteX244" fmla="*/ 1998354 w 2032000"/>
              <a:gd name="connsiteY244" fmla="*/ 35135 h 43602"/>
              <a:gd name="connsiteX245" fmla="*/ 1992268 w 2032000"/>
              <a:gd name="connsiteY245" fmla="*/ 31960 h 43602"/>
              <a:gd name="connsiteX246" fmla="*/ 1985918 w 2032000"/>
              <a:gd name="connsiteY246" fmla="*/ 28785 h 43602"/>
              <a:gd name="connsiteX247" fmla="*/ 1979568 w 2032000"/>
              <a:gd name="connsiteY247" fmla="*/ 25610 h 43602"/>
              <a:gd name="connsiteX248" fmla="*/ 1973483 w 2032000"/>
              <a:gd name="connsiteY248" fmla="*/ 22964 h 43602"/>
              <a:gd name="connsiteX249" fmla="*/ 1966604 w 2032000"/>
              <a:gd name="connsiteY249" fmla="*/ 20318 h 43602"/>
              <a:gd name="connsiteX250" fmla="*/ 1958931 w 2032000"/>
              <a:gd name="connsiteY250" fmla="*/ 17673 h 43602"/>
              <a:gd name="connsiteX251" fmla="*/ 1950200 w 2032000"/>
              <a:gd name="connsiteY251" fmla="*/ 15821 h 43602"/>
              <a:gd name="connsiteX252" fmla="*/ 1940145 w 2032000"/>
              <a:gd name="connsiteY252" fmla="*/ 14762 h 43602"/>
              <a:gd name="connsiteX253" fmla="*/ 1928768 w 2032000"/>
              <a:gd name="connsiteY253" fmla="*/ 14233 h 43602"/>
              <a:gd name="connsiteX254" fmla="*/ 1917391 w 2032000"/>
              <a:gd name="connsiteY254" fmla="*/ 14762 h 43602"/>
              <a:gd name="connsiteX255" fmla="*/ 1907337 w 2032000"/>
              <a:gd name="connsiteY255" fmla="*/ 15821 h 43602"/>
              <a:gd name="connsiteX256" fmla="*/ 1898606 w 2032000"/>
              <a:gd name="connsiteY256" fmla="*/ 17673 h 43602"/>
              <a:gd name="connsiteX257" fmla="*/ 1890933 w 2032000"/>
              <a:gd name="connsiteY257" fmla="*/ 20318 h 43602"/>
              <a:gd name="connsiteX258" fmla="*/ 1884054 w 2032000"/>
              <a:gd name="connsiteY258" fmla="*/ 22964 h 43602"/>
              <a:gd name="connsiteX259" fmla="*/ 1877968 w 2032000"/>
              <a:gd name="connsiteY259" fmla="*/ 25610 h 43602"/>
              <a:gd name="connsiteX260" fmla="*/ 1871618 w 2032000"/>
              <a:gd name="connsiteY260" fmla="*/ 28785 h 43602"/>
              <a:gd name="connsiteX261" fmla="*/ 1865268 w 2032000"/>
              <a:gd name="connsiteY261" fmla="*/ 31960 h 43602"/>
              <a:gd name="connsiteX262" fmla="*/ 1859183 w 2032000"/>
              <a:gd name="connsiteY262" fmla="*/ 35135 h 43602"/>
              <a:gd name="connsiteX263" fmla="*/ 1852304 w 2032000"/>
              <a:gd name="connsiteY263" fmla="*/ 37781 h 43602"/>
              <a:gd name="connsiteX264" fmla="*/ 1844631 w 2032000"/>
              <a:gd name="connsiteY264" fmla="*/ 40162 h 43602"/>
              <a:gd name="connsiteX265" fmla="*/ 1835900 w 2032000"/>
              <a:gd name="connsiteY265" fmla="*/ 42014 h 43602"/>
              <a:gd name="connsiteX266" fmla="*/ 1825845 w 2032000"/>
              <a:gd name="connsiteY266" fmla="*/ 43337 h 43602"/>
              <a:gd name="connsiteX267" fmla="*/ 1814468 w 2032000"/>
              <a:gd name="connsiteY267" fmla="*/ 43602 h 43602"/>
              <a:gd name="connsiteX268" fmla="*/ 1803091 w 2032000"/>
              <a:gd name="connsiteY268" fmla="*/ 43337 h 43602"/>
              <a:gd name="connsiteX269" fmla="*/ 1793037 w 2032000"/>
              <a:gd name="connsiteY269" fmla="*/ 42014 h 43602"/>
              <a:gd name="connsiteX270" fmla="*/ 1784306 w 2032000"/>
              <a:gd name="connsiteY270" fmla="*/ 40162 h 43602"/>
              <a:gd name="connsiteX271" fmla="*/ 1776633 w 2032000"/>
              <a:gd name="connsiteY271" fmla="*/ 37781 h 43602"/>
              <a:gd name="connsiteX272" fmla="*/ 1769754 w 2032000"/>
              <a:gd name="connsiteY272" fmla="*/ 35135 h 43602"/>
              <a:gd name="connsiteX273" fmla="*/ 1763668 w 2032000"/>
              <a:gd name="connsiteY273" fmla="*/ 31960 h 43602"/>
              <a:gd name="connsiteX274" fmla="*/ 1757318 w 2032000"/>
              <a:gd name="connsiteY274" fmla="*/ 28785 h 43602"/>
              <a:gd name="connsiteX275" fmla="*/ 1750968 w 2032000"/>
              <a:gd name="connsiteY275" fmla="*/ 25610 h 43602"/>
              <a:gd name="connsiteX276" fmla="*/ 1744883 w 2032000"/>
              <a:gd name="connsiteY276" fmla="*/ 22964 h 43602"/>
              <a:gd name="connsiteX277" fmla="*/ 1738004 w 2032000"/>
              <a:gd name="connsiteY277" fmla="*/ 20318 h 43602"/>
              <a:gd name="connsiteX278" fmla="*/ 1730331 w 2032000"/>
              <a:gd name="connsiteY278" fmla="*/ 17673 h 43602"/>
              <a:gd name="connsiteX279" fmla="*/ 1721600 w 2032000"/>
              <a:gd name="connsiteY279" fmla="*/ 15821 h 43602"/>
              <a:gd name="connsiteX280" fmla="*/ 1711545 w 2032000"/>
              <a:gd name="connsiteY280" fmla="*/ 14762 h 43602"/>
              <a:gd name="connsiteX281" fmla="*/ 1700168 w 2032000"/>
              <a:gd name="connsiteY281" fmla="*/ 14233 h 43602"/>
              <a:gd name="connsiteX282" fmla="*/ 1688791 w 2032000"/>
              <a:gd name="connsiteY282" fmla="*/ 14762 h 43602"/>
              <a:gd name="connsiteX283" fmla="*/ 1678737 w 2032000"/>
              <a:gd name="connsiteY283" fmla="*/ 15821 h 43602"/>
              <a:gd name="connsiteX284" fmla="*/ 1670006 w 2032000"/>
              <a:gd name="connsiteY284" fmla="*/ 17673 h 43602"/>
              <a:gd name="connsiteX285" fmla="*/ 1662333 w 2032000"/>
              <a:gd name="connsiteY285" fmla="*/ 20318 h 43602"/>
              <a:gd name="connsiteX286" fmla="*/ 1655454 w 2032000"/>
              <a:gd name="connsiteY286" fmla="*/ 22964 h 43602"/>
              <a:gd name="connsiteX287" fmla="*/ 1649368 w 2032000"/>
              <a:gd name="connsiteY287" fmla="*/ 25610 h 43602"/>
              <a:gd name="connsiteX288" fmla="*/ 1636668 w 2032000"/>
              <a:gd name="connsiteY288" fmla="*/ 31960 h 43602"/>
              <a:gd name="connsiteX289" fmla="*/ 1630583 w 2032000"/>
              <a:gd name="connsiteY289" fmla="*/ 35135 h 43602"/>
              <a:gd name="connsiteX290" fmla="*/ 1623704 w 2032000"/>
              <a:gd name="connsiteY290" fmla="*/ 37781 h 43602"/>
              <a:gd name="connsiteX291" fmla="*/ 1616031 w 2032000"/>
              <a:gd name="connsiteY291" fmla="*/ 40162 h 43602"/>
              <a:gd name="connsiteX292" fmla="*/ 1607300 w 2032000"/>
              <a:gd name="connsiteY292" fmla="*/ 42014 h 43602"/>
              <a:gd name="connsiteX293" fmla="*/ 1597245 w 2032000"/>
              <a:gd name="connsiteY293" fmla="*/ 43337 h 43602"/>
              <a:gd name="connsiteX294" fmla="*/ 1585868 w 2032000"/>
              <a:gd name="connsiteY294" fmla="*/ 43602 h 43602"/>
              <a:gd name="connsiteX295" fmla="*/ 1574491 w 2032000"/>
              <a:gd name="connsiteY295" fmla="*/ 43337 h 43602"/>
              <a:gd name="connsiteX296" fmla="*/ 1564437 w 2032000"/>
              <a:gd name="connsiteY296" fmla="*/ 42014 h 43602"/>
              <a:gd name="connsiteX297" fmla="*/ 1555706 w 2032000"/>
              <a:gd name="connsiteY297" fmla="*/ 40162 h 43602"/>
              <a:gd name="connsiteX298" fmla="*/ 1548033 w 2032000"/>
              <a:gd name="connsiteY298" fmla="*/ 37781 h 43602"/>
              <a:gd name="connsiteX299" fmla="*/ 1541154 w 2032000"/>
              <a:gd name="connsiteY299" fmla="*/ 35135 h 43602"/>
              <a:gd name="connsiteX300" fmla="*/ 1535068 w 2032000"/>
              <a:gd name="connsiteY300" fmla="*/ 31960 h 43602"/>
              <a:gd name="connsiteX301" fmla="*/ 1528718 w 2032000"/>
              <a:gd name="connsiteY301" fmla="*/ 28785 h 43602"/>
              <a:gd name="connsiteX302" fmla="*/ 1522368 w 2032000"/>
              <a:gd name="connsiteY302" fmla="*/ 25610 h 43602"/>
              <a:gd name="connsiteX303" fmla="*/ 1516283 w 2032000"/>
              <a:gd name="connsiteY303" fmla="*/ 22964 h 43602"/>
              <a:gd name="connsiteX304" fmla="*/ 1509404 w 2032000"/>
              <a:gd name="connsiteY304" fmla="*/ 20318 h 43602"/>
              <a:gd name="connsiteX305" fmla="*/ 1501731 w 2032000"/>
              <a:gd name="connsiteY305" fmla="*/ 17673 h 43602"/>
              <a:gd name="connsiteX306" fmla="*/ 1493000 w 2032000"/>
              <a:gd name="connsiteY306" fmla="*/ 15821 h 43602"/>
              <a:gd name="connsiteX307" fmla="*/ 1482945 w 2032000"/>
              <a:gd name="connsiteY307" fmla="*/ 14762 h 43602"/>
              <a:gd name="connsiteX308" fmla="*/ 1471304 w 2032000"/>
              <a:gd name="connsiteY308" fmla="*/ 14233 h 43602"/>
              <a:gd name="connsiteX309" fmla="*/ 1460191 w 2032000"/>
              <a:gd name="connsiteY309" fmla="*/ 14762 h 43602"/>
              <a:gd name="connsiteX310" fmla="*/ 1450137 w 2032000"/>
              <a:gd name="connsiteY310" fmla="*/ 15821 h 43602"/>
              <a:gd name="connsiteX311" fmla="*/ 1441406 w 2032000"/>
              <a:gd name="connsiteY311" fmla="*/ 17673 h 43602"/>
              <a:gd name="connsiteX312" fmla="*/ 1433733 w 2032000"/>
              <a:gd name="connsiteY312" fmla="*/ 20318 h 43602"/>
              <a:gd name="connsiteX313" fmla="*/ 1426854 w 2032000"/>
              <a:gd name="connsiteY313" fmla="*/ 22964 h 43602"/>
              <a:gd name="connsiteX314" fmla="*/ 1420768 w 2032000"/>
              <a:gd name="connsiteY314" fmla="*/ 25610 h 43602"/>
              <a:gd name="connsiteX315" fmla="*/ 1414418 w 2032000"/>
              <a:gd name="connsiteY315" fmla="*/ 28785 h 43602"/>
              <a:gd name="connsiteX316" fmla="*/ 1408068 w 2032000"/>
              <a:gd name="connsiteY316" fmla="*/ 31960 h 43602"/>
              <a:gd name="connsiteX317" fmla="*/ 1401983 w 2032000"/>
              <a:gd name="connsiteY317" fmla="*/ 35135 h 43602"/>
              <a:gd name="connsiteX318" fmla="*/ 1395104 w 2032000"/>
              <a:gd name="connsiteY318" fmla="*/ 37781 h 43602"/>
              <a:gd name="connsiteX319" fmla="*/ 1387431 w 2032000"/>
              <a:gd name="connsiteY319" fmla="*/ 40162 h 43602"/>
              <a:gd name="connsiteX320" fmla="*/ 1378700 w 2032000"/>
              <a:gd name="connsiteY320" fmla="*/ 42014 h 43602"/>
              <a:gd name="connsiteX321" fmla="*/ 1368645 w 2032000"/>
              <a:gd name="connsiteY321" fmla="*/ 43337 h 43602"/>
              <a:gd name="connsiteX322" fmla="*/ 1357268 w 2032000"/>
              <a:gd name="connsiteY322" fmla="*/ 43602 h 43602"/>
              <a:gd name="connsiteX323" fmla="*/ 1345891 w 2032000"/>
              <a:gd name="connsiteY323" fmla="*/ 43337 h 43602"/>
              <a:gd name="connsiteX324" fmla="*/ 1335837 w 2032000"/>
              <a:gd name="connsiteY324" fmla="*/ 42014 h 43602"/>
              <a:gd name="connsiteX325" fmla="*/ 1327106 w 2032000"/>
              <a:gd name="connsiteY325" fmla="*/ 40162 h 43602"/>
              <a:gd name="connsiteX326" fmla="*/ 1319433 w 2032000"/>
              <a:gd name="connsiteY326" fmla="*/ 37781 h 43602"/>
              <a:gd name="connsiteX327" fmla="*/ 1312554 w 2032000"/>
              <a:gd name="connsiteY327" fmla="*/ 35135 h 43602"/>
              <a:gd name="connsiteX328" fmla="*/ 1306468 w 2032000"/>
              <a:gd name="connsiteY328" fmla="*/ 31960 h 43602"/>
              <a:gd name="connsiteX329" fmla="*/ 1300118 w 2032000"/>
              <a:gd name="connsiteY329" fmla="*/ 28785 h 43602"/>
              <a:gd name="connsiteX330" fmla="*/ 1293768 w 2032000"/>
              <a:gd name="connsiteY330" fmla="*/ 25610 h 43602"/>
              <a:gd name="connsiteX331" fmla="*/ 1287683 w 2032000"/>
              <a:gd name="connsiteY331" fmla="*/ 22964 h 43602"/>
              <a:gd name="connsiteX332" fmla="*/ 1280804 w 2032000"/>
              <a:gd name="connsiteY332" fmla="*/ 20318 h 43602"/>
              <a:gd name="connsiteX333" fmla="*/ 1273131 w 2032000"/>
              <a:gd name="connsiteY333" fmla="*/ 17673 h 43602"/>
              <a:gd name="connsiteX334" fmla="*/ 1264400 w 2032000"/>
              <a:gd name="connsiteY334" fmla="*/ 15821 h 43602"/>
              <a:gd name="connsiteX335" fmla="*/ 1254345 w 2032000"/>
              <a:gd name="connsiteY335" fmla="*/ 14762 h 43602"/>
              <a:gd name="connsiteX336" fmla="*/ 1242968 w 2032000"/>
              <a:gd name="connsiteY336" fmla="*/ 14233 h 43602"/>
              <a:gd name="connsiteX337" fmla="*/ 1231591 w 2032000"/>
              <a:gd name="connsiteY337" fmla="*/ 14762 h 43602"/>
              <a:gd name="connsiteX338" fmla="*/ 1221537 w 2032000"/>
              <a:gd name="connsiteY338" fmla="*/ 15821 h 43602"/>
              <a:gd name="connsiteX339" fmla="*/ 1212806 w 2032000"/>
              <a:gd name="connsiteY339" fmla="*/ 17673 h 43602"/>
              <a:gd name="connsiteX340" fmla="*/ 1205133 w 2032000"/>
              <a:gd name="connsiteY340" fmla="*/ 20318 h 43602"/>
              <a:gd name="connsiteX341" fmla="*/ 1198254 w 2032000"/>
              <a:gd name="connsiteY341" fmla="*/ 22964 h 43602"/>
              <a:gd name="connsiteX342" fmla="*/ 1192168 w 2032000"/>
              <a:gd name="connsiteY342" fmla="*/ 25610 h 43602"/>
              <a:gd name="connsiteX343" fmla="*/ 1185818 w 2032000"/>
              <a:gd name="connsiteY343" fmla="*/ 28785 h 43602"/>
              <a:gd name="connsiteX344" fmla="*/ 1179468 w 2032000"/>
              <a:gd name="connsiteY344" fmla="*/ 31960 h 43602"/>
              <a:gd name="connsiteX345" fmla="*/ 1173383 w 2032000"/>
              <a:gd name="connsiteY345" fmla="*/ 35135 h 43602"/>
              <a:gd name="connsiteX346" fmla="*/ 1166504 w 2032000"/>
              <a:gd name="connsiteY346" fmla="*/ 37781 h 43602"/>
              <a:gd name="connsiteX347" fmla="*/ 1158831 w 2032000"/>
              <a:gd name="connsiteY347" fmla="*/ 40162 h 43602"/>
              <a:gd name="connsiteX348" fmla="*/ 1150100 w 2032000"/>
              <a:gd name="connsiteY348" fmla="*/ 42014 h 43602"/>
              <a:gd name="connsiteX349" fmla="*/ 1140045 w 2032000"/>
              <a:gd name="connsiteY349" fmla="*/ 43337 h 43602"/>
              <a:gd name="connsiteX350" fmla="*/ 1130300 w 2032000"/>
              <a:gd name="connsiteY350" fmla="*/ 43564 h 43602"/>
              <a:gd name="connsiteX351" fmla="*/ 1120555 w 2032000"/>
              <a:gd name="connsiteY351" fmla="*/ 43337 h 43602"/>
              <a:gd name="connsiteX352" fmla="*/ 1110501 w 2032000"/>
              <a:gd name="connsiteY352" fmla="*/ 42014 h 43602"/>
              <a:gd name="connsiteX353" fmla="*/ 1101769 w 2032000"/>
              <a:gd name="connsiteY353" fmla="*/ 40162 h 43602"/>
              <a:gd name="connsiteX354" fmla="*/ 1094096 w 2032000"/>
              <a:gd name="connsiteY354" fmla="*/ 37781 h 43602"/>
              <a:gd name="connsiteX355" fmla="*/ 1087217 w 2032000"/>
              <a:gd name="connsiteY355" fmla="*/ 35135 h 43602"/>
              <a:gd name="connsiteX356" fmla="*/ 1081132 w 2032000"/>
              <a:gd name="connsiteY356" fmla="*/ 31960 h 43602"/>
              <a:gd name="connsiteX357" fmla="*/ 1074782 w 2032000"/>
              <a:gd name="connsiteY357" fmla="*/ 28785 h 43602"/>
              <a:gd name="connsiteX358" fmla="*/ 1068432 w 2032000"/>
              <a:gd name="connsiteY358" fmla="*/ 25610 h 43602"/>
              <a:gd name="connsiteX359" fmla="*/ 1062346 w 2032000"/>
              <a:gd name="connsiteY359" fmla="*/ 22964 h 43602"/>
              <a:gd name="connsiteX360" fmla="*/ 1055467 w 2032000"/>
              <a:gd name="connsiteY360" fmla="*/ 20318 h 43602"/>
              <a:gd name="connsiteX361" fmla="*/ 1047794 w 2032000"/>
              <a:gd name="connsiteY361" fmla="*/ 17673 h 43602"/>
              <a:gd name="connsiteX362" fmla="*/ 1039063 w 2032000"/>
              <a:gd name="connsiteY362" fmla="*/ 15821 h 43602"/>
              <a:gd name="connsiteX363" fmla="*/ 1029009 w 2032000"/>
              <a:gd name="connsiteY363" fmla="*/ 14762 h 43602"/>
              <a:gd name="connsiteX364" fmla="*/ 1017632 w 2032000"/>
              <a:gd name="connsiteY364" fmla="*/ 14233 h 43602"/>
              <a:gd name="connsiteX365" fmla="*/ 1016000 w 2032000"/>
              <a:gd name="connsiteY365" fmla="*/ 14309 h 43602"/>
              <a:gd name="connsiteX366" fmla="*/ 1014368 w 2032000"/>
              <a:gd name="connsiteY366" fmla="*/ 14233 h 43602"/>
              <a:gd name="connsiteX367" fmla="*/ 1002991 w 2032000"/>
              <a:gd name="connsiteY367" fmla="*/ 14762 h 43602"/>
              <a:gd name="connsiteX368" fmla="*/ 992937 w 2032000"/>
              <a:gd name="connsiteY368" fmla="*/ 15821 h 43602"/>
              <a:gd name="connsiteX369" fmla="*/ 984206 w 2032000"/>
              <a:gd name="connsiteY369" fmla="*/ 17673 h 43602"/>
              <a:gd name="connsiteX370" fmla="*/ 976533 w 2032000"/>
              <a:gd name="connsiteY370" fmla="*/ 20318 h 43602"/>
              <a:gd name="connsiteX371" fmla="*/ 969654 w 2032000"/>
              <a:gd name="connsiteY371" fmla="*/ 22964 h 43602"/>
              <a:gd name="connsiteX372" fmla="*/ 963568 w 2032000"/>
              <a:gd name="connsiteY372" fmla="*/ 25610 h 43602"/>
              <a:gd name="connsiteX373" fmla="*/ 957218 w 2032000"/>
              <a:gd name="connsiteY373" fmla="*/ 28785 h 43602"/>
              <a:gd name="connsiteX374" fmla="*/ 950868 w 2032000"/>
              <a:gd name="connsiteY374" fmla="*/ 31960 h 43602"/>
              <a:gd name="connsiteX375" fmla="*/ 944783 w 2032000"/>
              <a:gd name="connsiteY375" fmla="*/ 35135 h 43602"/>
              <a:gd name="connsiteX376" fmla="*/ 937904 w 2032000"/>
              <a:gd name="connsiteY376" fmla="*/ 37781 h 43602"/>
              <a:gd name="connsiteX377" fmla="*/ 930231 w 2032000"/>
              <a:gd name="connsiteY377" fmla="*/ 40162 h 43602"/>
              <a:gd name="connsiteX378" fmla="*/ 921499 w 2032000"/>
              <a:gd name="connsiteY378" fmla="*/ 42014 h 43602"/>
              <a:gd name="connsiteX379" fmla="*/ 911445 w 2032000"/>
              <a:gd name="connsiteY379" fmla="*/ 43337 h 43602"/>
              <a:gd name="connsiteX380" fmla="*/ 901700 w 2032000"/>
              <a:gd name="connsiteY380" fmla="*/ 43564 h 43602"/>
              <a:gd name="connsiteX381" fmla="*/ 891955 w 2032000"/>
              <a:gd name="connsiteY381" fmla="*/ 43337 h 43602"/>
              <a:gd name="connsiteX382" fmla="*/ 881900 w 2032000"/>
              <a:gd name="connsiteY382" fmla="*/ 42014 h 43602"/>
              <a:gd name="connsiteX383" fmla="*/ 873169 w 2032000"/>
              <a:gd name="connsiteY383" fmla="*/ 40162 h 43602"/>
              <a:gd name="connsiteX384" fmla="*/ 865496 w 2032000"/>
              <a:gd name="connsiteY384" fmla="*/ 37781 h 43602"/>
              <a:gd name="connsiteX385" fmla="*/ 858617 w 2032000"/>
              <a:gd name="connsiteY385" fmla="*/ 35135 h 43602"/>
              <a:gd name="connsiteX386" fmla="*/ 852532 w 2032000"/>
              <a:gd name="connsiteY386" fmla="*/ 31960 h 43602"/>
              <a:gd name="connsiteX387" fmla="*/ 846182 w 2032000"/>
              <a:gd name="connsiteY387" fmla="*/ 28785 h 43602"/>
              <a:gd name="connsiteX388" fmla="*/ 839832 w 2032000"/>
              <a:gd name="connsiteY388" fmla="*/ 25610 h 43602"/>
              <a:gd name="connsiteX389" fmla="*/ 833746 w 2032000"/>
              <a:gd name="connsiteY389" fmla="*/ 22964 h 43602"/>
              <a:gd name="connsiteX390" fmla="*/ 826867 w 2032000"/>
              <a:gd name="connsiteY390" fmla="*/ 20318 h 43602"/>
              <a:gd name="connsiteX391" fmla="*/ 819194 w 2032000"/>
              <a:gd name="connsiteY391" fmla="*/ 17673 h 43602"/>
              <a:gd name="connsiteX392" fmla="*/ 810463 w 2032000"/>
              <a:gd name="connsiteY392" fmla="*/ 15821 h 43602"/>
              <a:gd name="connsiteX393" fmla="*/ 800409 w 2032000"/>
              <a:gd name="connsiteY393" fmla="*/ 14762 h 43602"/>
              <a:gd name="connsiteX394" fmla="*/ 789032 w 2032000"/>
              <a:gd name="connsiteY394" fmla="*/ 14233 h 43602"/>
              <a:gd name="connsiteX395" fmla="*/ 777655 w 2032000"/>
              <a:gd name="connsiteY395" fmla="*/ 14762 h 43602"/>
              <a:gd name="connsiteX396" fmla="*/ 767600 w 2032000"/>
              <a:gd name="connsiteY396" fmla="*/ 15821 h 43602"/>
              <a:gd name="connsiteX397" fmla="*/ 758869 w 2032000"/>
              <a:gd name="connsiteY397" fmla="*/ 17673 h 43602"/>
              <a:gd name="connsiteX398" fmla="*/ 751196 w 2032000"/>
              <a:gd name="connsiteY398" fmla="*/ 20318 h 43602"/>
              <a:gd name="connsiteX399" fmla="*/ 744317 w 2032000"/>
              <a:gd name="connsiteY399" fmla="*/ 22964 h 43602"/>
              <a:gd name="connsiteX400" fmla="*/ 738232 w 2032000"/>
              <a:gd name="connsiteY400" fmla="*/ 25610 h 43602"/>
              <a:gd name="connsiteX401" fmla="*/ 725532 w 2032000"/>
              <a:gd name="connsiteY401" fmla="*/ 31960 h 43602"/>
              <a:gd name="connsiteX402" fmla="*/ 719446 w 2032000"/>
              <a:gd name="connsiteY402" fmla="*/ 35135 h 43602"/>
              <a:gd name="connsiteX403" fmla="*/ 712567 w 2032000"/>
              <a:gd name="connsiteY403" fmla="*/ 37781 h 43602"/>
              <a:gd name="connsiteX404" fmla="*/ 704894 w 2032000"/>
              <a:gd name="connsiteY404" fmla="*/ 40162 h 43602"/>
              <a:gd name="connsiteX405" fmla="*/ 696163 w 2032000"/>
              <a:gd name="connsiteY405" fmla="*/ 42014 h 43602"/>
              <a:gd name="connsiteX406" fmla="*/ 686109 w 2032000"/>
              <a:gd name="connsiteY406" fmla="*/ 43337 h 43602"/>
              <a:gd name="connsiteX407" fmla="*/ 674732 w 2032000"/>
              <a:gd name="connsiteY407" fmla="*/ 43602 h 43602"/>
              <a:gd name="connsiteX408" fmla="*/ 663355 w 2032000"/>
              <a:gd name="connsiteY408" fmla="*/ 43337 h 43602"/>
              <a:gd name="connsiteX409" fmla="*/ 653300 w 2032000"/>
              <a:gd name="connsiteY409" fmla="*/ 42014 h 43602"/>
              <a:gd name="connsiteX410" fmla="*/ 644569 w 2032000"/>
              <a:gd name="connsiteY410" fmla="*/ 40162 h 43602"/>
              <a:gd name="connsiteX411" fmla="*/ 636896 w 2032000"/>
              <a:gd name="connsiteY411" fmla="*/ 37781 h 43602"/>
              <a:gd name="connsiteX412" fmla="*/ 630017 w 2032000"/>
              <a:gd name="connsiteY412" fmla="*/ 35135 h 43602"/>
              <a:gd name="connsiteX413" fmla="*/ 623932 w 2032000"/>
              <a:gd name="connsiteY413" fmla="*/ 31960 h 43602"/>
              <a:gd name="connsiteX414" fmla="*/ 617582 w 2032000"/>
              <a:gd name="connsiteY414" fmla="*/ 28785 h 43602"/>
              <a:gd name="connsiteX415" fmla="*/ 611232 w 2032000"/>
              <a:gd name="connsiteY415" fmla="*/ 25610 h 43602"/>
              <a:gd name="connsiteX416" fmla="*/ 605146 w 2032000"/>
              <a:gd name="connsiteY416" fmla="*/ 22964 h 43602"/>
              <a:gd name="connsiteX417" fmla="*/ 598267 w 2032000"/>
              <a:gd name="connsiteY417" fmla="*/ 20318 h 43602"/>
              <a:gd name="connsiteX418" fmla="*/ 590594 w 2032000"/>
              <a:gd name="connsiteY418" fmla="*/ 17673 h 43602"/>
              <a:gd name="connsiteX419" fmla="*/ 581863 w 2032000"/>
              <a:gd name="connsiteY419" fmla="*/ 15821 h 43602"/>
              <a:gd name="connsiteX420" fmla="*/ 571809 w 2032000"/>
              <a:gd name="connsiteY420" fmla="*/ 14762 h 43602"/>
              <a:gd name="connsiteX421" fmla="*/ 560167 w 2032000"/>
              <a:gd name="connsiteY421" fmla="*/ 14233 h 43602"/>
              <a:gd name="connsiteX422" fmla="*/ 549055 w 2032000"/>
              <a:gd name="connsiteY422" fmla="*/ 14762 h 43602"/>
              <a:gd name="connsiteX423" fmla="*/ 539000 w 2032000"/>
              <a:gd name="connsiteY423" fmla="*/ 15821 h 43602"/>
              <a:gd name="connsiteX424" fmla="*/ 530269 w 2032000"/>
              <a:gd name="connsiteY424" fmla="*/ 17673 h 43602"/>
              <a:gd name="connsiteX425" fmla="*/ 522596 w 2032000"/>
              <a:gd name="connsiteY425" fmla="*/ 20318 h 43602"/>
              <a:gd name="connsiteX426" fmla="*/ 515717 w 2032000"/>
              <a:gd name="connsiteY426" fmla="*/ 22964 h 43602"/>
              <a:gd name="connsiteX427" fmla="*/ 509632 w 2032000"/>
              <a:gd name="connsiteY427" fmla="*/ 25610 h 43602"/>
              <a:gd name="connsiteX428" fmla="*/ 503282 w 2032000"/>
              <a:gd name="connsiteY428" fmla="*/ 28785 h 43602"/>
              <a:gd name="connsiteX429" fmla="*/ 496932 w 2032000"/>
              <a:gd name="connsiteY429" fmla="*/ 31960 h 43602"/>
              <a:gd name="connsiteX430" fmla="*/ 490846 w 2032000"/>
              <a:gd name="connsiteY430" fmla="*/ 35135 h 43602"/>
              <a:gd name="connsiteX431" fmla="*/ 483967 w 2032000"/>
              <a:gd name="connsiteY431" fmla="*/ 37781 h 43602"/>
              <a:gd name="connsiteX432" fmla="*/ 476294 w 2032000"/>
              <a:gd name="connsiteY432" fmla="*/ 40162 h 43602"/>
              <a:gd name="connsiteX433" fmla="*/ 467563 w 2032000"/>
              <a:gd name="connsiteY433" fmla="*/ 42014 h 43602"/>
              <a:gd name="connsiteX434" fmla="*/ 457509 w 2032000"/>
              <a:gd name="connsiteY434" fmla="*/ 43337 h 43602"/>
              <a:gd name="connsiteX435" fmla="*/ 446132 w 2032000"/>
              <a:gd name="connsiteY435" fmla="*/ 43602 h 43602"/>
              <a:gd name="connsiteX436" fmla="*/ 434755 w 2032000"/>
              <a:gd name="connsiteY436" fmla="*/ 43337 h 43602"/>
              <a:gd name="connsiteX437" fmla="*/ 424700 w 2032000"/>
              <a:gd name="connsiteY437" fmla="*/ 42014 h 43602"/>
              <a:gd name="connsiteX438" fmla="*/ 415969 w 2032000"/>
              <a:gd name="connsiteY438" fmla="*/ 40162 h 43602"/>
              <a:gd name="connsiteX439" fmla="*/ 408296 w 2032000"/>
              <a:gd name="connsiteY439" fmla="*/ 37781 h 43602"/>
              <a:gd name="connsiteX440" fmla="*/ 401417 w 2032000"/>
              <a:gd name="connsiteY440" fmla="*/ 35135 h 43602"/>
              <a:gd name="connsiteX441" fmla="*/ 395332 w 2032000"/>
              <a:gd name="connsiteY441" fmla="*/ 31960 h 43602"/>
              <a:gd name="connsiteX442" fmla="*/ 388982 w 2032000"/>
              <a:gd name="connsiteY442" fmla="*/ 28785 h 43602"/>
              <a:gd name="connsiteX443" fmla="*/ 382632 w 2032000"/>
              <a:gd name="connsiteY443" fmla="*/ 25610 h 43602"/>
              <a:gd name="connsiteX444" fmla="*/ 376546 w 2032000"/>
              <a:gd name="connsiteY444" fmla="*/ 22964 h 43602"/>
              <a:gd name="connsiteX445" fmla="*/ 369667 w 2032000"/>
              <a:gd name="connsiteY445" fmla="*/ 20318 h 43602"/>
              <a:gd name="connsiteX446" fmla="*/ 361994 w 2032000"/>
              <a:gd name="connsiteY446" fmla="*/ 17673 h 43602"/>
              <a:gd name="connsiteX447" fmla="*/ 353263 w 2032000"/>
              <a:gd name="connsiteY447" fmla="*/ 15821 h 43602"/>
              <a:gd name="connsiteX448" fmla="*/ 343209 w 2032000"/>
              <a:gd name="connsiteY448" fmla="*/ 14762 h 43602"/>
              <a:gd name="connsiteX449" fmla="*/ 331832 w 2032000"/>
              <a:gd name="connsiteY449" fmla="*/ 14233 h 43602"/>
              <a:gd name="connsiteX450" fmla="*/ 320455 w 2032000"/>
              <a:gd name="connsiteY450" fmla="*/ 14762 h 43602"/>
              <a:gd name="connsiteX451" fmla="*/ 310400 w 2032000"/>
              <a:gd name="connsiteY451" fmla="*/ 15821 h 43602"/>
              <a:gd name="connsiteX452" fmla="*/ 301669 w 2032000"/>
              <a:gd name="connsiteY452" fmla="*/ 17673 h 43602"/>
              <a:gd name="connsiteX453" fmla="*/ 293996 w 2032000"/>
              <a:gd name="connsiteY453" fmla="*/ 20318 h 43602"/>
              <a:gd name="connsiteX454" fmla="*/ 287117 w 2032000"/>
              <a:gd name="connsiteY454" fmla="*/ 22964 h 43602"/>
              <a:gd name="connsiteX455" fmla="*/ 281032 w 2032000"/>
              <a:gd name="connsiteY455" fmla="*/ 25610 h 43602"/>
              <a:gd name="connsiteX456" fmla="*/ 274682 w 2032000"/>
              <a:gd name="connsiteY456" fmla="*/ 28785 h 43602"/>
              <a:gd name="connsiteX457" fmla="*/ 268332 w 2032000"/>
              <a:gd name="connsiteY457" fmla="*/ 31960 h 43602"/>
              <a:gd name="connsiteX458" fmla="*/ 262246 w 2032000"/>
              <a:gd name="connsiteY458" fmla="*/ 35135 h 43602"/>
              <a:gd name="connsiteX459" fmla="*/ 255367 w 2032000"/>
              <a:gd name="connsiteY459" fmla="*/ 37781 h 43602"/>
              <a:gd name="connsiteX460" fmla="*/ 247694 w 2032000"/>
              <a:gd name="connsiteY460" fmla="*/ 40162 h 43602"/>
              <a:gd name="connsiteX461" fmla="*/ 238963 w 2032000"/>
              <a:gd name="connsiteY461" fmla="*/ 42014 h 43602"/>
              <a:gd name="connsiteX462" fmla="*/ 228909 w 2032000"/>
              <a:gd name="connsiteY462" fmla="*/ 43337 h 43602"/>
              <a:gd name="connsiteX463" fmla="*/ 217532 w 2032000"/>
              <a:gd name="connsiteY463" fmla="*/ 43602 h 43602"/>
              <a:gd name="connsiteX464" fmla="*/ 206155 w 2032000"/>
              <a:gd name="connsiteY464" fmla="*/ 43337 h 43602"/>
              <a:gd name="connsiteX465" fmla="*/ 196100 w 2032000"/>
              <a:gd name="connsiteY465" fmla="*/ 42014 h 43602"/>
              <a:gd name="connsiteX466" fmla="*/ 187369 w 2032000"/>
              <a:gd name="connsiteY466" fmla="*/ 40162 h 43602"/>
              <a:gd name="connsiteX467" fmla="*/ 179696 w 2032000"/>
              <a:gd name="connsiteY467" fmla="*/ 37781 h 43602"/>
              <a:gd name="connsiteX468" fmla="*/ 172817 w 2032000"/>
              <a:gd name="connsiteY468" fmla="*/ 35135 h 43602"/>
              <a:gd name="connsiteX469" fmla="*/ 166732 w 2032000"/>
              <a:gd name="connsiteY469" fmla="*/ 31960 h 43602"/>
              <a:gd name="connsiteX470" fmla="*/ 160382 w 2032000"/>
              <a:gd name="connsiteY470" fmla="*/ 28785 h 43602"/>
              <a:gd name="connsiteX471" fmla="*/ 154032 w 2032000"/>
              <a:gd name="connsiteY471" fmla="*/ 25610 h 43602"/>
              <a:gd name="connsiteX472" fmla="*/ 147946 w 2032000"/>
              <a:gd name="connsiteY472" fmla="*/ 22964 h 43602"/>
              <a:gd name="connsiteX473" fmla="*/ 141067 w 2032000"/>
              <a:gd name="connsiteY473" fmla="*/ 20318 h 43602"/>
              <a:gd name="connsiteX474" fmla="*/ 133394 w 2032000"/>
              <a:gd name="connsiteY474" fmla="*/ 17673 h 43602"/>
              <a:gd name="connsiteX475" fmla="*/ 124663 w 2032000"/>
              <a:gd name="connsiteY475" fmla="*/ 15821 h 43602"/>
              <a:gd name="connsiteX476" fmla="*/ 114609 w 2032000"/>
              <a:gd name="connsiteY476" fmla="*/ 14762 h 43602"/>
              <a:gd name="connsiteX477" fmla="*/ 103232 w 2032000"/>
              <a:gd name="connsiteY477" fmla="*/ 14233 h 43602"/>
              <a:gd name="connsiteX478" fmla="*/ 91855 w 2032000"/>
              <a:gd name="connsiteY478" fmla="*/ 14762 h 43602"/>
              <a:gd name="connsiteX479" fmla="*/ 81800 w 2032000"/>
              <a:gd name="connsiteY479" fmla="*/ 15821 h 43602"/>
              <a:gd name="connsiteX480" fmla="*/ 73069 w 2032000"/>
              <a:gd name="connsiteY480" fmla="*/ 17673 h 43602"/>
              <a:gd name="connsiteX481" fmla="*/ 65396 w 2032000"/>
              <a:gd name="connsiteY481" fmla="*/ 20318 h 43602"/>
              <a:gd name="connsiteX482" fmla="*/ 58517 w 2032000"/>
              <a:gd name="connsiteY482" fmla="*/ 22964 h 43602"/>
              <a:gd name="connsiteX483" fmla="*/ 52432 w 2032000"/>
              <a:gd name="connsiteY483" fmla="*/ 25610 h 43602"/>
              <a:gd name="connsiteX484" fmla="*/ 46082 w 2032000"/>
              <a:gd name="connsiteY484" fmla="*/ 28785 h 43602"/>
              <a:gd name="connsiteX485" fmla="*/ 39732 w 2032000"/>
              <a:gd name="connsiteY485" fmla="*/ 31960 h 43602"/>
              <a:gd name="connsiteX486" fmla="*/ 33646 w 2032000"/>
              <a:gd name="connsiteY486" fmla="*/ 35135 h 43602"/>
              <a:gd name="connsiteX487" fmla="*/ 26767 w 2032000"/>
              <a:gd name="connsiteY487" fmla="*/ 37781 h 43602"/>
              <a:gd name="connsiteX488" fmla="*/ 19094 w 2032000"/>
              <a:gd name="connsiteY488" fmla="*/ 40162 h 43602"/>
              <a:gd name="connsiteX489" fmla="*/ 10363 w 2032000"/>
              <a:gd name="connsiteY489" fmla="*/ 42014 h 43602"/>
              <a:gd name="connsiteX490" fmla="*/ 309 w 2032000"/>
              <a:gd name="connsiteY490" fmla="*/ 43337 h 43602"/>
              <a:gd name="connsiteX491" fmla="*/ 0 w 2032000"/>
              <a:gd name="connsiteY491" fmla="*/ 43344 h 43602"/>
              <a:gd name="connsiteX492" fmla="*/ 0 w 2032000"/>
              <a:gd name="connsiteY492" fmla="*/ 29111 h 43602"/>
              <a:gd name="connsiteX493" fmla="*/ 309 w 2032000"/>
              <a:gd name="connsiteY493" fmla="*/ 29104 h 43602"/>
              <a:gd name="connsiteX494" fmla="*/ 10363 w 2032000"/>
              <a:gd name="connsiteY494" fmla="*/ 27781 h 43602"/>
              <a:gd name="connsiteX495" fmla="*/ 19094 w 2032000"/>
              <a:gd name="connsiteY495" fmla="*/ 25929 h 43602"/>
              <a:gd name="connsiteX496" fmla="*/ 26767 w 2032000"/>
              <a:gd name="connsiteY496" fmla="*/ 23548 h 43602"/>
              <a:gd name="connsiteX497" fmla="*/ 33646 w 2032000"/>
              <a:gd name="connsiteY497" fmla="*/ 20902 h 43602"/>
              <a:gd name="connsiteX498" fmla="*/ 39732 w 2032000"/>
              <a:gd name="connsiteY498" fmla="*/ 17727 h 43602"/>
              <a:gd name="connsiteX499" fmla="*/ 46082 w 2032000"/>
              <a:gd name="connsiteY499" fmla="*/ 14552 h 43602"/>
              <a:gd name="connsiteX500" fmla="*/ 52432 w 2032000"/>
              <a:gd name="connsiteY500" fmla="*/ 11377 h 43602"/>
              <a:gd name="connsiteX501" fmla="*/ 58517 w 2032000"/>
              <a:gd name="connsiteY501" fmla="*/ 8731 h 43602"/>
              <a:gd name="connsiteX502" fmla="*/ 65396 w 2032000"/>
              <a:gd name="connsiteY502" fmla="*/ 6085 h 43602"/>
              <a:gd name="connsiteX503" fmla="*/ 73069 w 2032000"/>
              <a:gd name="connsiteY503" fmla="*/ 3440 h 43602"/>
              <a:gd name="connsiteX504" fmla="*/ 81800 w 2032000"/>
              <a:gd name="connsiteY504" fmla="*/ 1588 h 43602"/>
              <a:gd name="connsiteX505" fmla="*/ 91855 w 2032000"/>
              <a:gd name="connsiteY505" fmla="*/ 529 h 4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Lst>
            <a:rect l="l" t="t" r="r" b="b"/>
            <a:pathLst>
              <a:path w="2032000" h="43602">
                <a:moveTo>
                  <a:pt x="103232" y="0"/>
                </a:moveTo>
                <a:lnTo>
                  <a:pt x="114609" y="529"/>
                </a:lnTo>
                <a:lnTo>
                  <a:pt x="124663" y="1588"/>
                </a:lnTo>
                <a:lnTo>
                  <a:pt x="133394" y="3440"/>
                </a:lnTo>
                <a:lnTo>
                  <a:pt x="141067" y="6085"/>
                </a:lnTo>
                <a:lnTo>
                  <a:pt x="147946" y="8731"/>
                </a:lnTo>
                <a:lnTo>
                  <a:pt x="154032" y="11377"/>
                </a:lnTo>
                <a:lnTo>
                  <a:pt x="160382" y="14552"/>
                </a:lnTo>
                <a:lnTo>
                  <a:pt x="166732" y="17727"/>
                </a:lnTo>
                <a:lnTo>
                  <a:pt x="172817" y="20902"/>
                </a:lnTo>
                <a:lnTo>
                  <a:pt x="179696" y="23548"/>
                </a:lnTo>
                <a:lnTo>
                  <a:pt x="187369" y="25929"/>
                </a:lnTo>
                <a:lnTo>
                  <a:pt x="196100" y="27781"/>
                </a:lnTo>
                <a:lnTo>
                  <a:pt x="206155" y="29104"/>
                </a:lnTo>
                <a:lnTo>
                  <a:pt x="217532" y="29369"/>
                </a:lnTo>
                <a:lnTo>
                  <a:pt x="228909" y="29104"/>
                </a:lnTo>
                <a:lnTo>
                  <a:pt x="238963" y="27781"/>
                </a:lnTo>
                <a:lnTo>
                  <a:pt x="247694" y="25929"/>
                </a:lnTo>
                <a:lnTo>
                  <a:pt x="255367" y="23548"/>
                </a:lnTo>
                <a:lnTo>
                  <a:pt x="262246" y="20902"/>
                </a:lnTo>
                <a:lnTo>
                  <a:pt x="268332" y="17727"/>
                </a:lnTo>
                <a:lnTo>
                  <a:pt x="274682" y="14552"/>
                </a:lnTo>
                <a:lnTo>
                  <a:pt x="281032" y="11377"/>
                </a:lnTo>
                <a:lnTo>
                  <a:pt x="287117" y="8731"/>
                </a:lnTo>
                <a:lnTo>
                  <a:pt x="293996" y="6085"/>
                </a:lnTo>
                <a:lnTo>
                  <a:pt x="301669" y="3440"/>
                </a:lnTo>
                <a:lnTo>
                  <a:pt x="310400" y="1588"/>
                </a:lnTo>
                <a:lnTo>
                  <a:pt x="320455" y="529"/>
                </a:lnTo>
                <a:lnTo>
                  <a:pt x="331832" y="0"/>
                </a:lnTo>
                <a:lnTo>
                  <a:pt x="343209" y="529"/>
                </a:lnTo>
                <a:lnTo>
                  <a:pt x="353263" y="1588"/>
                </a:lnTo>
                <a:lnTo>
                  <a:pt x="361994" y="3440"/>
                </a:lnTo>
                <a:lnTo>
                  <a:pt x="369667" y="6085"/>
                </a:lnTo>
                <a:lnTo>
                  <a:pt x="376546" y="8731"/>
                </a:lnTo>
                <a:lnTo>
                  <a:pt x="382632" y="11377"/>
                </a:lnTo>
                <a:lnTo>
                  <a:pt x="388982" y="14552"/>
                </a:lnTo>
                <a:lnTo>
                  <a:pt x="395332" y="17727"/>
                </a:lnTo>
                <a:lnTo>
                  <a:pt x="401417" y="20902"/>
                </a:lnTo>
                <a:lnTo>
                  <a:pt x="408296" y="23548"/>
                </a:lnTo>
                <a:lnTo>
                  <a:pt x="415969" y="25929"/>
                </a:lnTo>
                <a:lnTo>
                  <a:pt x="424700" y="27781"/>
                </a:lnTo>
                <a:lnTo>
                  <a:pt x="434755" y="29104"/>
                </a:lnTo>
                <a:lnTo>
                  <a:pt x="446132" y="29369"/>
                </a:lnTo>
                <a:lnTo>
                  <a:pt x="457509" y="29104"/>
                </a:lnTo>
                <a:lnTo>
                  <a:pt x="467563" y="27781"/>
                </a:lnTo>
                <a:lnTo>
                  <a:pt x="476294" y="25929"/>
                </a:lnTo>
                <a:lnTo>
                  <a:pt x="483967" y="23548"/>
                </a:lnTo>
                <a:lnTo>
                  <a:pt x="490846" y="20902"/>
                </a:lnTo>
                <a:lnTo>
                  <a:pt x="496932" y="17727"/>
                </a:lnTo>
                <a:lnTo>
                  <a:pt x="503282" y="14552"/>
                </a:lnTo>
                <a:lnTo>
                  <a:pt x="509632" y="11377"/>
                </a:lnTo>
                <a:lnTo>
                  <a:pt x="515717" y="8731"/>
                </a:lnTo>
                <a:lnTo>
                  <a:pt x="522596" y="6085"/>
                </a:lnTo>
                <a:lnTo>
                  <a:pt x="530269" y="3440"/>
                </a:lnTo>
                <a:lnTo>
                  <a:pt x="539000" y="1588"/>
                </a:lnTo>
                <a:lnTo>
                  <a:pt x="549055" y="529"/>
                </a:lnTo>
                <a:lnTo>
                  <a:pt x="560167" y="0"/>
                </a:lnTo>
                <a:lnTo>
                  <a:pt x="571809" y="529"/>
                </a:lnTo>
                <a:lnTo>
                  <a:pt x="581863" y="1588"/>
                </a:lnTo>
                <a:lnTo>
                  <a:pt x="590594" y="3440"/>
                </a:lnTo>
                <a:lnTo>
                  <a:pt x="598267" y="6085"/>
                </a:lnTo>
                <a:lnTo>
                  <a:pt x="605146" y="8731"/>
                </a:lnTo>
                <a:lnTo>
                  <a:pt x="611232" y="11377"/>
                </a:lnTo>
                <a:lnTo>
                  <a:pt x="617582" y="14552"/>
                </a:lnTo>
                <a:lnTo>
                  <a:pt x="623932" y="17727"/>
                </a:lnTo>
                <a:lnTo>
                  <a:pt x="630017" y="20902"/>
                </a:lnTo>
                <a:lnTo>
                  <a:pt x="636896" y="23548"/>
                </a:lnTo>
                <a:lnTo>
                  <a:pt x="644569" y="25929"/>
                </a:lnTo>
                <a:lnTo>
                  <a:pt x="653300" y="27781"/>
                </a:lnTo>
                <a:lnTo>
                  <a:pt x="663355" y="29104"/>
                </a:lnTo>
                <a:lnTo>
                  <a:pt x="674732" y="29369"/>
                </a:lnTo>
                <a:lnTo>
                  <a:pt x="686109" y="29104"/>
                </a:lnTo>
                <a:lnTo>
                  <a:pt x="696163" y="27781"/>
                </a:lnTo>
                <a:lnTo>
                  <a:pt x="704894" y="25929"/>
                </a:lnTo>
                <a:lnTo>
                  <a:pt x="712567" y="23548"/>
                </a:lnTo>
                <a:lnTo>
                  <a:pt x="719446" y="20902"/>
                </a:lnTo>
                <a:lnTo>
                  <a:pt x="725532" y="17727"/>
                </a:lnTo>
                <a:lnTo>
                  <a:pt x="738232" y="11377"/>
                </a:lnTo>
                <a:lnTo>
                  <a:pt x="744317" y="8731"/>
                </a:lnTo>
                <a:lnTo>
                  <a:pt x="751196" y="6085"/>
                </a:lnTo>
                <a:lnTo>
                  <a:pt x="758869" y="3440"/>
                </a:lnTo>
                <a:lnTo>
                  <a:pt x="767600" y="1588"/>
                </a:lnTo>
                <a:lnTo>
                  <a:pt x="777655" y="529"/>
                </a:lnTo>
                <a:lnTo>
                  <a:pt x="789032" y="0"/>
                </a:lnTo>
                <a:lnTo>
                  <a:pt x="800409" y="529"/>
                </a:lnTo>
                <a:lnTo>
                  <a:pt x="810463" y="1588"/>
                </a:lnTo>
                <a:lnTo>
                  <a:pt x="819194" y="3440"/>
                </a:lnTo>
                <a:lnTo>
                  <a:pt x="826867" y="6085"/>
                </a:lnTo>
                <a:lnTo>
                  <a:pt x="833746" y="8731"/>
                </a:lnTo>
                <a:lnTo>
                  <a:pt x="839832" y="11377"/>
                </a:lnTo>
                <a:lnTo>
                  <a:pt x="846182" y="14552"/>
                </a:lnTo>
                <a:lnTo>
                  <a:pt x="852532" y="17727"/>
                </a:lnTo>
                <a:lnTo>
                  <a:pt x="858617" y="20902"/>
                </a:lnTo>
                <a:lnTo>
                  <a:pt x="865496" y="23548"/>
                </a:lnTo>
                <a:lnTo>
                  <a:pt x="873169" y="25929"/>
                </a:lnTo>
                <a:lnTo>
                  <a:pt x="881900" y="27781"/>
                </a:lnTo>
                <a:lnTo>
                  <a:pt x="891955" y="29104"/>
                </a:lnTo>
                <a:lnTo>
                  <a:pt x="901700" y="29331"/>
                </a:lnTo>
                <a:lnTo>
                  <a:pt x="911445" y="29104"/>
                </a:lnTo>
                <a:lnTo>
                  <a:pt x="921499" y="27781"/>
                </a:lnTo>
                <a:lnTo>
                  <a:pt x="930231" y="25929"/>
                </a:lnTo>
                <a:lnTo>
                  <a:pt x="937904" y="23548"/>
                </a:lnTo>
                <a:lnTo>
                  <a:pt x="944783" y="20902"/>
                </a:lnTo>
                <a:lnTo>
                  <a:pt x="950868" y="17727"/>
                </a:lnTo>
                <a:lnTo>
                  <a:pt x="957218" y="14552"/>
                </a:lnTo>
                <a:lnTo>
                  <a:pt x="963568" y="11377"/>
                </a:lnTo>
                <a:lnTo>
                  <a:pt x="969654" y="8731"/>
                </a:lnTo>
                <a:lnTo>
                  <a:pt x="976533" y="6085"/>
                </a:lnTo>
                <a:lnTo>
                  <a:pt x="984206" y="3440"/>
                </a:lnTo>
                <a:lnTo>
                  <a:pt x="992937" y="1588"/>
                </a:lnTo>
                <a:lnTo>
                  <a:pt x="1002991" y="529"/>
                </a:lnTo>
                <a:lnTo>
                  <a:pt x="1014368" y="0"/>
                </a:lnTo>
                <a:lnTo>
                  <a:pt x="1016000" y="76"/>
                </a:lnTo>
                <a:lnTo>
                  <a:pt x="1017632" y="0"/>
                </a:lnTo>
                <a:lnTo>
                  <a:pt x="1029009" y="529"/>
                </a:lnTo>
                <a:lnTo>
                  <a:pt x="1039063" y="1588"/>
                </a:lnTo>
                <a:lnTo>
                  <a:pt x="1047794" y="3440"/>
                </a:lnTo>
                <a:lnTo>
                  <a:pt x="1055467" y="6085"/>
                </a:lnTo>
                <a:lnTo>
                  <a:pt x="1062346" y="8731"/>
                </a:lnTo>
                <a:lnTo>
                  <a:pt x="1068432" y="11377"/>
                </a:lnTo>
                <a:lnTo>
                  <a:pt x="1074782" y="14552"/>
                </a:lnTo>
                <a:lnTo>
                  <a:pt x="1081132" y="17727"/>
                </a:lnTo>
                <a:lnTo>
                  <a:pt x="1087217" y="20902"/>
                </a:lnTo>
                <a:lnTo>
                  <a:pt x="1094096" y="23548"/>
                </a:lnTo>
                <a:lnTo>
                  <a:pt x="1101769" y="25929"/>
                </a:lnTo>
                <a:lnTo>
                  <a:pt x="1110501" y="27781"/>
                </a:lnTo>
                <a:lnTo>
                  <a:pt x="1120555" y="29104"/>
                </a:lnTo>
                <a:lnTo>
                  <a:pt x="1130300" y="29331"/>
                </a:lnTo>
                <a:lnTo>
                  <a:pt x="1140045" y="29104"/>
                </a:lnTo>
                <a:lnTo>
                  <a:pt x="1150100" y="27781"/>
                </a:lnTo>
                <a:lnTo>
                  <a:pt x="1158831" y="25929"/>
                </a:lnTo>
                <a:lnTo>
                  <a:pt x="1166504" y="23548"/>
                </a:lnTo>
                <a:lnTo>
                  <a:pt x="1173383" y="20902"/>
                </a:lnTo>
                <a:lnTo>
                  <a:pt x="1179468" y="17727"/>
                </a:lnTo>
                <a:lnTo>
                  <a:pt x="1185818" y="14552"/>
                </a:lnTo>
                <a:lnTo>
                  <a:pt x="1192168" y="11377"/>
                </a:lnTo>
                <a:lnTo>
                  <a:pt x="1198254" y="8731"/>
                </a:lnTo>
                <a:lnTo>
                  <a:pt x="1205133" y="6085"/>
                </a:lnTo>
                <a:lnTo>
                  <a:pt x="1212806" y="3440"/>
                </a:lnTo>
                <a:lnTo>
                  <a:pt x="1221537" y="1588"/>
                </a:lnTo>
                <a:lnTo>
                  <a:pt x="1231591" y="529"/>
                </a:lnTo>
                <a:lnTo>
                  <a:pt x="1242968" y="0"/>
                </a:lnTo>
                <a:lnTo>
                  <a:pt x="1254345" y="529"/>
                </a:lnTo>
                <a:lnTo>
                  <a:pt x="1264400" y="1588"/>
                </a:lnTo>
                <a:lnTo>
                  <a:pt x="1273131" y="3440"/>
                </a:lnTo>
                <a:lnTo>
                  <a:pt x="1280804" y="6085"/>
                </a:lnTo>
                <a:lnTo>
                  <a:pt x="1287683" y="8731"/>
                </a:lnTo>
                <a:lnTo>
                  <a:pt x="1293768" y="11377"/>
                </a:lnTo>
                <a:lnTo>
                  <a:pt x="1300118" y="14552"/>
                </a:lnTo>
                <a:lnTo>
                  <a:pt x="1306468" y="17727"/>
                </a:lnTo>
                <a:lnTo>
                  <a:pt x="1312554" y="20902"/>
                </a:lnTo>
                <a:lnTo>
                  <a:pt x="1319433" y="23548"/>
                </a:lnTo>
                <a:lnTo>
                  <a:pt x="1327106" y="25929"/>
                </a:lnTo>
                <a:lnTo>
                  <a:pt x="1335837" y="27781"/>
                </a:lnTo>
                <a:lnTo>
                  <a:pt x="1345891" y="29104"/>
                </a:lnTo>
                <a:lnTo>
                  <a:pt x="1357268" y="29369"/>
                </a:lnTo>
                <a:lnTo>
                  <a:pt x="1368645" y="29104"/>
                </a:lnTo>
                <a:lnTo>
                  <a:pt x="1378700" y="27781"/>
                </a:lnTo>
                <a:lnTo>
                  <a:pt x="1387431" y="25929"/>
                </a:lnTo>
                <a:lnTo>
                  <a:pt x="1395104" y="23548"/>
                </a:lnTo>
                <a:lnTo>
                  <a:pt x="1401983" y="20902"/>
                </a:lnTo>
                <a:lnTo>
                  <a:pt x="1408068" y="17727"/>
                </a:lnTo>
                <a:lnTo>
                  <a:pt x="1414418" y="14552"/>
                </a:lnTo>
                <a:lnTo>
                  <a:pt x="1420768" y="11377"/>
                </a:lnTo>
                <a:lnTo>
                  <a:pt x="1426854" y="8731"/>
                </a:lnTo>
                <a:lnTo>
                  <a:pt x="1433733" y="6085"/>
                </a:lnTo>
                <a:lnTo>
                  <a:pt x="1441406" y="3440"/>
                </a:lnTo>
                <a:lnTo>
                  <a:pt x="1450137" y="1588"/>
                </a:lnTo>
                <a:lnTo>
                  <a:pt x="1460191" y="529"/>
                </a:lnTo>
                <a:lnTo>
                  <a:pt x="1471304" y="0"/>
                </a:lnTo>
                <a:lnTo>
                  <a:pt x="1482945" y="529"/>
                </a:lnTo>
                <a:lnTo>
                  <a:pt x="1493000" y="1588"/>
                </a:lnTo>
                <a:lnTo>
                  <a:pt x="1501731" y="3440"/>
                </a:lnTo>
                <a:lnTo>
                  <a:pt x="1509404" y="6085"/>
                </a:lnTo>
                <a:lnTo>
                  <a:pt x="1516283" y="8731"/>
                </a:lnTo>
                <a:lnTo>
                  <a:pt x="1522368" y="11377"/>
                </a:lnTo>
                <a:lnTo>
                  <a:pt x="1528718" y="14552"/>
                </a:lnTo>
                <a:lnTo>
                  <a:pt x="1535068" y="17727"/>
                </a:lnTo>
                <a:lnTo>
                  <a:pt x="1541154" y="20902"/>
                </a:lnTo>
                <a:lnTo>
                  <a:pt x="1548033" y="23548"/>
                </a:lnTo>
                <a:lnTo>
                  <a:pt x="1555706" y="25929"/>
                </a:lnTo>
                <a:lnTo>
                  <a:pt x="1564437" y="27781"/>
                </a:lnTo>
                <a:lnTo>
                  <a:pt x="1574491" y="29104"/>
                </a:lnTo>
                <a:lnTo>
                  <a:pt x="1585868" y="29369"/>
                </a:lnTo>
                <a:lnTo>
                  <a:pt x="1597245" y="29104"/>
                </a:lnTo>
                <a:lnTo>
                  <a:pt x="1607300" y="27781"/>
                </a:lnTo>
                <a:lnTo>
                  <a:pt x="1616031" y="25929"/>
                </a:lnTo>
                <a:lnTo>
                  <a:pt x="1623704" y="23548"/>
                </a:lnTo>
                <a:lnTo>
                  <a:pt x="1630583" y="20902"/>
                </a:lnTo>
                <a:lnTo>
                  <a:pt x="1636668" y="17727"/>
                </a:lnTo>
                <a:lnTo>
                  <a:pt x="1649368" y="11377"/>
                </a:lnTo>
                <a:lnTo>
                  <a:pt x="1655454" y="8731"/>
                </a:lnTo>
                <a:lnTo>
                  <a:pt x="1662333" y="6085"/>
                </a:lnTo>
                <a:lnTo>
                  <a:pt x="1670006" y="3440"/>
                </a:lnTo>
                <a:lnTo>
                  <a:pt x="1678737" y="1588"/>
                </a:lnTo>
                <a:lnTo>
                  <a:pt x="1688791" y="529"/>
                </a:lnTo>
                <a:lnTo>
                  <a:pt x="1700168" y="0"/>
                </a:lnTo>
                <a:lnTo>
                  <a:pt x="1711545" y="529"/>
                </a:lnTo>
                <a:lnTo>
                  <a:pt x="1721600" y="1588"/>
                </a:lnTo>
                <a:lnTo>
                  <a:pt x="1730331" y="3440"/>
                </a:lnTo>
                <a:lnTo>
                  <a:pt x="1738004" y="6085"/>
                </a:lnTo>
                <a:lnTo>
                  <a:pt x="1744883" y="8731"/>
                </a:lnTo>
                <a:lnTo>
                  <a:pt x="1750968" y="11377"/>
                </a:lnTo>
                <a:lnTo>
                  <a:pt x="1757318" y="14552"/>
                </a:lnTo>
                <a:lnTo>
                  <a:pt x="1763668" y="17727"/>
                </a:lnTo>
                <a:lnTo>
                  <a:pt x="1769754" y="20902"/>
                </a:lnTo>
                <a:lnTo>
                  <a:pt x="1776633" y="23548"/>
                </a:lnTo>
                <a:lnTo>
                  <a:pt x="1784306" y="25929"/>
                </a:lnTo>
                <a:lnTo>
                  <a:pt x="1793037" y="27781"/>
                </a:lnTo>
                <a:lnTo>
                  <a:pt x="1803091" y="29104"/>
                </a:lnTo>
                <a:lnTo>
                  <a:pt x="1814468" y="29369"/>
                </a:lnTo>
                <a:lnTo>
                  <a:pt x="1825845" y="29104"/>
                </a:lnTo>
                <a:lnTo>
                  <a:pt x="1835900" y="27781"/>
                </a:lnTo>
                <a:lnTo>
                  <a:pt x="1844631" y="25929"/>
                </a:lnTo>
                <a:lnTo>
                  <a:pt x="1852304" y="23548"/>
                </a:lnTo>
                <a:lnTo>
                  <a:pt x="1859183" y="20902"/>
                </a:lnTo>
                <a:lnTo>
                  <a:pt x="1865268" y="17727"/>
                </a:lnTo>
                <a:lnTo>
                  <a:pt x="1871618" y="14552"/>
                </a:lnTo>
                <a:lnTo>
                  <a:pt x="1877968" y="11377"/>
                </a:lnTo>
                <a:lnTo>
                  <a:pt x="1884054" y="8731"/>
                </a:lnTo>
                <a:lnTo>
                  <a:pt x="1890933" y="6085"/>
                </a:lnTo>
                <a:lnTo>
                  <a:pt x="1898606" y="3440"/>
                </a:lnTo>
                <a:lnTo>
                  <a:pt x="1907337" y="1588"/>
                </a:lnTo>
                <a:lnTo>
                  <a:pt x="1917391" y="529"/>
                </a:lnTo>
                <a:lnTo>
                  <a:pt x="1928768" y="0"/>
                </a:lnTo>
                <a:lnTo>
                  <a:pt x="1940145" y="529"/>
                </a:lnTo>
                <a:lnTo>
                  <a:pt x="1950200" y="1588"/>
                </a:lnTo>
                <a:lnTo>
                  <a:pt x="1958931" y="3440"/>
                </a:lnTo>
                <a:lnTo>
                  <a:pt x="1966604" y="6085"/>
                </a:lnTo>
                <a:lnTo>
                  <a:pt x="1973483" y="8731"/>
                </a:lnTo>
                <a:lnTo>
                  <a:pt x="1979568" y="11377"/>
                </a:lnTo>
                <a:lnTo>
                  <a:pt x="1985918" y="14552"/>
                </a:lnTo>
                <a:lnTo>
                  <a:pt x="1992268" y="17727"/>
                </a:lnTo>
                <a:lnTo>
                  <a:pt x="1998354" y="20902"/>
                </a:lnTo>
                <a:lnTo>
                  <a:pt x="2005233" y="23548"/>
                </a:lnTo>
                <a:lnTo>
                  <a:pt x="2012906" y="25929"/>
                </a:lnTo>
                <a:lnTo>
                  <a:pt x="2021637" y="27781"/>
                </a:lnTo>
                <a:lnTo>
                  <a:pt x="2031691" y="29104"/>
                </a:lnTo>
                <a:lnTo>
                  <a:pt x="2032000" y="29111"/>
                </a:lnTo>
                <a:lnTo>
                  <a:pt x="2032000" y="43344"/>
                </a:lnTo>
                <a:lnTo>
                  <a:pt x="2031691" y="43337"/>
                </a:lnTo>
                <a:lnTo>
                  <a:pt x="2021637" y="42014"/>
                </a:lnTo>
                <a:lnTo>
                  <a:pt x="2012906" y="40162"/>
                </a:lnTo>
                <a:lnTo>
                  <a:pt x="2005233" y="37781"/>
                </a:lnTo>
                <a:lnTo>
                  <a:pt x="1998354" y="35135"/>
                </a:lnTo>
                <a:lnTo>
                  <a:pt x="1992268" y="31960"/>
                </a:lnTo>
                <a:lnTo>
                  <a:pt x="1985918" y="28785"/>
                </a:lnTo>
                <a:lnTo>
                  <a:pt x="1979568" y="25610"/>
                </a:lnTo>
                <a:lnTo>
                  <a:pt x="1973483" y="22964"/>
                </a:lnTo>
                <a:lnTo>
                  <a:pt x="1966604" y="20318"/>
                </a:lnTo>
                <a:lnTo>
                  <a:pt x="1958931" y="17673"/>
                </a:lnTo>
                <a:lnTo>
                  <a:pt x="1950200" y="15821"/>
                </a:lnTo>
                <a:lnTo>
                  <a:pt x="1940145" y="14762"/>
                </a:lnTo>
                <a:lnTo>
                  <a:pt x="1928768" y="14233"/>
                </a:lnTo>
                <a:lnTo>
                  <a:pt x="1917391" y="14762"/>
                </a:lnTo>
                <a:lnTo>
                  <a:pt x="1907337" y="15821"/>
                </a:lnTo>
                <a:lnTo>
                  <a:pt x="1898606" y="17673"/>
                </a:lnTo>
                <a:lnTo>
                  <a:pt x="1890933" y="20318"/>
                </a:lnTo>
                <a:lnTo>
                  <a:pt x="1884054" y="22964"/>
                </a:lnTo>
                <a:lnTo>
                  <a:pt x="1877968" y="25610"/>
                </a:lnTo>
                <a:lnTo>
                  <a:pt x="1871618" y="28785"/>
                </a:lnTo>
                <a:lnTo>
                  <a:pt x="1865268" y="31960"/>
                </a:lnTo>
                <a:lnTo>
                  <a:pt x="1859183" y="35135"/>
                </a:lnTo>
                <a:lnTo>
                  <a:pt x="1852304" y="37781"/>
                </a:lnTo>
                <a:lnTo>
                  <a:pt x="1844631" y="40162"/>
                </a:lnTo>
                <a:lnTo>
                  <a:pt x="1835900" y="42014"/>
                </a:lnTo>
                <a:lnTo>
                  <a:pt x="1825845" y="43337"/>
                </a:lnTo>
                <a:lnTo>
                  <a:pt x="1814468" y="43602"/>
                </a:lnTo>
                <a:lnTo>
                  <a:pt x="1803091" y="43337"/>
                </a:lnTo>
                <a:lnTo>
                  <a:pt x="1793037" y="42014"/>
                </a:lnTo>
                <a:lnTo>
                  <a:pt x="1784306" y="40162"/>
                </a:lnTo>
                <a:lnTo>
                  <a:pt x="1776633" y="37781"/>
                </a:lnTo>
                <a:lnTo>
                  <a:pt x="1769754" y="35135"/>
                </a:lnTo>
                <a:lnTo>
                  <a:pt x="1763668" y="31960"/>
                </a:lnTo>
                <a:lnTo>
                  <a:pt x="1757318" y="28785"/>
                </a:lnTo>
                <a:lnTo>
                  <a:pt x="1750968" y="25610"/>
                </a:lnTo>
                <a:lnTo>
                  <a:pt x="1744883" y="22964"/>
                </a:lnTo>
                <a:lnTo>
                  <a:pt x="1738004" y="20318"/>
                </a:lnTo>
                <a:lnTo>
                  <a:pt x="1730331" y="17673"/>
                </a:lnTo>
                <a:lnTo>
                  <a:pt x="1721600" y="15821"/>
                </a:lnTo>
                <a:lnTo>
                  <a:pt x="1711545" y="14762"/>
                </a:lnTo>
                <a:lnTo>
                  <a:pt x="1700168" y="14233"/>
                </a:lnTo>
                <a:lnTo>
                  <a:pt x="1688791" y="14762"/>
                </a:lnTo>
                <a:lnTo>
                  <a:pt x="1678737" y="15821"/>
                </a:lnTo>
                <a:lnTo>
                  <a:pt x="1670006" y="17673"/>
                </a:lnTo>
                <a:lnTo>
                  <a:pt x="1662333" y="20318"/>
                </a:lnTo>
                <a:lnTo>
                  <a:pt x="1655454" y="22964"/>
                </a:lnTo>
                <a:lnTo>
                  <a:pt x="1649368" y="25610"/>
                </a:lnTo>
                <a:lnTo>
                  <a:pt x="1636668" y="31960"/>
                </a:lnTo>
                <a:lnTo>
                  <a:pt x="1630583" y="35135"/>
                </a:lnTo>
                <a:lnTo>
                  <a:pt x="1623704" y="37781"/>
                </a:lnTo>
                <a:lnTo>
                  <a:pt x="1616031" y="40162"/>
                </a:lnTo>
                <a:lnTo>
                  <a:pt x="1607300" y="42014"/>
                </a:lnTo>
                <a:lnTo>
                  <a:pt x="1597245" y="43337"/>
                </a:lnTo>
                <a:lnTo>
                  <a:pt x="1585868" y="43602"/>
                </a:lnTo>
                <a:lnTo>
                  <a:pt x="1574491" y="43337"/>
                </a:lnTo>
                <a:lnTo>
                  <a:pt x="1564437" y="42014"/>
                </a:lnTo>
                <a:lnTo>
                  <a:pt x="1555706" y="40162"/>
                </a:lnTo>
                <a:lnTo>
                  <a:pt x="1548033" y="37781"/>
                </a:lnTo>
                <a:lnTo>
                  <a:pt x="1541154" y="35135"/>
                </a:lnTo>
                <a:lnTo>
                  <a:pt x="1535068" y="31960"/>
                </a:lnTo>
                <a:lnTo>
                  <a:pt x="1528718" y="28785"/>
                </a:lnTo>
                <a:lnTo>
                  <a:pt x="1522368" y="25610"/>
                </a:lnTo>
                <a:lnTo>
                  <a:pt x="1516283" y="22964"/>
                </a:lnTo>
                <a:lnTo>
                  <a:pt x="1509404" y="20318"/>
                </a:lnTo>
                <a:lnTo>
                  <a:pt x="1501731" y="17673"/>
                </a:lnTo>
                <a:lnTo>
                  <a:pt x="1493000" y="15821"/>
                </a:lnTo>
                <a:lnTo>
                  <a:pt x="1482945" y="14762"/>
                </a:lnTo>
                <a:lnTo>
                  <a:pt x="1471304" y="14233"/>
                </a:lnTo>
                <a:lnTo>
                  <a:pt x="1460191" y="14762"/>
                </a:lnTo>
                <a:lnTo>
                  <a:pt x="1450137" y="15821"/>
                </a:lnTo>
                <a:lnTo>
                  <a:pt x="1441406" y="17673"/>
                </a:lnTo>
                <a:lnTo>
                  <a:pt x="1433733" y="20318"/>
                </a:lnTo>
                <a:lnTo>
                  <a:pt x="1426854" y="22964"/>
                </a:lnTo>
                <a:lnTo>
                  <a:pt x="1420768" y="25610"/>
                </a:lnTo>
                <a:lnTo>
                  <a:pt x="1414418" y="28785"/>
                </a:lnTo>
                <a:lnTo>
                  <a:pt x="1408068" y="31960"/>
                </a:lnTo>
                <a:lnTo>
                  <a:pt x="1401983" y="35135"/>
                </a:lnTo>
                <a:lnTo>
                  <a:pt x="1395104" y="37781"/>
                </a:lnTo>
                <a:lnTo>
                  <a:pt x="1387431" y="40162"/>
                </a:lnTo>
                <a:lnTo>
                  <a:pt x="1378700" y="42014"/>
                </a:lnTo>
                <a:lnTo>
                  <a:pt x="1368645" y="43337"/>
                </a:lnTo>
                <a:lnTo>
                  <a:pt x="1357268" y="43602"/>
                </a:lnTo>
                <a:lnTo>
                  <a:pt x="1345891" y="43337"/>
                </a:lnTo>
                <a:lnTo>
                  <a:pt x="1335837" y="42014"/>
                </a:lnTo>
                <a:lnTo>
                  <a:pt x="1327106" y="40162"/>
                </a:lnTo>
                <a:lnTo>
                  <a:pt x="1319433" y="37781"/>
                </a:lnTo>
                <a:lnTo>
                  <a:pt x="1312554" y="35135"/>
                </a:lnTo>
                <a:lnTo>
                  <a:pt x="1306468" y="31960"/>
                </a:lnTo>
                <a:lnTo>
                  <a:pt x="1300118" y="28785"/>
                </a:lnTo>
                <a:lnTo>
                  <a:pt x="1293768" y="25610"/>
                </a:lnTo>
                <a:lnTo>
                  <a:pt x="1287683" y="22964"/>
                </a:lnTo>
                <a:lnTo>
                  <a:pt x="1280804" y="20318"/>
                </a:lnTo>
                <a:lnTo>
                  <a:pt x="1273131" y="17673"/>
                </a:lnTo>
                <a:lnTo>
                  <a:pt x="1264400" y="15821"/>
                </a:lnTo>
                <a:lnTo>
                  <a:pt x="1254345" y="14762"/>
                </a:lnTo>
                <a:lnTo>
                  <a:pt x="1242968" y="14233"/>
                </a:lnTo>
                <a:lnTo>
                  <a:pt x="1231591" y="14762"/>
                </a:lnTo>
                <a:lnTo>
                  <a:pt x="1221537" y="15821"/>
                </a:lnTo>
                <a:lnTo>
                  <a:pt x="1212806" y="17673"/>
                </a:lnTo>
                <a:lnTo>
                  <a:pt x="1205133" y="20318"/>
                </a:lnTo>
                <a:lnTo>
                  <a:pt x="1198254" y="22964"/>
                </a:lnTo>
                <a:lnTo>
                  <a:pt x="1192168" y="25610"/>
                </a:lnTo>
                <a:lnTo>
                  <a:pt x="1185818" y="28785"/>
                </a:lnTo>
                <a:lnTo>
                  <a:pt x="1179468" y="31960"/>
                </a:lnTo>
                <a:lnTo>
                  <a:pt x="1173383" y="35135"/>
                </a:lnTo>
                <a:lnTo>
                  <a:pt x="1166504" y="37781"/>
                </a:lnTo>
                <a:lnTo>
                  <a:pt x="1158831" y="40162"/>
                </a:lnTo>
                <a:lnTo>
                  <a:pt x="1150100" y="42014"/>
                </a:lnTo>
                <a:lnTo>
                  <a:pt x="1140045" y="43337"/>
                </a:lnTo>
                <a:lnTo>
                  <a:pt x="1130300" y="43564"/>
                </a:lnTo>
                <a:lnTo>
                  <a:pt x="1120555" y="43337"/>
                </a:lnTo>
                <a:lnTo>
                  <a:pt x="1110501" y="42014"/>
                </a:lnTo>
                <a:lnTo>
                  <a:pt x="1101769" y="40162"/>
                </a:lnTo>
                <a:lnTo>
                  <a:pt x="1094096" y="37781"/>
                </a:lnTo>
                <a:lnTo>
                  <a:pt x="1087217" y="35135"/>
                </a:lnTo>
                <a:lnTo>
                  <a:pt x="1081132" y="31960"/>
                </a:lnTo>
                <a:lnTo>
                  <a:pt x="1074782" y="28785"/>
                </a:lnTo>
                <a:lnTo>
                  <a:pt x="1068432" y="25610"/>
                </a:lnTo>
                <a:lnTo>
                  <a:pt x="1062346" y="22964"/>
                </a:lnTo>
                <a:lnTo>
                  <a:pt x="1055467" y="20318"/>
                </a:lnTo>
                <a:lnTo>
                  <a:pt x="1047794" y="17673"/>
                </a:lnTo>
                <a:lnTo>
                  <a:pt x="1039063" y="15821"/>
                </a:lnTo>
                <a:lnTo>
                  <a:pt x="1029009" y="14762"/>
                </a:lnTo>
                <a:lnTo>
                  <a:pt x="1017632" y="14233"/>
                </a:lnTo>
                <a:lnTo>
                  <a:pt x="1016000" y="14309"/>
                </a:lnTo>
                <a:lnTo>
                  <a:pt x="1014368" y="14233"/>
                </a:lnTo>
                <a:lnTo>
                  <a:pt x="1002991" y="14762"/>
                </a:lnTo>
                <a:lnTo>
                  <a:pt x="992937" y="15821"/>
                </a:lnTo>
                <a:lnTo>
                  <a:pt x="984206" y="17673"/>
                </a:lnTo>
                <a:lnTo>
                  <a:pt x="976533" y="20318"/>
                </a:lnTo>
                <a:lnTo>
                  <a:pt x="969654" y="22964"/>
                </a:lnTo>
                <a:lnTo>
                  <a:pt x="963568" y="25610"/>
                </a:lnTo>
                <a:lnTo>
                  <a:pt x="957218" y="28785"/>
                </a:lnTo>
                <a:lnTo>
                  <a:pt x="950868" y="31960"/>
                </a:lnTo>
                <a:lnTo>
                  <a:pt x="944783" y="35135"/>
                </a:lnTo>
                <a:lnTo>
                  <a:pt x="937904" y="37781"/>
                </a:lnTo>
                <a:lnTo>
                  <a:pt x="930231" y="40162"/>
                </a:lnTo>
                <a:lnTo>
                  <a:pt x="921499" y="42014"/>
                </a:lnTo>
                <a:lnTo>
                  <a:pt x="911445" y="43337"/>
                </a:lnTo>
                <a:lnTo>
                  <a:pt x="901700" y="43564"/>
                </a:lnTo>
                <a:lnTo>
                  <a:pt x="891955" y="43337"/>
                </a:lnTo>
                <a:lnTo>
                  <a:pt x="881900" y="42014"/>
                </a:lnTo>
                <a:lnTo>
                  <a:pt x="873169" y="40162"/>
                </a:lnTo>
                <a:lnTo>
                  <a:pt x="865496" y="37781"/>
                </a:lnTo>
                <a:lnTo>
                  <a:pt x="858617" y="35135"/>
                </a:lnTo>
                <a:lnTo>
                  <a:pt x="852532" y="31960"/>
                </a:lnTo>
                <a:lnTo>
                  <a:pt x="846182" y="28785"/>
                </a:lnTo>
                <a:lnTo>
                  <a:pt x="839832" y="25610"/>
                </a:lnTo>
                <a:lnTo>
                  <a:pt x="833746" y="22964"/>
                </a:lnTo>
                <a:lnTo>
                  <a:pt x="826867" y="20318"/>
                </a:lnTo>
                <a:lnTo>
                  <a:pt x="819194" y="17673"/>
                </a:lnTo>
                <a:lnTo>
                  <a:pt x="810463" y="15821"/>
                </a:lnTo>
                <a:lnTo>
                  <a:pt x="800409" y="14762"/>
                </a:lnTo>
                <a:lnTo>
                  <a:pt x="789032" y="14233"/>
                </a:lnTo>
                <a:lnTo>
                  <a:pt x="777655" y="14762"/>
                </a:lnTo>
                <a:lnTo>
                  <a:pt x="767600" y="15821"/>
                </a:lnTo>
                <a:lnTo>
                  <a:pt x="758869" y="17673"/>
                </a:lnTo>
                <a:lnTo>
                  <a:pt x="751196" y="20318"/>
                </a:lnTo>
                <a:lnTo>
                  <a:pt x="744317" y="22964"/>
                </a:lnTo>
                <a:lnTo>
                  <a:pt x="738232" y="25610"/>
                </a:lnTo>
                <a:lnTo>
                  <a:pt x="725532" y="31960"/>
                </a:lnTo>
                <a:lnTo>
                  <a:pt x="719446" y="35135"/>
                </a:lnTo>
                <a:lnTo>
                  <a:pt x="712567" y="37781"/>
                </a:lnTo>
                <a:lnTo>
                  <a:pt x="704894" y="40162"/>
                </a:lnTo>
                <a:lnTo>
                  <a:pt x="696163" y="42014"/>
                </a:lnTo>
                <a:lnTo>
                  <a:pt x="686109" y="43337"/>
                </a:lnTo>
                <a:lnTo>
                  <a:pt x="674732" y="43602"/>
                </a:lnTo>
                <a:lnTo>
                  <a:pt x="663355" y="43337"/>
                </a:lnTo>
                <a:lnTo>
                  <a:pt x="653300" y="42014"/>
                </a:lnTo>
                <a:lnTo>
                  <a:pt x="644569" y="40162"/>
                </a:lnTo>
                <a:lnTo>
                  <a:pt x="636896" y="37781"/>
                </a:lnTo>
                <a:lnTo>
                  <a:pt x="630017" y="35135"/>
                </a:lnTo>
                <a:lnTo>
                  <a:pt x="623932" y="31960"/>
                </a:lnTo>
                <a:lnTo>
                  <a:pt x="617582" y="28785"/>
                </a:lnTo>
                <a:lnTo>
                  <a:pt x="611232" y="25610"/>
                </a:lnTo>
                <a:lnTo>
                  <a:pt x="605146" y="22964"/>
                </a:lnTo>
                <a:lnTo>
                  <a:pt x="598267" y="20318"/>
                </a:lnTo>
                <a:lnTo>
                  <a:pt x="590594" y="17673"/>
                </a:lnTo>
                <a:lnTo>
                  <a:pt x="581863" y="15821"/>
                </a:lnTo>
                <a:lnTo>
                  <a:pt x="571809" y="14762"/>
                </a:lnTo>
                <a:lnTo>
                  <a:pt x="560167" y="14233"/>
                </a:lnTo>
                <a:lnTo>
                  <a:pt x="549055" y="14762"/>
                </a:lnTo>
                <a:lnTo>
                  <a:pt x="539000" y="15821"/>
                </a:lnTo>
                <a:lnTo>
                  <a:pt x="530269" y="17673"/>
                </a:lnTo>
                <a:lnTo>
                  <a:pt x="522596" y="20318"/>
                </a:lnTo>
                <a:lnTo>
                  <a:pt x="515717" y="22964"/>
                </a:lnTo>
                <a:lnTo>
                  <a:pt x="509632" y="25610"/>
                </a:lnTo>
                <a:lnTo>
                  <a:pt x="503282" y="28785"/>
                </a:lnTo>
                <a:lnTo>
                  <a:pt x="496932" y="31960"/>
                </a:lnTo>
                <a:lnTo>
                  <a:pt x="490846" y="35135"/>
                </a:lnTo>
                <a:lnTo>
                  <a:pt x="483967" y="37781"/>
                </a:lnTo>
                <a:lnTo>
                  <a:pt x="476294" y="40162"/>
                </a:lnTo>
                <a:lnTo>
                  <a:pt x="467563" y="42014"/>
                </a:lnTo>
                <a:lnTo>
                  <a:pt x="457509" y="43337"/>
                </a:lnTo>
                <a:lnTo>
                  <a:pt x="446132" y="43602"/>
                </a:lnTo>
                <a:lnTo>
                  <a:pt x="434755" y="43337"/>
                </a:lnTo>
                <a:lnTo>
                  <a:pt x="424700" y="42014"/>
                </a:lnTo>
                <a:lnTo>
                  <a:pt x="415969" y="40162"/>
                </a:lnTo>
                <a:lnTo>
                  <a:pt x="408296" y="37781"/>
                </a:lnTo>
                <a:lnTo>
                  <a:pt x="401417" y="35135"/>
                </a:lnTo>
                <a:lnTo>
                  <a:pt x="395332" y="31960"/>
                </a:lnTo>
                <a:lnTo>
                  <a:pt x="388982" y="28785"/>
                </a:lnTo>
                <a:lnTo>
                  <a:pt x="382632" y="25610"/>
                </a:lnTo>
                <a:lnTo>
                  <a:pt x="376546" y="22964"/>
                </a:lnTo>
                <a:lnTo>
                  <a:pt x="369667" y="20318"/>
                </a:lnTo>
                <a:lnTo>
                  <a:pt x="361994" y="17673"/>
                </a:lnTo>
                <a:lnTo>
                  <a:pt x="353263" y="15821"/>
                </a:lnTo>
                <a:lnTo>
                  <a:pt x="343209" y="14762"/>
                </a:lnTo>
                <a:lnTo>
                  <a:pt x="331832" y="14233"/>
                </a:lnTo>
                <a:lnTo>
                  <a:pt x="320455" y="14762"/>
                </a:lnTo>
                <a:lnTo>
                  <a:pt x="310400" y="15821"/>
                </a:lnTo>
                <a:lnTo>
                  <a:pt x="301669" y="17673"/>
                </a:lnTo>
                <a:lnTo>
                  <a:pt x="293996" y="20318"/>
                </a:lnTo>
                <a:lnTo>
                  <a:pt x="287117" y="22964"/>
                </a:lnTo>
                <a:lnTo>
                  <a:pt x="281032" y="25610"/>
                </a:lnTo>
                <a:lnTo>
                  <a:pt x="274682" y="28785"/>
                </a:lnTo>
                <a:lnTo>
                  <a:pt x="268332" y="31960"/>
                </a:lnTo>
                <a:lnTo>
                  <a:pt x="262246" y="35135"/>
                </a:lnTo>
                <a:lnTo>
                  <a:pt x="255367" y="37781"/>
                </a:lnTo>
                <a:lnTo>
                  <a:pt x="247694" y="40162"/>
                </a:lnTo>
                <a:lnTo>
                  <a:pt x="238963" y="42014"/>
                </a:lnTo>
                <a:lnTo>
                  <a:pt x="228909" y="43337"/>
                </a:lnTo>
                <a:lnTo>
                  <a:pt x="217532" y="43602"/>
                </a:lnTo>
                <a:lnTo>
                  <a:pt x="206155" y="43337"/>
                </a:lnTo>
                <a:lnTo>
                  <a:pt x="196100" y="42014"/>
                </a:lnTo>
                <a:lnTo>
                  <a:pt x="187369" y="40162"/>
                </a:lnTo>
                <a:lnTo>
                  <a:pt x="179696" y="37781"/>
                </a:lnTo>
                <a:lnTo>
                  <a:pt x="172817" y="35135"/>
                </a:lnTo>
                <a:lnTo>
                  <a:pt x="166732" y="31960"/>
                </a:lnTo>
                <a:lnTo>
                  <a:pt x="160382" y="28785"/>
                </a:lnTo>
                <a:lnTo>
                  <a:pt x="154032" y="25610"/>
                </a:lnTo>
                <a:lnTo>
                  <a:pt x="147946" y="22964"/>
                </a:lnTo>
                <a:lnTo>
                  <a:pt x="141067" y="20318"/>
                </a:lnTo>
                <a:lnTo>
                  <a:pt x="133394" y="17673"/>
                </a:lnTo>
                <a:lnTo>
                  <a:pt x="124663" y="15821"/>
                </a:lnTo>
                <a:lnTo>
                  <a:pt x="114609" y="14762"/>
                </a:lnTo>
                <a:lnTo>
                  <a:pt x="103232" y="14233"/>
                </a:lnTo>
                <a:lnTo>
                  <a:pt x="91855" y="14762"/>
                </a:lnTo>
                <a:lnTo>
                  <a:pt x="81800" y="15821"/>
                </a:lnTo>
                <a:lnTo>
                  <a:pt x="73069" y="17673"/>
                </a:lnTo>
                <a:lnTo>
                  <a:pt x="65396" y="20318"/>
                </a:lnTo>
                <a:lnTo>
                  <a:pt x="58517" y="22964"/>
                </a:lnTo>
                <a:lnTo>
                  <a:pt x="52432" y="25610"/>
                </a:lnTo>
                <a:lnTo>
                  <a:pt x="46082" y="28785"/>
                </a:lnTo>
                <a:lnTo>
                  <a:pt x="39732" y="31960"/>
                </a:lnTo>
                <a:lnTo>
                  <a:pt x="33646" y="35135"/>
                </a:lnTo>
                <a:lnTo>
                  <a:pt x="26767" y="37781"/>
                </a:lnTo>
                <a:lnTo>
                  <a:pt x="19094" y="40162"/>
                </a:lnTo>
                <a:lnTo>
                  <a:pt x="10363" y="42014"/>
                </a:lnTo>
                <a:lnTo>
                  <a:pt x="309" y="43337"/>
                </a:lnTo>
                <a:lnTo>
                  <a:pt x="0" y="43344"/>
                </a:lnTo>
                <a:lnTo>
                  <a:pt x="0" y="29111"/>
                </a:lnTo>
                <a:lnTo>
                  <a:pt x="309" y="29104"/>
                </a:lnTo>
                <a:lnTo>
                  <a:pt x="10363" y="27781"/>
                </a:lnTo>
                <a:lnTo>
                  <a:pt x="19094" y="25929"/>
                </a:lnTo>
                <a:lnTo>
                  <a:pt x="26767" y="23548"/>
                </a:lnTo>
                <a:lnTo>
                  <a:pt x="33646" y="20902"/>
                </a:lnTo>
                <a:lnTo>
                  <a:pt x="39732" y="17727"/>
                </a:lnTo>
                <a:lnTo>
                  <a:pt x="46082" y="14552"/>
                </a:lnTo>
                <a:lnTo>
                  <a:pt x="52432" y="11377"/>
                </a:lnTo>
                <a:lnTo>
                  <a:pt x="58517" y="8731"/>
                </a:lnTo>
                <a:lnTo>
                  <a:pt x="65396" y="6085"/>
                </a:lnTo>
                <a:lnTo>
                  <a:pt x="73069" y="3440"/>
                </a:lnTo>
                <a:lnTo>
                  <a:pt x="81800" y="1588"/>
                </a:lnTo>
                <a:lnTo>
                  <a:pt x="91855" y="5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440818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5825" y="1078378"/>
            <a:ext cx="3283403" cy="4701244"/>
          </a:xfrm>
        </p:spPr>
        <p:txBody>
          <a:bodyPr anchor="ctr">
            <a:normAutofit/>
          </a:bodyPr>
          <a:lstStyle/>
          <a:p>
            <a:r>
              <a:rPr lang="en-US" sz="3600" b="1" dirty="0"/>
              <a:t>Mindfulness is not trying to relax</a:t>
            </a:r>
            <a:endParaRPr lang="en-US" sz="3300" u="sng" dirty="0"/>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Autofit/>
          </a:bodyPr>
          <a:lstStyle/>
          <a:p>
            <a:pPr marL="0" indent="0">
              <a:buNone/>
            </a:pPr>
            <a:endParaRPr lang="en-US" sz="2400" b="1" dirty="0"/>
          </a:p>
          <a:p>
            <a:pPr marL="457200" lvl="1" indent="0">
              <a:buNone/>
            </a:pPr>
            <a:r>
              <a:rPr lang="en-US" sz="2400" dirty="0"/>
              <a:t>Modern scientific psychology considers mindfulness to be a core factor in healing and general well-being.</a:t>
            </a:r>
          </a:p>
        </p:txBody>
      </p:sp>
    </p:spTree>
    <p:extLst>
      <p:ext uri="{BB962C8B-B14F-4D97-AF65-F5344CB8AC3E}">
        <p14:creationId xmlns:p14="http://schemas.microsoft.com/office/powerpoint/2010/main" val="345514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6" y="1153287"/>
            <a:ext cx="3570566" cy="4551426"/>
          </a:xfrm>
        </p:spPr>
        <p:txBody>
          <a:bodyPr anchor="ctr">
            <a:normAutofit/>
          </a:bodyPr>
          <a:lstStyle/>
          <a:p>
            <a:pPr algn="r"/>
            <a:r>
              <a:rPr lang="en-US" sz="3200" u="sng"/>
              <a:t>Types of Ethics</a:t>
            </a:r>
          </a:p>
        </p:txBody>
      </p:sp>
      <p:cxnSp>
        <p:nvCxnSpPr>
          <p:cNvPr id="10" name="Straight Connector 9">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457200"/>
            <a:ext cx="6453969" cy="5247513"/>
          </a:xfrm>
        </p:spPr>
        <p:txBody>
          <a:bodyPr anchor="ctr">
            <a:normAutofit/>
          </a:bodyPr>
          <a:lstStyle/>
          <a:p>
            <a:r>
              <a:rPr lang="en-US" sz="2400" b="1" dirty="0"/>
              <a:t>Principle Ethics</a:t>
            </a:r>
          </a:p>
          <a:p>
            <a:pPr marL="0" indent="0">
              <a:buNone/>
            </a:pPr>
            <a:endParaRPr lang="en-US" sz="2400" dirty="0"/>
          </a:p>
          <a:p>
            <a:pPr lvl="1"/>
            <a:r>
              <a:rPr lang="en-US" sz="2400" dirty="0"/>
              <a:t>Fidelity </a:t>
            </a:r>
          </a:p>
          <a:p>
            <a:pPr lvl="1"/>
            <a:r>
              <a:rPr lang="en-US" sz="2400" dirty="0"/>
              <a:t>Autonomy</a:t>
            </a:r>
          </a:p>
          <a:p>
            <a:pPr lvl="1"/>
            <a:r>
              <a:rPr lang="en-US" sz="2400" dirty="0"/>
              <a:t>Non-maleficence</a:t>
            </a:r>
          </a:p>
          <a:p>
            <a:pPr lvl="1"/>
            <a:r>
              <a:rPr lang="en-US" sz="2400" dirty="0"/>
              <a:t>Beneficence</a:t>
            </a:r>
          </a:p>
          <a:p>
            <a:pPr lvl="1"/>
            <a:r>
              <a:rPr lang="en-US" sz="2400" dirty="0"/>
              <a:t>Justice </a:t>
            </a:r>
          </a:p>
          <a:p>
            <a:pPr lvl="1"/>
            <a:r>
              <a:rPr lang="en-US" sz="2400" u="sng" dirty="0"/>
              <a:t>Asks ‘what should I do?’  </a:t>
            </a:r>
          </a:p>
          <a:p>
            <a:endParaRPr lang="en-US" sz="1600" dirty="0"/>
          </a:p>
        </p:txBody>
      </p:sp>
      <p:sp>
        <p:nvSpPr>
          <p:cNvPr id="12" name="Rectangle 11">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54086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5" y="1078378"/>
            <a:ext cx="3505200" cy="4701244"/>
          </a:xfrm>
        </p:spPr>
        <p:txBody>
          <a:bodyPr anchor="ctr">
            <a:normAutofit/>
          </a:bodyPr>
          <a:lstStyle/>
          <a:p>
            <a:r>
              <a:rPr lang="en-US" sz="3600" b="1" dirty="0"/>
              <a:t>Mindfulness is not about transcending ordinary life</a:t>
            </a:r>
            <a:endParaRPr lang="en-US" sz="3300" dirty="0"/>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rmAutofit/>
          </a:bodyPr>
          <a:lstStyle/>
          <a:p>
            <a:pPr marL="0" indent="0">
              <a:buNone/>
            </a:pPr>
            <a:endParaRPr lang="en-US" b="1" dirty="0"/>
          </a:p>
          <a:p>
            <a:pPr marL="0" indent="0">
              <a:buNone/>
            </a:pPr>
            <a:endParaRPr lang="en-US" b="1" dirty="0"/>
          </a:p>
          <a:p>
            <a:pPr lvl="1"/>
            <a:r>
              <a:rPr lang="en-US" sz="2400" dirty="0"/>
              <a:t>Mindfulness is making intimate contact with each moment of our lives, no matter how “small” it may be. Simple things can become very special. Extraordinary “ordinary” experiences becomes more available.  </a:t>
            </a:r>
          </a:p>
        </p:txBody>
      </p:sp>
    </p:spTree>
    <p:extLst>
      <p:ext uri="{BB962C8B-B14F-4D97-AF65-F5344CB8AC3E}">
        <p14:creationId xmlns:p14="http://schemas.microsoft.com/office/powerpoint/2010/main" val="13842807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24494"/>
            <a:ext cx="8534399" cy="1413758"/>
          </a:xfrm>
        </p:spPr>
        <p:txBody>
          <a:bodyPr anchor="b">
            <a:normAutofit/>
          </a:bodyPr>
          <a:lstStyle/>
          <a:p>
            <a:pPr algn="ctr"/>
            <a:r>
              <a:rPr lang="en-US" sz="4400" b="1" dirty="0"/>
              <a:t>Mindfulness is not difficult</a:t>
            </a:r>
            <a:endParaRPr lang="en-US" sz="44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752725" y="1578467"/>
            <a:ext cx="8534400" cy="4793758"/>
          </a:xfrm>
        </p:spPr>
        <p:txBody>
          <a:bodyPr>
            <a:normAutofit/>
          </a:bodyPr>
          <a:lstStyle/>
          <a:p>
            <a:pPr marL="0" indent="0">
              <a:buNone/>
            </a:pPr>
            <a:endParaRPr lang="en-US" sz="2400" b="1" dirty="0"/>
          </a:p>
          <a:p>
            <a:pPr lvl="1"/>
            <a:r>
              <a:rPr lang="en-US" sz="2400" dirty="0"/>
              <a:t>It is not necessary to feel discouraged when you discover that your mind wanders incessantly. That is the nature of the mind. It is also the nature of the mind to become aware that it is wandering.  Mindfulness develops the ability to step back and witness thoughts and feelings without being “hijacked” by them. This is called Metacognition.  It is not possible to do mindfulness perfectly. Nor, is it possible to fail.  That is why it is called a “practice”. Over time it can lead to a more balanced sense of well-being.  Mindfulness is natural.</a:t>
            </a:r>
          </a:p>
        </p:txBody>
      </p:sp>
    </p:spTree>
    <p:extLst>
      <p:ext uri="{BB962C8B-B14F-4D97-AF65-F5344CB8AC3E}">
        <p14:creationId xmlns:p14="http://schemas.microsoft.com/office/powerpoint/2010/main" val="30571387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82385"/>
            <a:ext cx="8534399" cy="1413758"/>
          </a:xfrm>
        </p:spPr>
        <p:txBody>
          <a:bodyPr anchor="b">
            <a:normAutofit/>
          </a:bodyPr>
          <a:lstStyle/>
          <a:p>
            <a:pPr algn="ctr"/>
            <a:r>
              <a:rPr lang="en-US" sz="4400" b="1"/>
              <a:t>Mindfulness is not about emptying the mind of thoughts</a:t>
            </a:r>
            <a:endParaRPr lang="en-US" sz="440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2178528"/>
            <a:ext cx="8534400" cy="3701065"/>
          </a:xfrm>
        </p:spPr>
        <p:txBody>
          <a:bodyPr>
            <a:normAutofit lnSpcReduction="10000"/>
          </a:bodyPr>
          <a:lstStyle/>
          <a:p>
            <a:pPr marL="0" indent="0">
              <a:buNone/>
            </a:pPr>
            <a:endParaRPr lang="en-US" b="1" dirty="0"/>
          </a:p>
          <a:p>
            <a:pPr marL="0" indent="0">
              <a:buNone/>
            </a:pPr>
            <a:endParaRPr lang="en-US" b="1" dirty="0"/>
          </a:p>
          <a:p>
            <a:pPr lvl="1"/>
            <a:r>
              <a:rPr lang="en-US" sz="2800" dirty="0"/>
              <a:t>The brain will always produce thoughts. That is what it does.  Mindfulness allows us to develop a more harmonious relationship with our thoughts and feelings through a deeper understanding of how the mind works.  It may feel like we have fewer thoughts; because we are not struggling with them so much.</a:t>
            </a:r>
          </a:p>
        </p:txBody>
      </p:sp>
    </p:spTree>
    <p:extLst>
      <p:ext uri="{BB962C8B-B14F-4D97-AF65-F5344CB8AC3E}">
        <p14:creationId xmlns:p14="http://schemas.microsoft.com/office/powerpoint/2010/main" val="22375852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82385"/>
            <a:ext cx="8534399" cy="1413758"/>
          </a:xfrm>
        </p:spPr>
        <p:txBody>
          <a:bodyPr anchor="b">
            <a:normAutofit/>
          </a:bodyPr>
          <a:lstStyle/>
          <a:p>
            <a:pPr algn="ctr"/>
            <a:r>
              <a:rPr lang="en-US" sz="4400" b="1" dirty="0"/>
              <a:t>Mindfulness is not an escape from pain</a:t>
            </a:r>
            <a:endParaRPr lang="en-US" sz="44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2178528"/>
            <a:ext cx="8534400" cy="3917472"/>
          </a:xfrm>
        </p:spPr>
        <p:txBody>
          <a:bodyPr>
            <a:normAutofit lnSpcReduction="10000"/>
          </a:bodyPr>
          <a:lstStyle/>
          <a:p>
            <a:pPr marL="0" indent="0">
              <a:buNone/>
            </a:pPr>
            <a:endParaRPr lang="en-US" b="1" dirty="0"/>
          </a:p>
          <a:p>
            <a:pPr lvl="1"/>
            <a:r>
              <a:rPr lang="en-US" sz="2400" dirty="0"/>
              <a:t>This is often challenging to understand and accept. Because, we typically do things to feel better. Or, to escape from pain.  Mindfulness can change a person’s relationship with pain. This shift can reduce the resistance and fear that frequently cause a great increase in our experience of “suffering”.  Pain is like an angry bull. When it is confined in a tight stall, it will be wild and try to escape. When it is in an open field, it will calm down.  Mindfulness makes emotional space for pain. It can enable it to be experienced in a larger context.</a:t>
            </a:r>
          </a:p>
        </p:txBody>
      </p:sp>
    </p:spTree>
    <p:extLst>
      <p:ext uri="{BB962C8B-B14F-4D97-AF65-F5344CB8AC3E}">
        <p14:creationId xmlns:p14="http://schemas.microsoft.com/office/powerpoint/2010/main" val="34381710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300" b="1"/>
              <a:t>Mindfulness is not a religion</a:t>
            </a:r>
            <a:endParaRPr lang="en-US" sz="3300"/>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rmAutofit/>
          </a:bodyPr>
          <a:lstStyle/>
          <a:p>
            <a:pPr marL="0" indent="0">
              <a:buNone/>
            </a:pPr>
            <a:endParaRPr lang="en-US" b="1" dirty="0"/>
          </a:p>
          <a:p>
            <a:pPr marL="0" indent="0">
              <a:buNone/>
            </a:pPr>
            <a:endParaRPr lang="en-US" b="1" dirty="0"/>
          </a:p>
          <a:p>
            <a:pPr lvl="1"/>
            <a:r>
              <a:rPr lang="en-US" sz="2800" dirty="0"/>
              <a:t>Any intentional activity that increases moment-to-moment awareness is a mindfulness exercise. We can practice mindfulness as part of religion; or not.</a:t>
            </a:r>
          </a:p>
        </p:txBody>
      </p:sp>
    </p:spTree>
    <p:extLst>
      <p:ext uri="{BB962C8B-B14F-4D97-AF65-F5344CB8AC3E}">
        <p14:creationId xmlns:p14="http://schemas.microsoft.com/office/powerpoint/2010/main" val="1018942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B9E871BE-68DD-43BE-B3DB-E11D2B540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08051" y="1262092"/>
            <a:ext cx="4369702" cy="436440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4" name="Title 3"/>
          <p:cNvSpPr>
            <a:spLocks noGrp="1"/>
          </p:cNvSpPr>
          <p:nvPr>
            <p:ph type="title"/>
          </p:nvPr>
        </p:nvSpPr>
        <p:spPr>
          <a:xfrm>
            <a:off x="761995" y="1231506"/>
            <a:ext cx="9621953" cy="4394988"/>
          </a:xfrm>
        </p:spPr>
        <p:txBody>
          <a:bodyPr vert="horz" lIns="91440" tIns="45720" rIns="91440" bIns="45720" rtlCol="0" anchor="ctr">
            <a:normAutofit/>
          </a:bodyPr>
          <a:lstStyle/>
          <a:p>
            <a:pPr algn="ctr"/>
            <a:r>
              <a:rPr lang="en-US" sz="4400" b="1" spc="800" dirty="0"/>
              <a:t>“Hope does not take away your problems.  It can lift you above them.”</a:t>
            </a:r>
            <a:br>
              <a:rPr lang="en-US" sz="4400" b="1" spc="800" dirty="0"/>
            </a:br>
            <a:r>
              <a:rPr lang="en-US" sz="4400" b="1" spc="800" dirty="0"/>
              <a:t>				--Maya Angelou</a:t>
            </a:r>
          </a:p>
        </p:txBody>
      </p:sp>
      <p:sp>
        <p:nvSpPr>
          <p:cNvPr id="17" name="Freeform: Shape 16">
            <a:extLst>
              <a:ext uri="{FF2B5EF4-FFF2-40B4-BE49-F238E27FC236}">
                <a16:creationId xmlns:a16="http://schemas.microsoft.com/office/drawing/2014/main" id="{19C71155-FE2E-4DAD-A34B-04706245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02742" y="3407199"/>
            <a:ext cx="2032000" cy="43602"/>
          </a:xfrm>
          <a:custGeom>
            <a:avLst/>
            <a:gdLst>
              <a:gd name="connsiteX0" fmla="*/ 103232 w 2032000"/>
              <a:gd name="connsiteY0" fmla="*/ 0 h 43602"/>
              <a:gd name="connsiteX1" fmla="*/ 114609 w 2032000"/>
              <a:gd name="connsiteY1" fmla="*/ 529 h 43602"/>
              <a:gd name="connsiteX2" fmla="*/ 124663 w 2032000"/>
              <a:gd name="connsiteY2" fmla="*/ 1588 h 43602"/>
              <a:gd name="connsiteX3" fmla="*/ 133394 w 2032000"/>
              <a:gd name="connsiteY3" fmla="*/ 3440 h 43602"/>
              <a:gd name="connsiteX4" fmla="*/ 141067 w 2032000"/>
              <a:gd name="connsiteY4" fmla="*/ 6085 h 43602"/>
              <a:gd name="connsiteX5" fmla="*/ 147946 w 2032000"/>
              <a:gd name="connsiteY5" fmla="*/ 8731 h 43602"/>
              <a:gd name="connsiteX6" fmla="*/ 154032 w 2032000"/>
              <a:gd name="connsiteY6" fmla="*/ 11377 h 43602"/>
              <a:gd name="connsiteX7" fmla="*/ 160382 w 2032000"/>
              <a:gd name="connsiteY7" fmla="*/ 14552 h 43602"/>
              <a:gd name="connsiteX8" fmla="*/ 166732 w 2032000"/>
              <a:gd name="connsiteY8" fmla="*/ 17727 h 43602"/>
              <a:gd name="connsiteX9" fmla="*/ 172817 w 2032000"/>
              <a:gd name="connsiteY9" fmla="*/ 20902 h 43602"/>
              <a:gd name="connsiteX10" fmla="*/ 179696 w 2032000"/>
              <a:gd name="connsiteY10" fmla="*/ 23548 h 43602"/>
              <a:gd name="connsiteX11" fmla="*/ 187369 w 2032000"/>
              <a:gd name="connsiteY11" fmla="*/ 25929 h 43602"/>
              <a:gd name="connsiteX12" fmla="*/ 196100 w 2032000"/>
              <a:gd name="connsiteY12" fmla="*/ 27781 h 43602"/>
              <a:gd name="connsiteX13" fmla="*/ 206155 w 2032000"/>
              <a:gd name="connsiteY13" fmla="*/ 29104 h 43602"/>
              <a:gd name="connsiteX14" fmla="*/ 217532 w 2032000"/>
              <a:gd name="connsiteY14" fmla="*/ 29369 h 43602"/>
              <a:gd name="connsiteX15" fmla="*/ 228909 w 2032000"/>
              <a:gd name="connsiteY15" fmla="*/ 29104 h 43602"/>
              <a:gd name="connsiteX16" fmla="*/ 238963 w 2032000"/>
              <a:gd name="connsiteY16" fmla="*/ 27781 h 43602"/>
              <a:gd name="connsiteX17" fmla="*/ 247694 w 2032000"/>
              <a:gd name="connsiteY17" fmla="*/ 25929 h 43602"/>
              <a:gd name="connsiteX18" fmla="*/ 255367 w 2032000"/>
              <a:gd name="connsiteY18" fmla="*/ 23548 h 43602"/>
              <a:gd name="connsiteX19" fmla="*/ 262246 w 2032000"/>
              <a:gd name="connsiteY19" fmla="*/ 20902 h 43602"/>
              <a:gd name="connsiteX20" fmla="*/ 268332 w 2032000"/>
              <a:gd name="connsiteY20" fmla="*/ 17727 h 43602"/>
              <a:gd name="connsiteX21" fmla="*/ 274682 w 2032000"/>
              <a:gd name="connsiteY21" fmla="*/ 14552 h 43602"/>
              <a:gd name="connsiteX22" fmla="*/ 281032 w 2032000"/>
              <a:gd name="connsiteY22" fmla="*/ 11377 h 43602"/>
              <a:gd name="connsiteX23" fmla="*/ 287117 w 2032000"/>
              <a:gd name="connsiteY23" fmla="*/ 8731 h 43602"/>
              <a:gd name="connsiteX24" fmla="*/ 293996 w 2032000"/>
              <a:gd name="connsiteY24" fmla="*/ 6085 h 43602"/>
              <a:gd name="connsiteX25" fmla="*/ 301669 w 2032000"/>
              <a:gd name="connsiteY25" fmla="*/ 3440 h 43602"/>
              <a:gd name="connsiteX26" fmla="*/ 310400 w 2032000"/>
              <a:gd name="connsiteY26" fmla="*/ 1588 h 43602"/>
              <a:gd name="connsiteX27" fmla="*/ 320455 w 2032000"/>
              <a:gd name="connsiteY27" fmla="*/ 529 h 43602"/>
              <a:gd name="connsiteX28" fmla="*/ 331832 w 2032000"/>
              <a:gd name="connsiteY28" fmla="*/ 0 h 43602"/>
              <a:gd name="connsiteX29" fmla="*/ 343209 w 2032000"/>
              <a:gd name="connsiteY29" fmla="*/ 529 h 43602"/>
              <a:gd name="connsiteX30" fmla="*/ 353263 w 2032000"/>
              <a:gd name="connsiteY30" fmla="*/ 1588 h 43602"/>
              <a:gd name="connsiteX31" fmla="*/ 361994 w 2032000"/>
              <a:gd name="connsiteY31" fmla="*/ 3440 h 43602"/>
              <a:gd name="connsiteX32" fmla="*/ 369667 w 2032000"/>
              <a:gd name="connsiteY32" fmla="*/ 6085 h 43602"/>
              <a:gd name="connsiteX33" fmla="*/ 376546 w 2032000"/>
              <a:gd name="connsiteY33" fmla="*/ 8731 h 43602"/>
              <a:gd name="connsiteX34" fmla="*/ 382632 w 2032000"/>
              <a:gd name="connsiteY34" fmla="*/ 11377 h 43602"/>
              <a:gd name="connsiteX35" fmla="*/ 388982 w 2032000"/>
              <a:gd name="connsiteY35" fmla="*/ 14552 h 43602"/>
              <a:gd name="connsiteX36" fmla="*/ 395332 w 2032000"/>
              <a:gd name="connsiteY36" fmla="*/ 17727 h 43602"/>
              <a:gd name="connsiteX37" fmla="*/ 401417 w 2032000"/>
              <a:gd name="connsiteY37" fmla="*/ 20902 h 43602"/>
              <a:gd name="connsiteX38" fmla="*/ 408296 w 2032000"/>
              <a:gd name="connsiteY38" fmla="*/ 23548 h 43602"/>
              <a:gd name="connsiteX39" fmla="*/ 415969 w 2032000"/>
              <a:gd name="connsiteY39" fmla="*/ 25929 h 43602"/>
              <a:gd name="connsiteX40" fmla="*/ 424700 w 2032000"/>
              <a:gd name="connsiteY40" fmla="*/ 27781 h 43602"/>
              <a:gd name="connsiteX41" fmla="*/ 434755 w 2032000"/>
              <a:gd name="connsiteY41" fmla="*/ 29104 h 43602"/>
              <a:gd name="connsiteX42" fmla="*/ 446132 w 2032000"/>
              <a:gd name="connsiteY42" fmla="*/ 29369 h 43602"/>
              <a:gd name="connsiteX43" fmla="*/ 457509 w 2032000"/>
              <a:gd name="connsiteY43" fmla="*/ 29104 h 43602"/>
              <a:gd name="connsiteX44" fmla="*/ 467563 w 2032000"/>
              <a:gd name="connsiteY44" fmla="*/ 27781 h 43602"/>
              <a:gd name="connsiteX45" fmla="*/ 476294 w 2032000"/>
              <a:gd name="connsiteY45" fmla="*/ 25929 h 43602"/>
              <a:gd name="connsiteX46" fmla="*/ 483967 w 2032000"/>
              <a:gd name="connsiteY46" fmla="*/ 23548 h 43602"/>
              <a:gd name="connsiteX47" fmla="*/ 490846 w 2032000"/>
              <a:gd name="connsiteY47" fmla="*/ 20902 h 43602"/>
              <a:gd name="connsiteX48" fmla="*/ 496932 w 2032000"/>
              <a:gd name="connsiteY48" fmla="*/ 17727 h 43602"/>
              <a:gd name="connsiteX49" fmla="*/ 503282 w 2032000"/>
              <a:gd name="connsiteY49" fmla="*/ 14552 h 43602"/>
              <a:gd name="connsiteX50" fmla="*/ 509632 w 2032000"/>
              <a:gd name="connsiteY50" fmla="*/ 11377 h 43602"/>
              <a:gd name="connsiteX51" fmla="*/ 515717 w 2032000"/>
              <a:gd name="connsiteY51" fmla="*/ 8731 h 43602"/>
              <a:gd name="connsiteX52" fmla="*/ 522596 w 2032000"/>
              <a:gd name="connsiteY52" fmla="*/ 6085 h 43602"/>
              <a:gd name="connsiteX53" fmla="*/ 530269 w 2032000"/>
              <a:gd name="connsiteY53" fmla="*/ 3440 h 43602"/>
              <a:gd name="connsiteX54" fmla="*/ 539000 w 2032000"/>
              <a:gd name="connsiteY54" fmla="*/ 1588 h 43602"/>
              <a:gd name="connsiteX55" fmla="*/ 549055 w 2032000"/>
              <a:gd name="connsiteY55" fmla="*/ 529 h 43602"/>
              <a:gd name="connsiteX56" fmla="*/ 560167 w 2032000"/>
              <a:gd name="connsiteY56" fmla="*/ 0 h 43602"/>
              <a:gd name="connsiteX57" fmla="*/ 571809 w 2032000"/>
              <a:gd name="connsiteY57" fmla="*/ 529 h 43602"/>
              <a:gd name="connsiteX58" fmla="*/ 581863 w 2032000"/>
              <a:gd name="connsiteY58" fmla="*/ 1588 h 43602"/>
              <a:gd name="connsiteX59" fmla="*/ 590594 w 2032000"/>
              <a:gd name="connsiteY59" fmla="*/ 3440 h 43602"/>
              <a:gd name="connsiteX60" fmla="*/ 598267 w 2032000"/>
              <a:gd name="connsiteY60" fmla="*/ 6085 h 43602"/>
              <a:gd name="connsiteX61" fmla="*/ 605146 w 2032000"/>
              <a:gd name="connsiteY61" fmla="*/ 8731 h 43602"/>
              <a:gd name="connsiteX62" fmla="*/ 611232 w 2032000"/>
              <a:gd name="connsiteY62" fmla="*/ 11377 h 43602"/>
              <a:gd name="connsiteX63" fmla="*/ 617582 w 2032000"/>
              <a:gd name="connsiteY63" fmla="*/ 14552 h 43602"/>
              <a:gd name="connsiteX64" fmla="*/ 623932 w 2032000"/>
              <a:gd name="connsiteY64" fmla="*/ 17727 h 43602"/>
              <a:gd name="connsiteX65" fmla="*/ 630017 w 2032000"/>
              <a:gd name="connsiteY65" fmla="*/ 20902 h 43602"/>
              <a:gd name="connsiteX66" fmla="*/ 636896 w 2032000"/>
              <a:gd name="connsiteY66" fmla="*/ 23548 h 43602"/>
              <a:gd name="connsiteX67" fmla="*/ 644569 w 2032000"/>
              <a:gd name="connsiteY67" fmla="*/ 25929 h 43602"/>
              <a:gd name="connsiteX68" fmla="*/ 653300 w 2032000"/>
              <a:gd name="connsiteY68" fmla="*/ 27781 h 43602"/>
              <a:gd name="connsiteX69" fmla="*/ 663355 w 2032000"/>
              <a:gd name="connsiteY69" fmla="*/ 29104 h 43602"/>
              <a:gd name="connsiteX70" fmla="*/ 674732 w 2032000"/>
              <a:gd name="connsiteY70" fmla="*/ 29369 h 43602"/>
              <a:gd name="connsiteX71" fmla="*/ 686109 w 2032000"/>
              <a:gd name="connsiteY71" fmla="*/ 29104 h 43602"/>
              <a:gd name="connsiteX72" fmla="*/ 696163 w 2032000"/>
              <a:gd name="connsiteY72" fmla="*/ 27781 h 43602"/>
              <a:gd name="connsiteX73" fmla="*/ 704894 w 2032000"/>
              <a:gd name="connsiteY73" fmla="*/ 25929 h 43602"/>
              <a:gd name="connsiteX74" fmla="*/ 712567 w 2032000"/>
              <a:gd name="connsiteY74" fmla="*/ 23548 h 43602"/>
              <a:gd name="connsiteX75" fmla="*/ 719446 w 2032000"/>
              <a:gd name="connsiteY75" fmla="*/ 20902 h 43602"/>
              <a:gd name="connsiteX76" fmla="*/ 725532 w 2032000"/>
              <a:gd name="connsiteY76" fmla="*/ 17727 h 43602"/>
              <a:gd name="connsiteX77" fmla="*/ 738232 w 2032000"/>
              <a:gd name="connsiteY77" fmla="*/ 11377 h 43602"/>
              <a:gd name="connsiteX78" fmla="*/ 744317 w 2032000"/>
              <a:gd name="connsiteY78" fmla="*/ 8731 h 43602"/>
              <a:gd name="connsiteX79" fmla="*/ 751196 w 2032000"/>
              <a:gd name="connsiteY79" fmla="*/ 6085 h 43602"/>
              <a:gd name="connsiteX80" fmla="*/ 758869 w 2032000"/>
              <a:gd name="connsiteY80" fmla="*/ 3440 h 43602"/>
              <a:gd name="connsiteX81" fmla="*/ 767600 w 2032000"/>
              <a:gd name="connsiteY81" fmla="*/ 1588 h 43602"/>
              <a:gd name="connsiteX82" fmla="*/ 777655 w 2032000"/>
              <a:gd name="connsiteY82" fmla="*/ 529 h 43602"/>
              <a:gd name="connsiteX83" fmla="*/ 789032 w 2032000"/>
              <a:gd name="connsiteY83" fmla="*/ 0 h 43602"/>
              <a:gd name="connsiteX84" fmla="*/ 800409 w 2032000"/>
              <a:gd name="connsiteY84" fmla="*/ 529 h 43602"/>
              <a:gd name="connsiteX85" fmla="*/ 810463 w 2032000"/>
              <a:gd name="connsiteY85" fmla="*/ 1588 h 43602"/>
              <a:gd name="connsiteX86" fmla="*/ 819194 w 2032000"/>
              <a:gd name="connsiteY86" fmla="*/ 3440 h 43602"/>
              <a:gd name="connsiteX87" fmla="*/ 826867 w 2032000"/>
              <a:gd name="connsiteY87" fmla="*/ 6085 h 43602"/>
              <a:gd name="connsiteX88" fmla="*/ 833746 w 2032000"/>
              <a:gd name="connsiteY88" fmla="*/ 8731 h 43602"/>
              <a:gd name="connsiteX89" fmla="*/ 839832 w 2032000"/>
              <a:gd name="connsiteY89" fmla="*/ 11377 h 43602"/>
              <a:gd name="connsiteX90" fmla="*/ 846182 w 2032000"/>
              <a:gd name="connsiteY90" fmla="*/ 14552 h 43602"/>
              <a:gd name="connsiteX91" fmla="*/ 852532 w 2032000"/>
              <a:gd name="connsiteY91" fmla="*/ 17727 h 43602"/>
              <a:gd name="connsiteX92" fmla="*/ 858617 w 2032000"/>
              <a:gd name="connsiteY92" fmla="*/ 20902 h 43602"/>
              <a:gd name="connsiteX93" fmla="*/ 865496 w 2032000"/>
              <a:gd name="connsiteY93" fmla="*/ 23548 h 43602"/>
              <a:gd name="connsiteX94" fmla="*/ 873169 w 2032000"/>
              <a:gd name="connsiteY94" fmla="*/ 25929 h 43602"/>
              <a:gd name="connsiteX95" fmla="*/ 881900 w 2032000"/>
              <a:gd name="connsiteY95" fmla="*/ 27781 h 43602"/>
              <a:gd name="connsiteX96" fmla="*/ 891955 w 2032000"/>
              <a:gd name="connsiteY96" fmla="*/ 29104 h 43602"/>
              <a:gd name="connsiteX97" fmla="*/ 901700 w 2032000"/>
              <a:gd name="connsiteY97" fmla="*/ 29331 h 43602"/>
              <a:gd name="connsiteX98" fmla="*/ 911445 w 2032000"/>
              <a:gd name="connsiteY98" fmla="*/ 29104 h 43602"/>
              <a:gd name="connsiteX99" fmla="*/ 921499 w 2032000"/>
              <a:gd name="connsiteY99" fmla="*/ 27781 h 43602"/>
              <a:gd name="connsiteX100" fmla="*/ 930231 w 2032000"/>
              <a:gd name="connsiteY100" fmla="*/ 25929 h 43602"/>
              <a:gd name="connsiteX101" fmla="*/ 937904 w 2032000"/>
              <a:gd name="connsiteY101" fmla="*/ 23548 h 43602"/>
              <a:gd name="connsiteX102" fmla="*/ 944783 w 2032000"/>
              <a:gd name="connsiteY102" fmla="*/ 20902 h 43602"/>
              <a:gd name="connsiteX103" fmla="*/ 950868 w 2032000"/>
              <a:gd name="connsiteY103" fmla="*/ 17727 h 43602"/>
              <a:gd name="connsiteX104" fmla="*/ 957218 w 2032000"/>
              <a:gd name="connsiteY104" fmla="*/ 14552 h 43602"/>
              <a:gd name="connsiteX105" fmla="*/ 963568 w 2032000"/>
              <a:gd name="connsiteY105" fmla="*/ 11377 h 43602"/>
              <a:gd name="connsiteX106" fmla="*/ 969654 w 2032000"/>
              <a:gd name="connsiteY106" fmla="*/ 8731 h 43602"/>
              <a:gd name="connsiteX107" fmla="*/ 976533 w 2032000"/>
              <a:gd name="connsiteY107" fmla="*/ 6085 h 43602"/>
              <a:gd name="connsiteX108" fmla="*/ 984206 w 2032000"/>
              <a:gd name="connsiteY108" fmla="*/ 3440 h 43602"/>
              <a:gd name="connsiteX109" fmla="*/ 992937 w 2032000"/>
              <a:gd name="connsiteY109" fmla="*/ 1588 h 43602"/>
              <a:gd name="connsiteX110" fmla="*/ 1002991 w 2032000"/>
              <a:gd name="connsiteY110" fmla="*/ 529 h 43602"/>
              <a:gd name="connsiteX111" fmla="*/ 1014368 w 2032000"/>
              <a:gd name="connsiteY111" fmla="*/ 0 h 43602"/>
              <a:gd name="connsiteX112" fmla="*/ 1016000 w 2032000"/>
              <a:gd name="connsiteY112" fmla="*/ 76 h 43602"/>
              <a:gd name="connsiteX113" fmla="*/ 1017632 w 2032000"/>
              <a:gd name="connsiteY113" fmla="*/ 0 h 43602"/>
              <a:gd name="connsiteX114" fmla="*/ 1029009 w 2032000"/>
              <a:gd name="connsiteY114" fmla="*/ 529 h 43602"/>
              <a:gd name="connsiteX115" fmla="*/ 1039063 w 2032000"/>
              <a:gd name="connsiteY115" fmla="*/ 1588 h 43602"/>
              <a:gd name="connsiteX116" fmla="*/ 1047794 w 2032000"/>
              <a:gd name="connsiteY116" fmla="*/ 3440 h 43602"/>
              <a:gd name="connsiteX117" fmla="*/ 1055467 w 2032000"/>
              <a:gd name="connsiteY117" fmla="*/ 6085 h 43602"/>
              <a:gd name="connsiteX118" fmla="*/ 1062346 w 2032000"/>
              <a:gd name="connsiteY118" fmla="*/ 8731 h 43602"/>
              <a:gd name="connsiteX119" fmla="*/ 1068432 w 2032000"/>
              <a:gd name="connsiteY119" fmla="*/ 11377 h 43602"/>
              <a:gd name="connsiteX120" fmla="*/ 1074782 w 2032000"/>
              <a:gd name="connsiteY120" fmla="*/ 14552 h 43602"/>
              <a:gd name="connsiteX121" fmla="*/ 1081132 w 2032000"/>
              <a:gd name="connsiteY121" fmla="*/ 17727 h 43602"/>
              <a:gd name="connsiteX122" fmla="*/ 1087217 w 2032000"/>
              <a:gd name="connsiteY122" fmla="*/ 20902 h 43602"/>
              <a:gd name="connsiteX123" fmla="*/ 1094096 w 2032000"/>
              <a:gd name="connsiteY123" fmla="*/ 23548 h 43602"/>
              <a:gd name="connsiteX124" fmla="*/ 1101769 w 2032000"/>
              <a:gd name="connsiteY124" fmla="*/ 25929 h 43602"/>
              <a:gd name="connsiteX125" fmla="*/ 1110501 w 2032000"/>
              <a:gd name="connsiteY125" fmla="*/ 27781 h 43602"/>
              <a:gd name="connsiteX126" fmla="*/ 1120555 w 2032000"/>
              <a:gd name="connsiteY126" fmla="*/ 29104 h 43602"/>
              <a:gd name="connsiteX127" fmla="*/ 1130300 w 2032000"/>
              <a:gd name="connsiteY127" fmla="*/ 29331 h 43602"/>
              <a:gd name="connsiteX128" fmla="*/ 1140045 w 2032000"/>
              <a:gd name="connsiteY128" fmla="*/ 29104 h 43602"/>
              <a:gd name="connsiteX129" fmla="*/ 1150100 w 2032000"/>
              <a:gd name="connsiteY129" fmla="*/ 27781 h 43602"/>
              <a:gd name="connsiteX130" fmla="*/ 1158831 w 2032000"/>
              <a:gd name="connsiteY130" fmla="*/ 25929 h 43602"/>
              <a:gd name="connsiteX131" fmla="*/ 1166504 w 2032000"/>
              <a:gd name="connsiteY131" fmla="*/ 23548 h 43602"/>
              <a:gd name="connsiteX132" fmla="*/ 1173383 w 2032000"/>
              <a:gd name="connsiteY132" fmla="*/ 20902 h 43602"/>
              <a:gd name="connsiteX133" fmla="*/ 1179468 w 2032000"/>
              <a:gd name="connsiteY133" fmla="*/ 17727 h 43602"/>
              <a:gd name="connsiteX134" fmla="*/ 1185818 w 2032000"/>
              <a:gd name="connsiteY134" fmla="*/ 14552 h 43602"/>
              <a:gd name="connsiteX135" fmla="*/ 1192168 w 2032000"/>
              <a:gd name="connsiteY135" fmla="*/ 11377 h 43602"/>
              <a:gd name="connsiteX136" fmla="*/ 1198254 w 2032000"/>
              <a:gd name="connsiteY136" fmla="*/ 8731 h 43602"/>
              <a:gd name="connsiteX137" fmla="*/ 1205133 w 2032000"/>
              <a:gd name="connsiteY137" fmla="*/ 6085 h 43602"/>
              <a:gd name="connsiteX138" fmla="*/ 1212806 w 2032000"/>
              <a:gd name="connsiteY138" fmla="*/ 3440 h 43602"/>
              <a:gd name="connsiteX139" fmla="*/ 1221537 w 2032000"/>
              <a:gd name="connsiteY139" fmla="*/ 1588 h 43602"/>
              <a:gd name="connsiteX140" fmla="*/ 1231591 w 2032000"/>
              <a:gd name="connsiteY140" fmla="*/ 529 h 43602"/>
              <a:gd name="connsiteX141" fmla="*/ 1242968 w 2032000"/>
              <a:gd name="connsiteY141" fmla="*/ 0 h 43602"/>
              <a:gd name="connsiteX142" fmla="*/ 1254345 w 2032000"/>
              <a:gd name="connsiteY142" fmla="*/ 529 h 43602"/>
              <a:gd name="connsiteX143" fmla="*/ 1264400 w 2032000"/>
              <a:gd name="connsiteY143" fmla="*/ 1588 h 43602"/>
              <a:gd name="connsiteX144" fmla="*/ 1273131 w 2032000"/>
              <a:gd name="connsiteY144" fmla="*/ 3440 h 43602"/>
              <a:gd name="connsiteX145" fmla="*/ 1280804 w 2032000"/>
              <a:gd name="connsiteY145" fmla="*/ 6085 h 43602"/>
              <a:gd name="connsiteX146" fmla="*/ 1287683 w 2032000"/>
              <a:gd name="connsiteY146" fmla="*/ 8731 h 43602"/>
              <a:gd name="connsiteX147" fmla="*/ 1293768 w 2032000"/>
              <a:gd name="connsiteY147" fmla="*/ 11377 h 43602"/>
              <a:gd name="connsiteX148" fmla="*/ 1300118 w 2032000"/>
              <a:gd name="connsiteY148" fmla="*/ 14552 h 43602"/>
              <a:gd name="connsiteX149" fmla="*/ 1306468 w 2032000"/>
              <a:gd name="connsiteY149" fmla="*/ 17727 h 43602"/>
              <a:gd name="connsiteX150" fmla="*/ 1312554 w 2032000"/>
              <a:gd name="connsiteY150" fmla="*/ 20902 h 43602"/>
              <a:gd name="connsiteX151" fmla="*/ 1319433 w 2032000"/>
              <a:gd name="connsiteY151" fmla="*/ 23548 h 43602"/>
              <a:gd name="connsiteX152" fmla="*/ 1327106 w 2032000"/>
              <a:gd name="connsiteY152" fmla="*/ 25929 h 43602"/>
              <a:gd name="connsiteX153" fmla="*/ 1335837 w 2032000"/>
              <a:gd name="connsiteY153" fmla="*/ 27781 h 43602"/>
              <a:gd name="connsiteX154" fmla="*/ 1345891 w 2032000"/>
              <a:gd name="connsiteY154" fmla="*/ 29104 h 43602"/>
              <a:gd name="connsiteX155" fmla="*/ 1357268 w 2032000"/>
              <a:gd name="connsiteY155" fmla="*/ 29369 h 43602"/>
              <a:gd name="connsiteX156" fmla="*/ 1368645 w 2032000"/>
              <a:gd name="connsiteY156" fmla="*/ 29104 h 43602"/>
              <a:gd name="connsiteX157" fmla="*/ 1378700 w 2032000"/>
              <a:gd name="connsiteY157" fmla="*/ 27781 h 43602"/>
              <a:gd name="connsiteX158" fmla="*/ 1387431 w 2032000"/>
              <a:gd name="connsiteY158" fmla="*/ 25929 h 43602"/>
              <a:gd name="connsiteX159" fmla="*/ 1395104 w 2032000"/>
              <a:gd name="connsiteY159" fmla="*/ 23548 h 43602"/>
              <a:gd name="connsiteX160" fmla="*/ 1401983 w 2032000"/>
              <a:gd name="connsiteY160" fmla="*/ 20902 h 43602"/>
              <a:gd name="connsiteX161" fmla="*/ 1408068 w 2032000"/>
              <a:gd name="connsiteY161" fmla="*/ 17727 h 43602"/>
              <a:gd name="connsiteX162" fmla="*/ 1414418 w 2032000"/>
              <a:gd name="connsiteY162" fmla="*/ 14552 h 43602"/>
              <a:gd name="connsiteX163" fmla="*/ 1420768 w 2032000"/>
              <a:gd name="connsiteY163" fmla="*/ 11377 h 43602"/>
              <a:gd name="connsiteX164" fmla="*/ 1426854 w 2032000"/>
              <a:gd name="connsiteY164" fmla="*/ 8731 h 43602"/>
              <a:gd name="connsiteX165" fmla="*/ 1433733 w 2032000"/>
              <a:gd name="connsiteY165" fmla="*/ 6085 h 43602"/>
              <a:gd name="connsiteX166" fmla="*/ 1441406 w 2032000"/>
              <a:gd name="connsiteY166" fmla="*/ 3440 h 43602"/>
              <a:gd name="connsiteX167" fmla="*/ 1450137 w 2032000"/>
              <a:gd name="connsiteY167" fmla="*/ 1588 h 43602"/>
              <a:gd name="connsiteX168" fmla="*/ 1460191 w 2032000"/>
              <a:gd name="connsiteY168" fmla="*/ 529 h 43602"/>
              <a:gd name="connsiteX169" fmla="*/ 1471304 w 2032000"/>
              <a:gd name="connsiteY169" fmla="*/ 0 h 43602"/>
              <a:gd name="connsiteX170" fmla="*/ 1482945 w 2032000"/>
              <a:gd name="connsiteY170" fmla="*/ 529 h 43602"/>
              <a:gd name="connsiteX171" fmla="*/ 1493000 w 2032000"/>
              <a:gd name="connsiteY171" fmla="*/ 1588 h 43602"/>
              <a:gd name="connsiteX172" fmla="*/ 1501731 w 2032000"/>
              <a:gd name="connsiteY172" fmla="*/ 3440 h 43602"/>
              <a:gd name="connsiteX173" fmla="*/ 1509404 w 2032000"/>
              <a:gd name="connsiteY173" fmla="*/ 6085 h 43602"/>
              <a:gd name="connsiteX174" fmla="*/ 1516283 w 2032000"/>
              <a:gd name="connsiteY174" fmla="*/ 8731 h 43602"/>
              <a:gd name="connsiteX175" fmla="*/ 1522368 w 2032000"/>
              <a:gd name="connsiteY175" fmla="*/ 11377 h 43602"/>
              <a:gd name="connsiteX176" fmla="*/ 1528718 w 2032000"/>
              <a:gd name="connsiteY176" fmla="*/ 14552 h 43602"/>
              <a:gd name="connsiteX177" fmla="*/ 1535068 w 2032000"/>
              <a:gd name="connsiteY177" fmla="*/ 17727 h 43602"/>
              <a:gd name="connsiteX178" fmla="*/ 1541154 w 2032000"/>
              <a:gd name="connsiteY178" fmla="*/ 20902 h 43602"/>
              <a:gd name="connsiteX179" fmla="*/ 1548033 w 2032000"/>
              <a:gd name="connsiteY179" fmla="*/ 23548 h 43602"/>
              <a:gd name="connsiteX180" fmla="*/ 1555706 w 2032000"/>
              <a:gd name="connsiteY180" fmla="*/ 25929 h 43602"/>
              <a:gd name="connsiteX181" fmla="*/ 1564437 w 2032000"/>
              <a:gd name="connsiteY181" fmla="*/ 27781 h 43602"/>
              <a:gd name="connsiteX182" fmla="*/ 1574491 w 2032000"/>
              <a:gd name="connsiteY182" fmla="*/ 29104 h 43602"/>
              <a:gd name="connsiteX183" fmla="*/ 1585868 w 2032000"/>
              <a:gd name="connsiteY183" fmla="*/ 29369 h 43602"/>
              <a:gd name="connsiteX184" fmla="*/ 1597245 w 2032000"/>
              <a:gd name="connsiteY184" fmla="*/ 29104 h 43602"/>
              <a:gd name="connsiteX185" fmla="*/ 1607300 w 2032000"/>
              <a:gd name="connsiteY185" fmla="*/ 27781 h 43602"/>
              <a:gd name="connsiteX186" fmla="*/ 1616031 w 2032000"/>
              <a:gd name="connsiteY186" fmla="*/ 25929 h 43602"/>
              <a:gd name="connsiteX187" fmla="*/ 1623704 w 2032000"/>
              <a:gd name="connsiteY187" fmla="*/ 23548 h 43602"/>
              <a:gd name="connsiteX188" fmla="*/ 1630583 w 2032000"/>
              <a:gd name="connsiteY188" fmla="*/ 20902 h 43602"/>
              <a:gd name="connsiteX189" fmla="*/ 1636668 w 2032000"/>
              <a:gd name="connsiteY189" fmla="*/ 17727 h 43602"/>
              <a:gd name="connsiteX190" fmla="*/ 1649368 w 2032000"/>
              <a:gd name="connsiteY190" fmla="*/ 11377 h 43602"/>
              <a:gd name="connsiteX191" fmla="*/ 1655454 w 2032000"/>
              <a:gd name="connsiteY191" fmla="*/ 8731 h 43602"/>
              <a:gd name="connsiteX192" fmla="*/ 1662333 w 2032000"/>
              <a:gd name="connsiteY192" fmla="*/ 6085 h 43602"/>
              <a:gd name="connsiteX193" fmla="*/ 1670006 w 2032000"/>
              <a:gd name="connsiteY193" fmla="*/ 3440 h 43602"/>
              <a:gd name="connsiteX194" fmla="*/ 1678737 w 2032000"/>
              <a:gd name="connsiteY194" fmla="*/ 1588 h 43602"/>
              <a:gd name="connsiteX195" fmla="*/ 1688791 w 2032000"/>
              <a:gd name="connsiteY195" fmla="*/ 529 h 43602"/>
              <a:gd name="connsiteX196" fmla="*/ 1700168 w 2032000"/>
              <a:gd name="connsiteY196" fmla="*/ 0 h 43602"/>
              <a:gd name="connsiteX197" fmla="*/ 1711545 w 2032000"/>
              <a:gd name="connsiteY197" fmla="*/ 529 h 43602"/>
              <a:gd name="connsiteX198" fmla="*/ 1721600 w 2032000"/>
              <a:gd name="connsiteY198" fmla="*/ 1588 h 43602"/>
              <a:gd name="connsiteX199" fmla="*/ 1730331 w 2032000"/>
              <a:gd name="connsiteY199" fmla="*/ 3440 h 43602"/>
              <a:gd name="connsiteX200" fmla="*/ 1738004 w 2032000"/>
              <a:gd name="connsiteY200" fmla="*/ 6085 h 43602"/>
              <a:gd name="connsiteX201" fmla="*/ 1744883 w 2032000"/>
              <a:gd name="connsiteY201" fmla="*/ 8731 h 43602"/>
              <a:gd name="connsiteX202" fmla="*/ 1750968 w 2032000"/>
              <a:gd name="connsiteY202" fmla="*/ 11377 h 43602"/>
              <a:gd name="connsiteX203" fmla="*/ 1757318 w 2032000"/>
              <a:gd name="connsiteY203" fmla="*/ 14552 h 43602"/>
              <a:gd name="connsiteX204" fmla="*/ 1763668 w 2032000"/>
              <a:gd name="connsiteY204" fmla="*/ 17727 h 43602"/>
              <a:gd name="connsiteX205" fmla="*/ 1769754 w 2032000"/>
              <a:gd name="connsiteY205" fmla="*/ 20902 h 43602"/>
              <a:gd name="connsiteX206" fmla="*/ 1776633 w 2032000"/>
              <a:gd name="connsiteY206" fmla="*/ 23548 h 43602"/>
              <a:gd name="connsiteX207" fmla="*/ 1784306 w 2032000"/>
              <a:gd name="connsiteY207" fmla="*/ 25929 h 43602"/>
              <a:gd name="connsiteX208" fmla="*/ 1793037 w 2032000"/>
              <a:gd name="connsiteY208" fmla="*/ 27781 h 43602"/>
              <a:gd name="connsiteX209" fmla="*/ 1803091 w 2032000"/>
              <a:gd name="connsiteY209" fmla="*/ 29104 h 43602"/>
              <a:gd name="connsiteX210" fmla="*/ 1814468 w 2032000"/>
              <a:gd name="connsiteY210" fmla="*/ 29369 h 43602"/>
              <a:gd name="connsiteX211" fmla="*/ 1825845 w 2032000"/>
              <a:gd name="connsiteY211" fmla="*/ 29104 h 43602"/>
              <a:gd name="connsiteX212" fmla="*/ 1835900 w 2032000"/>
              <a:gd name="connsiteY212" fmla="*/ 27781 h 43602"/>
              <a:gd name="connsiteX213" fmla="*/ 1844631 w 2032000"/>
              <a:gd name="connsiteY213" fmla="*/ 25929 h 43602"/>
              <a:gd name="connsiteX214" fmla="*/ 1852304 w 2032000"/>
              <a:gd name="connsiteY214" fmla="*/ 23548 h 43602"/>
              <a:gd name="connsiteX215" fmla="*/ 1859183 w 2032000"/>
              <a:gd name="connsiteY215" fmla="*/ 20902 h 43602"/>
              <a:gd name="connsiteX216" fmla="*/ 1865268 w 2032000"/>
              <a:gd name="connsiteY216" fmla="*/ 17727 h 43602"/>
              <a:gd name="connsiteX217" fmla="*/ 1871618 w 2032000"/>
              <a:gd name="connsiteY217" fmla="*/ 14552 h 43602"/>
              <a:gd name="connsiteX218" fmla="*/ 1877968 w 2032000"/>
              <a:gd name="connsiteY218" fmla="*/ 11377 h 43602"/>
              <a:gd name="connsiteX219" fmla="*/ 1884054 w 2032000"/>
              <a:gd name="connsiteY219" fmla="*/ 8731 h 43602"/>
              <a:gd name="connsiteX220" fmla="*/ 1890933 w 2032000"/>
              <a:gd name="connsiteY220" fmla="*/ 6085 h 43602"/>
              <a:gd name="connsiteX221" fmla="*/ 1898606 w 2032000"/>
              <a:gd name="connsiteY221" fmla="*/ 3440 h 43602"/>
              <a:gd name="connsiteX222" fmla="*/ 1907337 w 2032000"/>
              <a:gd name="connsiteY222" fmla="*/ 1588 h 43602"/>
              <a:gd name="connsiteX223" fmla="*/ 1917391 w 2032000"/>
              <a:gd name="connsiteY223" fmla="*/ 529 h 43602"/>
              <a:gd name="connsiteX224" fmla="*/ 1928768 w 2032000"/>
              <a:gd name="connsiteY224" fmla="*/ 0 h 43602"/>
              <a:gd name="connsiteX225" fmla="*/ 1940145 w 2032000"/>
              <a:gd name="connsiteY225" fmla="*/ 529 h 43602"/>
              <a:gd name="connsiteX226" fmla="*/ 1950200 w 2032000"/>
              <a:gd name="connsiteY226" fmla="*/ 1588 h 43602"/>
              <a:gd name="connsiteX227" fmla="*/ 1958931 w 2032000"/>
              <a:gd name="connsiteY227" fmla="*/ 3440 h 43602"/>
              <a:gd name="connsiteX228" fmla="*/ 1966604 w 2032000"/>
              <a:gd name="connsiteY228" fmla="*/ 6085 h 43602"/>
              <a:gd name="connsiteX229" fmla="*/ 1973483 w 2032000"/>
              <a:gd name="connsiteY229" fmla="*/ 8731 h 43602"/>
              <a:gd name="connsiteX230" fmla="*/ 1979568 w 2032000"/>
              <a:gd name="connsiteY230" fmla="*/ 11377 h 43602"/>
              <a:gd name="connsiteX231" fmla="*/ 1985918 w 2032000"/>
              <a:gd name="connsiteY231" fmla="*/ 14552 h 43602"/>
              <a:gd name="connsiteX232" fmla="*/ 1992268 w 2032000"/>
              <a:gd name="connsiteY232" fmla="*/ 17727 h 43602"/>
              <a:gd name="connsiteX233" fmla="*/ 1998354 w 2032000"/>
              <a:gd name="connsiteY233" fmla="*/ 20902 h 43602"/>
              <a:gd name="connsiteX234" fmla="*/ 2005233 w 2032000"/>
              <a:gd name="connsiteY234" fmla="*/ 23548 h 43602"/>
              <a:gd name="connsiteX235" fmla="*/ 2012906 w 2032000"/>
              <a:gd name="connsiteY235" fmla="*/ 25929 h 43602"/>
              <a:gd name="connsiteX236" fmla="*/ 2021637 w 2032000"/>
              <a:gd name="connsiteY236" fmla="*/ 27781 h 43602"/>
              <a:gd name="connsiteX237" fmla="*/ 2031691 w 2032000"/>
              <a:gd name="connsiteY237" fmla="*/ 29104 h 43602"/>
              <a:gd name="connsiteX238" fmla="*/ 2032000 w 2032000"/>
              <a:gd name="connsiteY238" fmla="*/ 29111 h 43602"/>
              <a:gd name="connsiteX239" fmla="*/ 2032000 w 2032000"/>
              <a:gd name="connsiteY239" fmla="*/ 43344 h 43602"/>
              <a:gd name="connsiteX240" fmla="*/ 2031691 w 2032000"/>
              <a:gd name="connsiteY240" fmla="*/ 43337 h 43602"/>
              <a:gd name="connsiteX241" fmla="*/ 2021637 w 2032000"/>
              <a:gd name="connsiteY241" fmla="*/ 42014 h 43602"/>
              <a:gd name="connsiteX242" fmla="*/ 2012906 w 2032000"/>
              <a:gd name="connsiteY242" fmla="*/ 40162 h 43602"/>
              <a:gd name="connsiteX243" fmla="*/ 2005233 w 2032000"/>
              <a:gd name="connsiteY243" fmla="*/ 37781 h 43602"/>
              <a:gd name="connsiteX244" fmla="*/ 1998354 w 2032000"/>
              <a:gd name="connsiteY244" fmla="*/ 35135 h 43602"/>
              <a:gd name="connsiteX245" fmla="*/ 1992268 w 2032000"/>
              <a:gd name="connsiteY245" fmla="*/ 31960 h 43602"/>
              <a:gd name="connsiteX246" fmla="*/ 1985918 w 2032000"/>
              <a:gd name="connsiteY246" fmla="*/ 28785 h 43602"/>
              <a:gd name="connsiteX247" fmla="*/ 1979568 w 2032000"/>
              <a:gd name="connsiteY247" fmla="*/ 25610 h 43602"/>
              <a:gd name="connsiteX248" fmla="*/ 1973483 w 2032000"/>
              <a:gd name="connsiteY248" fmla="*/ 22964 h 43602"/>
              <a:gd name="connsiteX249" fmla="*/ 1966604 w 2032000"/>
              <a:gd name="connsiteY249" fmla="*/ 20318 h 43602"/>
              <a:gd name="connsiteX250" fmla="*/ 1958931 w 2032000"/>
              <a:gd name="connsiteY250" fmla="*/ 17673 h 43602"/>
              <a:gd name="connsiteX251" fmla="*/ 1950200 w 2032000"/>
              <a:gd name="connsiteY251" fmla="*/ 15821 h 43602"/>
              <a:gd name="connsiteX252" fmla="*/ 1940145 w 2032000"/>
              <a:gd name="connsiteY252" fmla="*/ 14762 h 43602"/>
              <a:gd name="connsiteX253" fmla="*/ 1928768 w 2032000"/>
              <a:gd name="connsiteY253" fmla="*/ 14233 h 43602"/>
              <a:gd name="connsiteX254" fmla="*/ 1917391 w 2032000"/>
              <a:gd name="connsiteY254" fmla="*/ 14762 h 43602"/>
              <a:gd name="connsiteX255" fmla="*/ 1907337 w 2032000"/>
              <a:gd name="connsiteY255" fmla="*/ 15821 h 43602"/>
              <a:gd name="connsiteX256" fmla="*/ 1898606 w 2032000"/>
              <a:gd name="connsiteY256" fmla="*/ 17673 h 43602"/>
              <a:gd name="connsiteX257" fmla="*/ 1890933 w 2032000"/>
              <a:gd name="connsiteY257" fmla="*/ 20318 h 43602"/>
              <a:gd name="connsiteX258" fmla="*/ 1884054 w 2032000"/>
              <a:gd name="connsiteY258" fmla="*/ 22964 h 43602"/>
              <a:gd name="connsiteX259" fmla="*/ 1877968 w 2032000"/>
              <a:gd name="connsiteY259" fmla="*/ 25610 h 43602"/>
              <a:gd name="connsiteX260" fmla="*/ 1871618 w 2032000"/>
              <a:gd name="connsiteY260" fmla="*/ 28785 h 43602"/>
              <a:gd name="connsiteX261" fmla="*/ 1865268 w 2032000"/>
              <a:gd name="connsiteY261" fmla="*/ 31960 h 43602"/>
              <a:gd name="connsiteX262" fmla="*/ 1859183 w 2032000"/>
              <a:gd name="connsiteY262" fmla="*/ 35135 h 43602"/>
              <a:gd name="connsiteX263" fmla="*/ 1852304 w 2032000"/>
              <a:gd name="connsiteY263" fmla="*/ 37781 h 43602"/>
              <a:gd name="connsiteX264" fmla="*/ 1844631 w 2032000"/>
              <a:gd name="connsiteY264" fmla="*/ 40162 h 43602"/>
              <a:gd name="connsiteX265" fmla="*/ 1835900 w 2032000"/>
              <a:gd name="connsiteY265" fmla="*/ 42014 h 43602"/>
              <a:gd name="connsiteX266" fmla="*/ 1825845 w 2032000"/>
              <a:gd name="connsiteY266" fmla="*/ 43337 h 43602"/>
              <a:gd name="connsiteX267" fmla="*/ 1814468 w 2032000"/>
              <a:gd name="connsiteY267" fmla="*/ 43602 h 43602"/>
              <a:gd name="connsiteX268" fmla="*/ 1803091 w 2032000"/>
              <a:gd name="connsiteY268" fmla="*/ 43337 h 43602"/>
              <a:gd name="connsiteX269" fmla="*/ 1793037 w 2032000"/>
              <a:gd name="connsiteY269" fmla="*/ 42014 h 43602"/>
              <a:gd name="connsiteX270" fmla="*/ 1784306 w 2032000"/>
              <a:gd name="connsiteY270" fmla="*/ 40162 h 43602"/>
              <a:gd name="connsiteX271" fmla="*/ 1776633 w 2032000"/>
              <a:gd name="connsiteY271" fmla="*/ 37781 h 43602"/>
              <a:gd name="connsiteX272" fmla="*/ 1769754 w 2032000"/>
              <a:gd name="connsiteY272" fmla="*/ 35135 h 43602"/>
              <a:gd name="connsiteX273" fmla="*/ 1763668 w 2032000"/>
              <a:gd name="connsiteY273" fmla="*/ 31960 h 43602"/>
              <a:gd name="connsiteX274" fmla="*/ 1757318 w 2032000"/>
              <a:gd name="connsiteY274" fmla="*/ 28785 h 43602"/>
              <a:gd name="connsiteX275" fmla="*/ 1750968 w 2032000"/>
              <a:gd name="connsiteY275" fmla="*/ 25610 h 43602"/>
              <a:gd name="connsiteX276" fmla="*/ 1744883 w 2032000"/>
              <a:gd name="connsiteY276" fmla="*/ 22964 h 43602"/>
              <a:gd name="connsiteX277" fmla="*/ 1738004 w 2032000"/>
              <a:gd name="connsiteY277" fmla="*/ 20318 h 43602"/>
              <a:gd name="connsiteX278" fmla="*/ 1730331 w 2032000"/>
              <a:gd name="connsiteY278" fmla="*/ 17673 h 43602"/>
              <a:gd name="connsiteX279" fmla="*/ 1721600 w 2032000"/>
              <a:gd name="connsiteY279" fmla="*/ 15821 h 43602"/>
              <a:gd name="connsiteX280" fmla="*/ 1711545 w 2032000"/>
              <a:gd name="connsiteY280" fmla="*/ 14762 h 43602"/>
              <a:gd name="connsiteX281" fmla="*/ 1700168 w 2032000"/>
              <a:gd name="connsiteY281" fmla="*/ 14233 h 43602"/>
              <a:gd name="connsiteX282" fmla="*/ 1688791 w 2032000"/>
              <a:gd name="connsiteY282" fmla="*/ 14762 h 43602"/>
              <a:gd name="connsiteX283" fmla="*/ 1678737 w 2032000"/>
              <a:gd name="connsiteY283" fmla="*/ 15821 h 43602"/>
              <a:gd name="connsiteX284" fmla="*/ 1670006 w 2032000"/>
              <a:gd name="connsiteY284" fmla="*/ 17673 h 43602"/>
              <a:gd name="connsiteX285" fmla="*/ 1662333 w 2032000"/>
              <a:gd name="connsiteY285" fmla="*/ 20318 h 43602"/>
              <a:gd name="connsiteX286" fmla="*/ 1655454 w 2032000"/>
              <a:gd name="connsiteY286" fmla="*/ 22964 h 43602"/>
              <a:gd name="connsiteX287" fmla="*/ 1649368 w 2032000"/>
              <a:gd name="connsiteY287" fmla="*/ 25610 h 43602"/>
              <a:gd name="connsiteX288" fmla="*/ 1636668 w 2032000"/>
              <a:gd name="connsiteY288" fmla="*/ 31960 h 43602"/>
              <a:gd name="connsiteX289" fmla="*/ 1630583 w 2032000"/>
              <a:gd name="connsiteY289" fmla="*/ 35135 h 43602"/>
              <a:gd name="connsiteX290" fmla="*/ 1623704 w 2032000"/>
              <a:gd name="connsiteY290" fmla="*/ 37781 h 43602"/>
              <a:gd name="connsiteX291" fmla="*/ 1616031 w 2032000"/>
              <a:gd name="connsiteY291" fmla="*/ 40162 h 43602"/>
              <a:gd name="connsiteX292" fmla="*/ 1607300 w 2032000"/>
              <a:gd name="connsiteY292" fmla="*/ 42014 h 43602"/>
              <a:gd name="connsiteX293" fmla="*/ 1597245 w 2032000"/>
              <a:gd name="connsiteY293" fmla="*/ 43337 h 43602"/>
              <a:gd name="connsiteX294" fmla="*/ 1585868 w 2032000"/>
              <a:gd name="connsiteY294" fmla="*/ 43602 h 43602"/>
              <a:gd name="connsiteX295" fmla="*/ 1574491 w 2032000"/>
              <a:gd name="connsiteY295" fmla="*/ 43337 h 43602"/>
              <a:gd name="connsiteX296" fmla="*/ 1564437 w 2032000"/>
              <a:gd name="connsiteY296" fmla="*/ 42014 h 43602"/>
              <a:gd name="connsiteX297" fmla="*/ 1555706 w 2032000"/>
              <a:gd name="connsiteY297" fmla="*/ 40162 h 43602"/>
              <a:gd name="connsiteX298" fmla="*/ 1548033 w 2032000"/>
              <a:gd name="connsiteY298" fmla="*/ 37781 h 43602"/>
              <a:gd name="connsiteX299" fmla="*/ 1541154 w 2032000"/>
              <a:gd name="connsiteY299" fmla="*/ 35135 h 43602"/>
              <a:gd name="connsiteX300" fmla="*/ 1535068 w 2032000"/>
              <a:gd name="connsiteY300" fmla="*/ 31960 h 43602"/>
              <a:gd name="connsiteX301" fmla="*/ 1528718 w 2032000"/>
              <a:gd name="connsiteY301" fmla="*/ 28785 h 43602"/>
              <a:gd name="connsiteX302" fmla="*/ 1522368 w 2032000"/>
              <a:gd name="connsiteY302" fmla="*/ 25610 h 43602"/>
              <a:gd name="connsiteX303" fmla="*/ 1516283 w 2032000"/>
              <a:gd name="connsiteY303" fmla="*/ 22964 h 43602"/>
              <a:gd name="connsiteX304" fmla="*/ 1509404 w 2032000"/>
              <a:gd name="connsiteY304" fmla="*/ 20318 h 43602"/>
              <a:gd name="connsiteX305" fmla="*/ 1501731 w 2032000"/>
              <a:gd name="connsiteY305" fmla="*/ 17673 h 43602"/>
              <a:gd name="connsiteX306" fmla="*/ 1493000 w 2032000"/>
              <a:gd name="connsiteY306" fmla="*/ 15821 h 43602"/>
              <a:gd name="connsiteX307" fmla="*/ 1482945 w 2032000"/>
              <a:gd name="connsiteY307" fmla="*/ 14762 h 43602"/>
              <a:gd name="connsiteX308" fmla="*/ 1471304 w 2032000"/>
              <a:gd name="connsiteY308" fmla="*/ 14233 h 43602"/>
              <a:gd name="connsiteX309" fmla="*/ 1460191 w 2032000"/>
              <a:gd name="connsiteY309" fmla="*/ 14762 h 43602"/>
              <a:gd name="connsiteX310" fmla="*/ 1450137 w 2032000"/>
              <a:gd name="connsiteY310" fmla="*/ 15821 h 43602"/>
              <a:gd name="connsiteX311" fmla="*/ 1441406 w 2032000"/>
              <a:gd name="connsiteY311" fmla="*/ 17673 h 43602"/>
              <a:gd name="connsiteX312" fmla="*/ 1433733 w 2032000"/>
              <a:gd name="connsiteY312" fmla="*/ 20318 h 43602"/>
              <a:gd name="connsiteX313" fmla="*/ 1426854 w 2032000"/>
              <a:gd name="connsiteY313" fmla="*/ 22964 h 43602"/>
              <a:gd name="connsiteX314" fmla="*/ 1420768 w 2032000"/>
              <a:gd name="connsiteY314" fmla="*/ 25610 h 43602"/>
              <a:gd name="connsiteX315" fmla="*/ 1414418 w 2032000"/>
              <a:gd name="connsiteY315" fmla="*/ 28785 h 43602"/>
              <a:gd name="connsiteX316" fmla="*/ 1408068 w 2032000"/>
              <a:gd name="connsiteY316" fmla="*/ 31960 h 43602"/>
              <a:gd name="connsiteX317" fmla="*/ 1401983 w 2032000"/>
              <a:gd name="connsiteY317" fmla="*/ 35135 h 43602"/>
              <a:gd name="connsiteX318" fmla="*/ 1395104 w 2032000"/>
              <a:gd name="connsiteY318" fmla="*/ 37781 h 43602"/>
              <a:gd name="connsiteX319" fmla="*/ 1387431 w 2032000"/>
              <a:gd name="connsiteY319" fmla="*/ 40162 h 43602"/>
              <a:gd name="connsiteX320" fmla="*/ 1378700 w 2032000"/>
              <a:gd name="connsiteY320" fmla="*/ 42014 h 43602"/>
              <a:gd name="connsiteX321" fmla="*/ 1368645 w 2032000"/>
              <a:gd name="connsiteY321" fmla="*/ 43337 h 43602"/>
              <a:gd name="connsiteX322" fmla="*/ 1357268 w 2032000"/>
              <a:gd name="connsiteY322" fmla="*/ 43602 h 43602"/>
              <a:gd name="connsiteX323" fmla="*/ 1345891 w 2032000"/>
              <a:gd name="connsiteY323" fmla="*/ 43337 h 43602"/>
              <a:gd name="connsiteX324" fmla="*/ 1335837 w 2032000"/>
              <a:gd name="connsiteY324" fmla="*/ 42014 h 43602"/>
              <a:gd name="connsiteX325" fmla="*/ 1327106 w 2032000"/>
              <a:gd name="connsiteY325" fmla="*/ 40162 h 43602"/>
              <a:gd name="connsiteX326" fmla="*/ 1319433 w 2032000"/>
              <a:gd name="connsiteY326" fmla="*/ 37781 h 43602"/>
              <a:gd name="connsiteX327" fmla="*/ 1312554 w 2032000"/>
              <a:gd name="connsiteY327" fmla="*/ 35135 h 43602"/>
              <a:gd name="connsiteX328" fmla="*/ 1306468 w 2032000"/>
              <a:gd name="connsiteY328" fmla="*/ 31960 h 43602"/>
              <a:gd name="connsiteX329" fmla="*/ 1300118 w 2032000"/>
              <a:gd name="connsiteY329" fmla="*/ 28785 h 43602"/>
              <a:gd name="connsiteX330" fmla="*/ 1293768 w 2032000"/>
              <a:gd name="connsiteY330" fmla="*/ 25610 h 43602"/>
              <a:gd name="connsiteX331" fmla="*/ 1287683 w 2032000"/>
              <a:gd name="connsiteY331" fmla="*/ 22964 h 43602"/>
              <a:gd name="connsiteX332" fmla="*/ 1280804 w 2032000"/>
              <a:gd name="connsiteY332" fmla="*/ 20318 h 43602"/>
              <a:gd name="connsiteX333" fmla="*/ 1273131 w 2032000"/>
              <a:gd name="connsiteY333" fmla="*/ 17673 h 43602"/>
              <a:gd name="connsiteX334" fmla="*/ 1264400 w 2032000"/>
              <a:gd name="connsiteY334" fmla="*/ 15821 h 43602"/>
              <a:gd name="connsiteX335" fmla="*/ 1254345 w 2032000"/>
              <a:gd name="connsiteY335" fmla="*/ 14762 h 43602"/>
              <a:gd name="connsiteX336" fmla="*/ 1242968 w 2032000"/>
              <a:gd name="connsiteY336" fmla="*/ 14233 h 43602"/>
              <a:gd name="connsiteX337" fmla="*/ 1231591 w 2032000"/>
              <a:gd name="connsiteY337" fmla="*/ 14762 h 43602"/>
              <a:gd name="connsiteX338" fmla="*/ 1221537 w 2032000"/>
              <a:gd name="connsiteY338" fmla="*/ 15821 h 43602"/>
              <a:gd name="connsiteX339" fmla="*/ 1212806 w 2032000"/>
              <a:gd name="connsiteY339" fmla="*/ 17673 h 43602"/>
              <a:gd name="connsiteX340" fmla="*/ 1205133 w 2032000"/>
              <a:gd name="connsiteY340" fmla="*/ 20318 h 43602"/>
              <a:gd name="connsiteX341" fmla="*/ 1198254 w 2032000"/>
              <a:gd name="connsiteY341" fmla="*/ 22964 h 43602"/>
              <a:gd name="connsiteX342" fmla="*/ 1192168 w 2032000"/>
              <a:gd name="connsiteY342" fmla="*/ 25610 h 43602"/>
              <a:gd name="connsiteX343" fmla="*/ 1185818 w 2032000"/>
              <a:gd name="connsiteY343" fmla="*/ 28785 h 43602"/>
              <a:gd name="connsiteX344" fmla="*/ 1179468 w 2032000"/>
              <a:gd name="connsiteY344" fmla="*/ 31960 h 43602"/>
              <a:gd name="connsiteX345" fmla="*/ 1173383 w 2032000"/>
              <a:gd name="connsiteY345" fmla="*/ 35135 h 43602"/>
              <a:gd name="connsiteX346" fmla="*/ 1166504 w 2032000"/>
              <a:gd name="connsiteY346" fmla="*/ 37781 h 43602"/>
              <a:gd name="connsiteX347" fmla="*/ 1158831 w 2032000"/>
              <a:gd name="connsiteY347" fmla="*/ 40162 h 43602"/>
              <a:gd name="connsiteX348" fmla="*/ 1150100 w 2032000"/>
              <a:gd name="connsiteY348" fmla="*/ 42014 h 43602"/>
              <a:gd name="connsiteX349" fmla="*/ 1140045 w 2032000"/>
              <a:gd name="connsiteY349" fmla="*/ 43337 h 43602"/>
              <a:gd name="connsiteX350" fmla="*/ 1130300 w 2032000"/>
              <a:gd name="connsiteY350" fmla="*/ 43564 h 43602"/>
              <a:gd name="connsiteX351" fmla="*/ 1120555 w 2032000"/>
              <a:gd name="connsiteY351" fmla="*/ 43337 h 43602"/>
              <a:gd name="connsiteX352" fmla="*/ 1110501 w 2032000"/>
              <a:gd name="connsiteY352" fmla="*/ 42014 h 43602"/>
              <a:gd name="connsiteX353" fmla="*/ 1101769 w 2032000"/>
              <a:gd name="connsiteY353" fmla="*/ 40162 h 43602"/>
              <a:gd name="connsiteX354" fmla="*/ 1094096 w 2032000"/>
              <a:gd name="connsiteY354" fmla="*/ 37781 h 43602"/>
              <a:gd name="connsiteX355" fmla="*/ 1087217 w 2032000"/>
              <a:gd name="connsiteY355" fmla="*/ 35135 h 43602"/>
              <a:gd name="connsiteX356" fmla="*/ 1081132 w 2032000"/>
              <a:gd name="connsiteY356" fmla="*/ 31960 h 43602"/>
              <a:gd name="connsiteX357" fmla="*/ 1074782 w 2032000"/>
              <a:gd name="connsiteY357" fmla="*/ 28785 h 43602"/>
              <a:gd name="connsiteX358" fmla="*/ 1068432 w 2032000"/>
              <a:gd name="connsiteY358" fmla="*/ 25610 h 43602"/>
              <a:gd name="connsiteX359" fmla="*/ 1062346 w 2032000"/>
              <a:gd name="connsiteY359" fmla="*/ 22964 h 43602"/>
              <a:gd name="connsiteX360" fmla="*/ 1055467 w 2032000"/>
              <a:gd name="connsiteY360" fmla="*/ 20318 h 43602"/>
              <a:gd name="connsiteX361" fmla="*/ 1047794 w 2032000"/>
              <a:gd name="connsiteY361" fmla="*/ 17673 h 43602"/>
              <a:gd name="connsiteX362" fmla="*/ 1039063 w 2032000"/>
              <a:gd name="connsiteY362" fmla="*/ 15821 h 43602"/>
              <a:gd name="connsiteX363" fmla="*/ 1029009 w 2032000"/>
              <a:gd name="connsiteY363" fmla="*/ 14762 h 43602"/>
              <a:gd name="connsiteX364" fmla="*/ 1017632 w 2032000"/>
              <a:gd name="connsiteY364" fmla="*/ 14233 h 43602"/>
              <a:gd name="connsiteX365" fmla="*/ 1016000 w 2032000"/>
              <a:gd name="connsiteY365" fmla="*/ 14309 h 43602"/>
              <a:gd name="connsiteX366" fmla="*/ 1014368 w 2032000"/>
              <a:gd name="connsiteY366" fmla="*/ 14233 h 43602"/>
              <a:gd name="connsiteX367" fmla="*/ 1002991 w 2032000"/>
              <a:gd name="connsiteY367" fmla="*/ 14762 h 43602"/>
              <a:gd name="connsiteX368" fmla="*/ 992937 w 2032000"/>
              <a:gd name="connsiteY368" fmla="*/ 15821 h 43602"/>
              <a:gd name="connsiteX369" fmla="*/ 984206 w 2032000"/>
              <a:gd name="connsiteY369" fmla="*/ 17673 h 43602"/>
              <a:gd name="connsiteX370" fmla="*/ 976533 w 2032000"/>
              <a:gd name="connsiteY370" fmla="*/ 20318 h 43602"/>
              <a:gd name="connsiteX371" fmla="*/ 969654 w 2032000"/>
              <a:gd name="connsiteY371" fmla="*/ 22964 h 43602"/>
              <a:gd name="connsiteX372" fmla="*/ 963568 w 2032000"/>
              <a:gd name="connsiteY372" fmla="*/ 25610 h 43602"/>
              <a:gd name="connsiteX373" fmla="*/ 957218 w 2032000"/>
              <a:gd name="connsiteY373" fmla="*/ 28785 h 43602"/>
              <a:gd name="connsiteX374" fmla="*/ 950868 w 2032000"/>
              <a:gd name="connsiteY374" fmla="*/ 31960 h 43602"/>
              <a:gd name="connsiteX375" fmla="*/ 944783 w 2032000"/>
              <a:gd name="connsiteY375" fmla="*/ 35135 h 43602"/>
              <a:gd name="connsiteX376" fmla="*/ 937904 w 2032000"/>
              <a:gd name="connsiteY376" fmla="*/ 37781 h 43602"/>
              <a:gd name="connsiteX377" fmla="*/ 930231 w 2032000"/>
              <a:gd name="connsiteY377" fmla="*/ 40162 h 43602"/>
              <a:gd name="connsiteX378" fmla="*/ 921499 w 2032000"/>
              <a:gd name="connsiteY378" fmla="*/ 42014 h 43602"/>
              <a:gd name="connsiteX379" fmla="*/ 911445 w 2032000"/>
              <a:gd name="connsiteY379" fmla="*/ 43337 h 43602"/>
              <a:gd name="connsiteX380" fmla="*/ 901700 w 2032000"/>
              <a:gd name="connsiteY380" fmla="*/ 43564 h 43602"/>
              <a:gd name="connsiteX381" fmla="*/ 891955 w 2032000"/>
              <a:gd name="connsiteY381" fmla="*/ 43337 h 43602"/>
              <a:gd name="connsiteX382" fmla="*/ 881900 w 2032000"/>
              <a:gd name="connsiteY382" fmla="*/ 42014 h 43602"/>
              <a:gd name="connsiteX383" fmla="*/ 873169 w 2032000"/>
              <a:gd name="connsiteY383" fmla="*/ 40162 h 43602"/>
              <a:gd name="connsiteX384" fmla="*/ 865496 w 2032000"/>
              <a:gd name="connsiteY384" fmla="*/ 37781 h 43602"/>
              <a:gd name="connsiteX385" fmla="*/ 858617 w 2032000"/>
              <a:gd name="connsiteY385" fmla="*/ 35135 h 43602"/>
              <a:gd name="connsiteX386" fmla="*/ 852532 w 2032000"/>
              <a:gd name="connsiteY386" fmla="*/ 31960 h 43602"/>
              <a:gd name="connsiteX387" fmla="*/ 846182 w 2032000"/>
              <a:gd name="connsiteY387" fmla="*/ 28785 h 43602"/>
              <a:gd name="connsiteX388" fmla="*/ 839832 w 2032000"/>
              <a:gd name="connsiteY388" fmla="*/ 25610 h 43602"/>
              <a:gd name="connsiteX389" fmla="*/ 833746 w 2032000"/>
              <a:gd name="connsiteY389" fmla="*/ 22964 h 43602"/>
              <a:gd name="connsiteX390" fmla="*/ 826867 w 2032000"/>
              <a:gd name="connsiteY390" fmla="*/ 20318 h 43602"/>
              <a:gd name="connsiteX391" fmla="*/ 819194 w 2032000"/>
              <a:gd name="connsiteY391" fmla="*/ 17673 h 43602"/>
              <a:gd name="connsiteX392" fmla="*/ 810463 w 2032000"/>
              <a:gd name="connsiteY392" fmla="*/ 15821 h 43602"/>
              <a:gd name="connsiteX393" fmla="*/ 800409 w 2032000"/>
              <a:gd name="connsiteY393" fmla="*/ 14762 h 43602"/>
              <a:gd name="connsiteX394" fmla="*/ 789032 w 2032000"/>
              <a:gd name="connsiteY394" fmla="*/ 14233 h 43602"/>
              <a:gd name="connsiteX395" fmla="*/ 777655 w 2032000"/>
              <a:gd name="connsiteY395" fmla="*/ 14762 h 43602"/>
              <a:gd name="connsiteX396" fmla="*/ 767600 w 2032000"/>
              <a:gd name="connsiteY396" fmla="*/ 15821 h 43602"/>
              <a:gd name="connsiteX397" fmla="*/ 758869 w 2032000"/>
              <a:gd name="connsiteY397" fmla="*/ 17673 h 43602"/>
              <a:gd name="connsiteX398" fmla="*/ 751196 w 2032000"/>
              <a:gd name="connsiteY398" fmla="*/ 20318 h 43602"/>
              <a:gd name="connsiteX399" fmla="*/ 744317 w 2032000"/>
              <a:gd name="connsiteY399" fmla="*/ 22964 h 43602"/>
              <a:gd name="connsiteX400" fmla="*/ 738232 w 2032000"/>
              <a:gd name="connsiteY400" fmla="*/ 25610 h 43602"/>
              <a:gd name="connsiteX401" fmla="*/ 725532 w 2032000"/>
              <a:gd name="connsiteY401" fmla="*/ 31960 h 43602"/>
              <a:gd name="connsiteX402" fmla="*/ 719446 w 2032000"/>
              <a:gd name="connsiteY402" fmla="*/ 35135 h 43602"/>
              <a:gd name="connsiteX403" fmla="*/ 712567 w 2032000"/>
              <a:gd name="connsiteY403" fmla="*/ 37781 h 43602"/>
              <a:gd name="connsiteX404" fmla="*/ 704894 w 2032000"/>
              <a:gd name="connsiteY404" fmla="*/ 40162 h 43602"/>
              <a:gd name="connsiteX405" fmla="*/ 696163 w 2032000"/>
              <a:gd name="connsiteY405" fmla="*/ 42014 h 43602"/>
              <a:gd name="connsiteX406" fmla="*/ 686109 w 2032000"/>
              <a:gd name="connsiteY406" fmla="*/ 43337 h 43602"/>
              <a:gd name="connsiteX407" fmla="*/ 674732 w 2032000"/>
              <a:gd name="connsiteY407" fmla="*/ 43602 h 43602"/>
              <a:gd name="connsiteX408" fmla="*/ 663355 w 2032000"/>
              <a:gd name="connsiteY408" fmla="*/ 43337 h 43602"/>
              <a:gd name="connsiteX409" fmla="*/ 653300 w 2032000"/>
              <a:gd name="connsiteY409" fmla="*/ 42014 h 43602"/>
              <a:gd name="connsiteX410" fmla="*/ 644569 w 2032000"/>
              <a:gd name="connsiteY410" fmla="*/ 40162 h 43602"/>
              <a:gd name="connsiteX411" fmla="*/ 636896 w 2032000"/>
              <a:gd name="connsiteY411" fmla="*/ 37781 h 43602"/>
              <a:gd name="connsiteX412" fmla="*/ 630017 w 2032000"/>
              <a:gd name="connsiteY412" fmla="*/ 35135 h 43602"/>
              <a:gd name="connsiteX413" fmla="*/ 623932 w 2032000"/>
              <a:gd name="connsiteY413" fmla="*/ 31960 h 43602"/>
              <a:gd name="connsiteX414" fmla="*/ 617582 w 2032000"/>
              <a:gd name="connsiteY414" fmla="*/ 28785 h 43602"/>
              <a:gd name="connsiteX415" fmla="*/ 611232 w 2032000"/>
              <a:gd name="connsiteY415" fmla="*/ 25610 h 43602"/>
              <a:gd name="connsiteX416" fmla="*/ 605146 w 2032000"/>
              <a:gd name="connsiteY416" fmla="*/ 22964 h 43602"/>
              <a:gd name="connsiteX417" fmla="*/ 598267 w 2032000"/>
              <a:gd name="connsiteY417" fmla="*/ 20318 h 43602"/>
              <a:gd name="connsiteX418" fmla="*/ 590594 w 2032000"/>
              <a:gd name="connsiteY418" fmla="*/ 17673 h 43602"/>
              <a:gd name="connsiteX419" fmla="*/ 581863 w 2032000"/>
              <a:gd name="connsiteY419" fmla="*/ 15821 h 43602"/>
              <a:gd name="connsiteX420" fmla="*/ 571809 w 2032000"/>
              <a:gd name="connsiteY420" fmla="*/ 14762 h 43602"/>
              <a:gd name="connsiteX421" fmla="*/ 560167 w 2032000"/>
              <a:gd name="connsiteY421" fmla="*/ 14233 h 43602"/>
              <a:gd name="connsiteX422" fmla="*/ 549055 w 2032000"/>
              <a:gd name="connsiteY422" fmla="*/ 14762 h 43602"/>
              <a:gd name="connsiteX423" fmla="*/ 539000 w 2032000"/>
              <a:gd name="connsiteY423" fmla="*/ 15821 h 43602"/>
              <a:gd name="connsiteX424" fmla="*/ 530269 w 2032000"/>
              <a:gd name="connsiteY424" fmla="*/ 17673 h 43602"/>
              <a:gd name="connsiteX425" fmla="*/ 522596 w 2032000"/>
              <a:gd name="connsiteY425" fmla="*/ 20318 h 43602"/>
              <a:gd name="connsiteX426" fmla="*/ 515717 w 2032000"/>
              <a:gd name="connsiteY426" fmla="*/ 22964 h 43602"/>
              <a:gd name="connsiteX427" fmla="*/ 509632 w 2032000"/>
              <a:gd name="connsiteY427" fmla="*/ 25610 h 43602"/>
              <a:gd name="connsiteX428" fmla="*/ 503282 w 2032000"/>
              <a:gd name="connsiteY428" fmla="*/ 28785 h 43602"/>
              <a:gd name="connsiteX429" fmla="*/ 496932 w 2032000"/>
              <a:gd name="connsiteY429" fmla="*/ 31960 h 43602"/>
              <a:gd name="connsiteX430" fmla="*/ 490846 w 2032000"/>
              <a:gd name="connsiteY430" fmla="*/ 35135 h 43602"/>
              <a:gd name="connsiteX431" fmla="*/ 483967 w 2032000"/>
              <a:gd name="connsiteY431" fmla="*/ 37781 h 43602"/>
              <a:gd name="connsiteX432" fmla="*/ 476294 w 2032000"/>
              <a:gd name="connsiteY432" fmla="*/ 40162 h 43602"/>
              <a:gd name="connsiteX433" fmla="*/ 467563 w 2032000"/>
              <a:gd name="connsiteY433" fmla="*/ 42014 h 43602"/>
              <a:gd name="connsiteX434" fmla="*/ 457509 w 2032000"/>
              <a:gd name="connsiteY434" fmla="*/ 43337 h 43602"/>
              <a:gd name="connsiteX435" fmla="*/ 446132 w 2032000"/>
              <a:gd name="connsiteY435" fmla="*/ 43602 h 43602"/>
              <a:gd name="connsiteX436" fmla="*/ 434755 w 2032000"/>
              <a:gd name="connsiteY436" fmla="*/ 43337 h 43602"/>
              <a:gd name="connsiteX437" fmla="*/ 424700 w 2032000"/>
              <a:gd name="connsiteY437" fmla="*/ 42014 h 43602"/>
              <a:gd name="connsiteX438" fmla="*/ 415969 w 2032000"/>
              <a:gd name="connsiteY438" fmla="*/ 40162 h 43602"/>
              <a:gd name="connsiteX439" fmla="*/ 408296 w 2032000"/>
              <a:gd name="connsiteY439" fmla="*/ 37781 h 43602"/>
              <a:gd name="connsiteX440" fmla="*/ 401417 w 2032000"/>
              <a:gd name="connsiteY440" fmla="*/ 35135 h 43602"/>
              <a:gd name="connsiteX441" fmla="*/ 395332 w 2032000"/>
              <a:gd name="connsiteY441" fmla="*/ 31960 h 43602"/>
              <a:gd name="connsiteX442" fmla="*/ 388982 w 2032000"/>
              <a:gd name="connsiteY442" fmla="*/ 28785 h 43602"/>
              <a:gd name="connsiteX443" fmla="*/ 382632 w 2032000"/>
              <a:gd name="connsiteY443" fmla="*/ 25610 h 43602"/>
              <a:gd name="connsiteX444" fmla="*/ 376546 w 2032000"/>
              <a:gd name="connsiteY444" fmla="*/ 22964 h 43602"/>
              <a:gd name="connsiteX445" fmla="*/ 369667 w 2032000"/>
              <a:gd name="connsiteY445" fmla="*/ 20318 h 43602"/>
              <a:gd name="connsiteX446" fmla="*/ 361994 w 2032000"/>
              <a:gd name="connsiteY446" fmla="*/ 17673 h 43602"/>
              <a:gd name="connsiteX447" fmla="*/ 353263 w 2032000"/>
              <a:gd name="connsiteY447" fmla="*/ 15821 h 43602"/>
              <a:gd name="connsiteX448" fmla="*/ 343209 w 2032000"/>
              <a:gd name="connsiteY448" fmla="*/ 14762 h 43602"/>
              <a:gd name="connsiteX449" fmla="*/ 331832 w 2032000"/>
              <a:gd name="connsiteY449" fmla="*/ 14233 h 43602"/>
              <a:gd name="connsiteX450" fmla="*/ 320455 w 2032000"/>
              <a:gd name="connsiteY450" fmla="*/ 14762 h 43602"/>
              <a:gd name="connsiteX451" fmla="*/ 310400 w 2032000"/>
              <a:gd name="connsiteY451" fmla="*/ 15821 h 43602"/>
              <a:gd name="connsiteX452" fmla="*/ 301669 w 2032000"/>
              <a:gd name="connsiteY452" fmla="*/ 17673 h 43602"/>
              <a:gd name="connsiteX453" fmla="*/ 293996 w 2032000"/>
              <a:gd name="connsiteY453" fmla="*/ 20318 h 43602"/>
              <a:gd name="connsiteX454" fmla="*/ 287117 w 2032000"/>
              <a:gd name="connsiteY454" fmla="*/ 22964 h 43602"/>
              <a:gd name="connsiteX455" fmla="*/ 281032 w 2032000"/>
              <a:gd name="connsiteY455" fmla="*/ 25610 h 43602"/>
              <a:gd name="connsiteX456" fmla="*/ 274682 w 2032000"/>
              <a:gd name="connsiteY456" fmla="*/ 28785 h 43602"/>
              <a:gd name="connsiteX457" fmla="*/ 268332 w 2032000"/>
              <a:gd name="connsiteY457" fmla="*/ 31960 h 43602"/>
              <a:gd name="connsiteX458" fmla="*/ 262246 w 2032000"/>
              <a:gd name="connsiteY458" fmla="*/ 35135 h 43602"/>
              <a:gd name="connsiteX459" fmla="*/ 255367 w 2032000"/>
              <a:gd name="connsiteY459" fmla="*/ 37781 h 43602"/>
              <a:gd name="connsiteX460" fmla="*/ 247694 w 2032000"/>
              <a:gd name="connsiteY460" fmla="*/ 40162 h 43602"/>
              <a:gd name="connsiteX461" fmla="*/ 238963 w 2032000"/>
              <a:gd name="connsiteY461" fmla="*/ 42014 h 43602"/>
              <a:gd name="connsiteX462" fmla="*/ 228909 w 2032000"/>
              <a:gd name="connsiteY462" fmla="*/ 43337 h 43602"/>
              <a:gd name="connsiteX463" fmla="*/ 217532 w 2032000"/>
              <a:gd name="connsiteY463" fmla="*/ 43602 h 43602"/>
              <a:gd name="connsiteX464" fmla="*/ 206155 w 2032000"/>
              <a:gd name="connsiteY464" fmla="*/ 43337 h 43602"/>
              <a:gd name="connsiteX465" fmla="*/ 196100 w 2032000"/>
              <a:gd name="connsiteY465" fmla="*/ 42014 h 43602"/>
              <a:gd name="connsiteX466" fmla="*/ 187369 w 2032000"/>
              <a:gd name="connsiteY466" fmla="*/ 40162 h 43602"/>
              <a:gd name="connsiteX467" fmla="*/ 179696 w 2032000"/>
              <a:gd name="connsiteY467" fmla="*/ 37781 h 43602"/>
              <a:gd name="connsiteX468" fmla="*/ 172817 w 2032000"/>
              <a:gd name="connsiteY468" fmla="*/ 35135 h 43602"/>
              <a:gd name="connsiteX469" fmla="*/ 166732 w 2032000"/>
              <a:gd name="connsiteY469" fmla="*/ 31960 h 43602"/>
              <a:gd name="connsiteX470" fmla="*/ 160382 w 2032000"/>
              <a:gd name="connsiteY470" fmla="*/ 28785 h 43602"/>
              <a:gd name="connsiteX471" fmla="*/ 154032 w 2032000"/>
              <a:gd name="connsiteY471" fmla="*/ 25610 h 43602"/>
              <a:gd name="connsiteX472" fmla="*/ 147946 w 2032000"/>
              <a:gd name="connsiteY472" fmla="*/ 22964 h 43602"/>
              <a:gd name="connsiteX473" fmla="*/ 141067 w 2032000"/>
              <a:gd name="connsiteY473" fmla="*/ 20318 h 43602"/>
              <a:gd name="connsiteX474" fmla="*/ 133394 w 2032000"/>
              <a:gd name="connsiteY474" fmla="*/ 17673 h 43602"/>
              <a:gd name="connsiteX475" fmla="*/ 124663 w 2032000"/>
              <a:gd name="connsiteY475" fmla="*/ 15821 h 43602"/>
              <a:gd name="connsiteX476" fmla="*/ 114609 w 2032000"/>
              <a:gd name="connsiteY476" fmla="*/ 14762 h 43602"/>
              <a:gd name="connsiteX477" fmla="*/ 103232 w 2032000"/>
              <a:gd name="connsiteY477" fmla="*/ 14233 h 43602"/>
              <a:gd name="connsiteX478" fmla="*/ 91855 w 2032000"/>
              <a:gd name="connsiteY478" fmla="*/ 14762 h 43602"/>
              <a:gd name="connsiteX479" fmla="*/ 81800 w 2032000"/>
              <a:gd name="connsiteY479" fmla="*/ 15821 h 43602"/>
              <a:gd name="connsiteX480" fmla="*/ 73069 w 2032000"/>
              <a:gd name="connsiteY480" fmla="*/ 17673 h 43602"/>
              <a:gd name="connsiteX481" fmla="*/ 65396 w 2032000"/>
              <a:gd name="connsiteY481" fmla="*/ 20318 h 43602"/>
              <a:gd name="connsiteX482" fmla="*/ 58517 w 2032000"/>
              <a:gd name="connsiteY482" fmla="*/ 22964 h 43602"/>
              <a:gd name="connsiteX483" fmla="*/ 52432 w 2032000"/>
              <a:gd name="connsiteY483" fmla="*/ 25610 h 43602"/>
              <a:gd name="connsiteX484" fmla="*/ 46082 w 2032000"/>
              <a:gd name="connsiteY484" fmla="*/ 28785 h 43602"/>
              <a:gd name="connsiteX485" fmla="*/ 39732 w 2032000"/>
              <a:gd name="connsiteY485" fmla="*/ 31960 h 43602"/>
              <a:gd name="connsiteX486" fmla="*/ 33646 w 2032000"/>
              <a:gd name="connsiteY486" fmla="*/ 35135 h 43602"/>
              <a:gd name="connsiteX487" fmla="*/ 26767 w 2032000"/>
              <a:gd name="connsiteY487" fmla="*/ 37781 h 43602"/>
              <a:gd name="connsiteX488" fmla="*/ 19094 w 2032000"/>
              <a:gd name="connsiteY488" fmla="*/ 40162 h 43602"/>
              <a:gd name="connsiteX489" fmla="*/ 10363 w 2032000"/>
              <a:gd name="connsiteY489" fmla="*/ 42014 h 43602"/>
              <a:gd name="connsiteX490" fmla="*/ 309 w 2032000"/>
              <a:gd name="connsiteY490" fmla="*/ 43337 h 43602"/>
              <a:gd name="connsiteX491" fmla="*/ 0 w 2032000"/>
              <a:gd name="connsiteY491" fmla="*/ 43344 h 43602"/>
              <a:gd name="connsiteX492" fmla="*/ 0 w 2032000"/>
              <a:gd name="connsiteY492" fmla="*/ 29111 h 43602"/>
              <a:gd name="connsiteX493" fmla="*/ 309 w 2032000"/>
              <a:gd name="connsiteY493" fmla="*/ 29104 h 43602"/>
              <a:gd name="connsiteX494" fmla="*/ 10363 w 2032000"/>
              <a:gd name="connsiteY494" fmla="*/ 27781 h 43602"/>
              <a:gd name="connsiteX495" fmla="*/ 19094 w 2032000"/>
              <a:gd name="connsiteY495" fmla="*/ 25929 h 43602"/>
              <a:gd name="connsiteX496" fmla="*/ 26767 w 2032000"/>
              <a:gd name="connsiteY496" fmla="*/ 23548 h 43602"/>
              <a:gd name="connsiteX497" fmla="*/ 33646 w 2032000"/>
              <a:gd name="connsiteY497" fmla="*/ 20902 h 43602"/>
              <a:gd name="connsiteX498" fmla="*/ 39732 w 2032000"/>
              <a:gd name="connsiteY498" fmla="*/ 17727 h 43602"/>
              <a:gd name="connsiteX499" fmla="*/ 46082 w 2032000"/>
              <a:gd name="connsiteY499" fmla="*/ 14552 h 43602"/>
              <a:gd name="connsiteX500" fmla="*/ 52432 w 2032000"/>
              <a:gd name="connsiteY500" fmla="*/ 11377 h 43602"/>
              <a:gd name="connsiteX501" fmla="*/ 58517 w 2032000"/>
              <a:gd name="connsiteY501" fmla="*/ 8731 h 43602"/>
              <a:gd name="connsiteX502" fmla="*/ 65396 w 2032000"/>
              <a:gd name="connsiteY502" fmla="*/ 6085 h 43602"/>
              <a:gd name="connsiteX503" fmla="*/ 73069 w 2032000"/>
              <a:gd name="connsiteY503" fmla="*/ 3440 h 43602"/>
              <a:gd name="connsiteX504" fmla="*/ 81800 w 2032000"/>
              <a:gd name="connsiteY504" fmla="*/ 1588 h 43602"/>
              <a:gd name="connsiteX505" fmla="*/ 91855 w 2032000"/>
              <a:gd name="connsiteY505" fmla="*/ 529 h 4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Lst>
            <a:rect l="l" t="t" r="r" b="b"/>
            <a:pathLst>
              <a:path w="2032000" h="43602">
                <a:moveTo>
                  <a:pt x="103232" y="0"/>
                </a:moveTo>
                <a:lnTo>
                  <a:pt x="114609" y="529"/>
                </a:lnTo>
                <a:lnTo>
                  <a:pt x="124663" y="1588"/>
                </a:lnTo>
                <a:lnTo>
                  <a:pt x="133394" y="3440"/>
                </a:lnTo>
                <a:lnTo>
                  <a:pt x="141067" y="6085"/>
                </a:lnTo>
                <a:lnTo>
                  <a:pt x="147946" y="8731"/>
                </a:lnTo>
                <a:lnTo>
                  <a:pt x="154032" y="11377"/>
                </a:lnTo>
                <a:lnTo>
                  <a:pt x="160382" y="14552"/>
                </a:lnTo>
                <a:lnTo>
                  <a:pt x="166732" y="17727"/>
                </a:lnTo>
                <a:lnTo>
                  <a:pt x="172817" y="20902"/>
                </a:lnTo>
                <a:lnTo>
                  <a:pt x="179696" y="23548"/>
                </a:lnTo>
                <a:lnTo>
                  <a:pt x="187369" y="25929"/>
                </a:lnTo>
                <a:lnTo>
                  <a:pt x="196100" y="27781"/>
                </a:lnTo>
                <a:lnTo>
                  <a:pt x="206155" y="29104"/>
                </a:lnTo>
                <a:lnTo>
                  <a:pt x="217532" y="29369"/>
                </a:lnTo>
                <a:lnTo>
                  <a:pt x="228909" y="29104"/>
                </a:lnTo>
                <a:lnTo>
                  <a:pt x="238963" y="27781"/>
                </a:lnTo>
                <a:lnTo>
                  <a:pt x="247694" y="25929"/>
                </a:lnTo>
                <a:lnTo>
                  <a:pt x="255367" y="23548"/>
                </a:lnTo>
                <a:lnTo>
                  <a:pt x="262246" y="20902"/>
                </a:lnTo>
                <a:lnTo>
                  <a:pt x="268332" y="17727"/>
                </a:lnTo>
                <a:lnTo>
                  <a:pt x="274682" y="14552"/>
                </a:lnTo>
                <a:lnTo>
                  <a:pt x="281032" y="11377"/>
                </a:lnTo>
                <a:lnTo>
                  <a:pt x="287117" y="8731"/>
                </a:lnTo>
                <a:lnTo>
                  <a:pt x="293996" y="6085"/>
                </a:lnTo>
                <a:lnTo>
                  <a:pt x="301669" y="3440"/>
                </a:lnTo>
                <a:lnTo>
                  <a:pt x="310400" y="1588"/>
                </a:lnTo>
                <a:lnTo>
                  <a:pt x="320455" y="529"/>
                </a:lnTo>
                <a:lnTo>
                  <a:pt x="331832" y="0"/>
                </a:lnTo>
                <a:lnTo>
                  <a:pt x="343209" y="529"/>
                </a:lnTo>
                <a:lnTo>
                  <a:pt x="353263" y="1588"/>
                </a:lnTo>
                <a:lnTo>
                  <a:pt x="361994" y="3440"/>
                </a:lnTo>
                <a:lnTo>
                  <a:pt x="369667" y="6085"/>
                </a:lnTo>
                <a:lnTo>
                  <a:pt x="376546" y="8731"/>
                </a:lnTo>
                <a:lnTo>
                  <a:pt x="382632" y="11377"/>
                </a:lnTo>
                <a:lnTo>
                  <a:pt x="388982" y="14552"/>
                </a:lnTo>
                <a:lnTo>
                  <a:pt x="395332" y="17727"/>
                </a:lnTo>
                <a:lnTo>
                  <a:pt x="401417" y="20902"/>
                </a:lnTo>
                <a:lnTo>
                  <a:pt x="408296" y="23548"/>
                </a:lnTo>
                <a:lnTo>
                  <a:pt x="415969" y="25929"/>
                </a:lnTo>
                <a:lnTo>
                  <a:pt x="424700" y="27781"/>
                </a:lnTo>
                <a:lnTo>
                  <a:pt x="434755" y="29104"/>
                </a:lnTo>
                <a:lnTo>
                  <a:pt x="446132" y="29369"/>
                </a:lnTo>
                <a:lnTo>
                  <a:pt x="457509" y="29104"/>
                </a:lnTo>
                <a:lnTo>
                  <a:pt x="467563" y="27781"/>
                </a:lnTo>
                <a:lnTo>
                  <a:pt x="476294" y="25929"/>
                </a:lnTo>
                <a:lnTo>
                  <a:pt x="483967" y="23548"/>
                </a:lnTo>
                <a:lnTo>
                  <a:pt x="490846" y="20902"/>
                </a:lnTo>
                <a:lnTo>
                  <a:pt x="496932" y="17727"/>
                </a:lnTo>
                <a:lnTo>
                  <a:pt x="503282" y="14552"/>
                </a:lnTo>
                <a:lnTo>
                  <a:pt x="509632" y="11377"/>
                </a:lnTo>
                <a:lnTo>
                  <a:pt x="515717" y="8731"/>
                </a:lnTo>
                <a:lnTo>
                  <a:pt x="522596" y="6085"/>
                </a:lnTo>
                <a:lnTo>
                  <a:pt x="530269" y="3440"/>
                </a:lnTo>
                <a:lnTo>
                  <a:pt x="539000" y="1588"/>
                </a:lnTo>
                <a:lnTo>
                  <a:pt x="549055" y="529"/>
                </a:lnTo>
                <a:lnTo>
                  <a:pt x="560167" y="0"/>
                </a:lnTo>
                <a:lnTo>
                  <a:pt x="571809" y="529"/>
                </a:lnTo>
                <a:lnTo>
                  <a:pt x="581863" y="1588"/>
                </a:lnTo>
                <a:lnTo>
                  <a:pt x="590594" y="3440"/>
                </a:lnTo>
                <a:lnTo>
                  <a:pt x="598267" y="6085"/>
                </a:lnTo>
                <a:lnTo>
                  <a:pt x="605146" y="8731"/>
                </a:lnTo>
                <a:lnTo>
                  <a:pt x="611232" y="11377"/>
                </a:lnTo>
                <a:lnTo>
                  <a:pt x="617582" y="14552"/>
                </a:lnTo>
                <a:lnTo>
                  <a:pt x="623932" y="17727"/>
                </a:lnTo>
                <a:lnTo>
                  <a:pt x="630017" y="20902"/>
                </a:lnTo>
                <a:lnTo>
                  <a:pt x="636896" y="23548"/>
                </a:lnTo>
                <a:lnTo>
                  <a:pt x="644569" y="25929"/>
                </a:lnTo>
                <a:lnTo>
                  <a:pt x="653300" y="27781"/>
                </a:lnTo>
                <a:lnTo>
                  <a:pt x="663355" y="29104"/>
                </a:lnTo>
                <a:lnTo>
                  <a:pt x="674732" y="29369"/>
                </a:lnTo>
                <a:lnTo>
                  <a:pt x="686109" y="29104"/>
                </a:lnTo>
                <a:lnTo>
                  <a:pt x="696163" y="27781"/>
                </a:lnTo>
                <a:lnTo>
                  <a:pt x="704894" y="25929"/>
                </a:lnTo>
                <a:lnTo>
                  <a:pt x="712567" y="23548"/>
                </a:lnTo>
                <a:lnTo>
                  <a:pt x="719446" y="20902"/>
                </a:lnTo>
                <a:lnTo>
                  <a:pt x="725532" y="17727"/>
                </a:lnTo>
                <a:lnTo>
                  <a:pt x="738232" y="11377"/>
                </a:lnTo>
                <a:lnTo>
                  <a:pt x="744317" y="8731"/>
                </a:lnTo>
                <a:lnTo>
                  <a:pt x="751196" y="6085"/>
                </a:lnTo>
                <a:lnTo>
                  <a:pt x="758869" y="3440"/>
                </a:lnTo>
                <a:lnTo>
                  <a:pt x="767600" y="1588"/>
                </a:lnTo>
                <a:lnTo>
                  <a:pt x="777655" y="529"/>
                </a:lnTo>
                <a:lnTo>
                  <a:pt x="789032" y="0"/>
                </a:lnTo>
                <a:lnTo>
                  <a:pt x="800409" y="529"/>
                </a:lnTo>
                <a:lnTo>
                  <a:pt x="810463" y="1588"/>
                </a:lnTo>
                <a:lnTo>
                  <a:pt x="819194" y="3440"/>
                </a:lnTo>
                <a:lnTo>
                  <a:pt x="826867" y="6085"/>
                </a:lnTo>
                <a:lnTo>
                  <a:pt x="833746" y="8731"/>
                </a:lnTo>
                <a:lnTo>
                  <a:pt x="839832" y="11377"/>
                </a:lnTo>
                <a:lnTo>
                  <a:pt x="846182" y="14552"/>
                </a:lnTo>
                <a:lnTo>
                  <a:pt x="852532" y="17727"/>
                </a:lnTo>
                <a:lnTo>
                  <a:pt x="858617" y="20902"/>
                </a:lnTo>
                <a:lnTo>
                  <a:pt x="865496" y="23548"/>
                </a:lnTo>
                <a:lnTo>
                  <a:pt x="873169" y="25929"/>
                </a:lnTo>
                <a:lnTo>
                  <a:pt x="881900" y="27781"/>
                </a:lnTo>
                <a:lnTo>
                  <a:pt x="891955" y="29104"/>
                </a:lnTo>
                <a:lnTo>
                  <a:pt x="901700" y="29331"/>
                </a:lnTo>
                <a:lnTo>
                  <a:pt x="911445" y="29104"/>
                </a:lnTo>
                <a:lnTo>
                  <a:pt x="921499" y="27781"/>
                </a:lnTo>
                <a:lnTo>
                  <a:pt x="930231" y="25929"/>
                </a:lnTo>
                <a:lnTo>
                  <a:pt x="937904" y="23548"/>
                </a:lnTo>
                <a:lnTo>
                  <a:pt x="944783" y="20902"/>
                </a:lnTo>
                <a:lnTo>
                  <a:pt x="950868" y="17727"/>
                </a:lnTo>
                <a:lnTo>
                  <a:pt x="957218" y="14552"/>
                </a:lnTo>
                <a:lnTo>
                  <a:pt x="963568" y="11377"/>
                </a:lnTo>
                <a:lnTo>
                  <a:pt x="969654" y="8731"/>
                </a:lnTo>
                <a:lnTo>
                  <a:pt x="976533" y="6085"/>
                </a:lnTo>
                <a:lnTo>
                  <a:pt x="984206" y="3440"/>
                </a:lnTo>
                <a:lnTo>
                  <a:pt x="992937" y="1588"/>
                </a:lnTo>
                <a:lnTo>
                  <a:pt x="1002991" y="529"/>
                </a:lnTo>
                <a:lnTo>
                  <a:pt x="1014368" y="0"/>
                </a:lnTo>
                <a:lnTo>
                  <a:pt x="1016000" y="76"/>
                </a:lnTo>
                <a:lnTo>
                  <a:pt x="1017632" y="0"/>
                </a:lnTo>
                <a:lnTo>
                  <a:pt x="1029009" y="529"/>
                </a:lnTo>
                <a:lnTo>
                  <a:pt x="1039063" y="1588"/>
                </a:lnTo>
                <a:lnTo>
                  <a:pt x="1047794" y="3440"/>
                </a:lnTo>
                <a:lnTo>
                  <a:pt x="1055467" y="6085"/>
                </a:lnTo>
                <a:lnTo>
                  <a:pt x="1062346" y="8731"/>
                </a:lnTo>
                <a:lnTo>
                  <a:pt x="1068432" y="11377"/>
                </a:lnTo>
                <a:lnTo>
                  <a:pt x="1074782" y="14552"/>
                </a:lnTo>
                <a:lnTo>
                  <a:pt x="1081132" y="17727"/>
                </a:lnTo>
                <a:lnTo>
                  <a:pt x="1087217" y="20902"/>
                </a:lnTo>
                <a:lnTo>
                  <a:pt x="1094096" y="23548"/>
                </a:lnTo>
                <a:lnTo>
                  <a:pt x="1101769" y="25929"/>
                </a:lnTo>
                <a:lnTo>
                  <a:pt x="1110501" y="27781"/>
                </a:lnTo>
                <a:lnTo>
                  <a:pt x="1120555" y="29104"/>
                </a:lnTo>
                <a:lnTo>
                  <a:pt x="1130300" y="29331"/>
                </a:lnTo>
                <a:lnTo>
                  <a:pt x="1140045" y="29104"/>
                </a:lnTo>
                <a:lnTo>
                  <a:pt x="1150100" y="27781"/>
                </a:lnTo>
                <a:lnTo>
                  <a:pt x="1158831" y="25929"/>
                </a:lnTo>
                <a:lnTo>
                  <a:pt x="1166504" y="23548"/>
                </a:lnTo>
                <a:lnTo>
                  <a:pt x="1173383" y="20902"/>
                </a:lnTo>
                <a:lnTo>
                  <a:pt x="1179468" y="17727"/>
                </a:lnTo>
                <a:lnTo>
                  <a:pt x="1185818" y="14552"/>
                </a:lnTo>
                <a:lnTo>
                  <a:pt x="1192168" y="11377"/>
                </a:lnTo>
                <a:lnTo>
                  <a:pt x="1198254" y="8731"/>
                </a:lnTo>
                <a:lnTo>
                  <a:pt x="1205133" y="6085"/>
                </a:lnTo>
                <a:lnTo>
                  <a:pt x="1212806" y="3440"/>
                </a:lnTo>
                <a:lnTo>
                  <a:pt x="1221537" y="1588"/>
                </a:lnTo>
                <a:lnTo>
                  <a:pt x="1231591" y="529"/>
                </a:lnTo>
                <a:lnTo>
                  <a:pt x="1242968" y="0"/>
                </a:lnTo>
                <a:lnTo>
                  <a:pt x="1254345" y="529"/>
                </a:lnTo>
                <a:lnTo>
                  <a:pt x="1264400" y="1588"/>
                </a:lnTo>
                <a:lnTo>
                  <a:pt x="1273131" y="3440"/>
                </a:lnTo>
                <a:lnTo>
                  <a:pt x="1280804" y="6085"/>
                </a:lnTo>
                <a:lnTo>
                  <a:pt x="1287683" y="8731"/>
                </a:lnTo>
                <a:lnTo>
                  <a:pt x="1293768" y="11377"/>
                </a:lnTo>
                <a:lnTo>
                  <a:pt x="1300118" y="14552"/>
                </a:lnTo>
                <a:lnTo>
                  <a:pt x="1306468" y="17727"/>
                </a:lnTo>
                <a:lnTo>
                  <a:pt x="1312554" y="20902"/>
                </a:lnTo>
                <a:lnTo>
                  <a:pt x="1319433" y="23548"/>
                </a:lnTo>
                <a:lnTo>
                  <a:pt x="1327106" y="25929"/>
                </a:lnTo>
                <a:lnTo>
                  <a:pt x="1335837" y="27781"/>
                </a:lnTo>
                <a:lnTo>
                  <a:pt x="1345891" y="29104"/>
                </a:lnTo>
                <a:lnTo>
                  <a:pt x="1357268" y="29369"/>
                </a:lnTo>
                <a:lnTo>
                  <a:pt x="1368645" y="29104"/>
                </a:lnTo>
                <a:lnTo>
                  <a:pt x="1378700" y="27781"/>
                </a:lnTo>
                <a:lnTo>
                  <a:pt x="1387431" y="25929"/>
                </a:lnTo>
                <a:lnTo>
                  <a:pt x="1395104" y="23548"/>
                </a:lnTo>
                <a:lnTo>
                  <a:pt x="1401983" y="20902"/>
                </a:lnTo>
                <a:lnTo>
                  <a:pt x="1408068" y="17727"/>
                </a:lnTo>
                <a:lnTo>
                  <a:pt x="1414418" y="14552"/>
                </a:lnTo>
                <a:lnTo>
                  <a:pt x="1420768" y="11377"/>
                </a:lnTo>
                <a:lnTo>
                  <a:pt x="1426854" y="8731"/>
                </a:lnTo>
                <a:lnTo>
                  <a:pt x="1433733" y="6085"/>
                </a:lnTo>
                <a:lnTo>
                  <a:pt x="1441406" y="3440"/>
                </a:lnTo>
                <a:lnTo>
                  <a:pt x="1450137" y="1588"/>
                </a:lnTo>
                <a:lnTo>
                  <a:pt x="1460191" y="529"/>
                </a:lnTo>
                <a:lnTo>
                  <a:pt x="1471304" y="0"/>
                </a:lnTo>
                <a:lnTo>
                  <a:pt x="1482945" y="529"/>
                </a:lnTo>
                <a:lnTo>
                  <a:pt x="1493000" y="1588"/>
                </a:lnTo>
                <a:lnTo>
                  <a:pt x="1501731" y="3440"/>
                </a:lnTo>
                <a:lnTo>
                  <a:pt x="1509404" y="6085"/>
                </a:lnTo>
                <a:lnTo>
                  <a:pt x="1516283" y="8731"/>
                </a:lnTo>
                <a:lnTo>
                  <a:pt x="1522368" y="11377"/>
                </a:lnTo>
                <a:lnTo>
                  <a:pt x="1528718" y="14552"/>
                </a:lnTo>
                <a:lnTo>
                  <a:pt x="1535068" y="17727"/>
                </a:lnTo>
                <a:lnTo>
                  <a:pt x="1541154" y="20902"/>
                </a:lnTo>
                <a:lnTo>
                  <a:pt x="1548033" y="23548"/>
                </a:lnTo>
                <a:lnTo>
                  <a:pt x="1555706" y="25929"/>
                </a:lnTo>
                <a:lnTo>
                  <a:pt x="1564437" y="27781"/>
                </a:lnTo>
                <a:lnTo>
                  <a:pt x="1574491" y="29104"/>
                </a:lnTo>
                <a:lnTo>
                  <a:pt x="1585868" y="29369"/>
                </a:lnTo>
                <a:lnTo>
                  <a:pt x="1597245" y="29104"/>
                </a:lnTo>
                <a:lnTo>
                  <a:pt x="1607300" y="27781"/>
                </a:lnTo>
                <a:lnTo>
                  <a:pt x="1616031" y="25929"/>
                </a:lnTo>
                <a:lnTo>
                  <a:pt x="1623704" y="23548"/>
                </a:lnTo>
                <a:lnTo>
                  <a:pt x="1630583" y="20902"/>
                </a:lnTo>
                <a:lnTo>
                  <a:pt x="1636668" y="17727"/>
                </a:lnTo>
                <a:lnTo>
                  <a:pt x="1649368" y="11377"/>
                </a:lnTo>
                <a:lnTo>
                  <a:pt x="1655454" y="8731"/>
                </a:lnTo>
                <a:lnTo>
                  <a:pt x="1662333" y="6085"/>
                </a:lnTo>
                <a:lnTo>
                  <a:pt x="1670006" y="3440"/>
                </a:lnTo>
                <a:lnTo>
                  <a:pt x="1678737" y="1588"/>
                </a:lnTo>
                <a:lnTo>
                  <a:pt x="1688791" y="529"/>
                </a:lnTo>
                <a:lnTo>
                  <a:pt x="1700168" y="0"/>
                </a:lnTo>
                <a:lnTo>
                  <a:pt x="1711545" y="529"/>
                </a:lnTo>
                <a:lnTo>
                  <a:pt x="1721600" y="1588"/>
                </a:lnTo>
                <a:lnTo>
                  <a:pt x="1730331" y="3440"/>
                </a:lnTo>
                <a:lnTo>
                  <a:pt x="1738004" y="6085"/>
                </a:lnTo>
                <a:lnTo>
                  <a:pt x="1744883" y="8731"/>
                </a:lnTo>
                <a:lnTo>
                  <a:pt x="1750968" y="11377"/>
                </a:lnTo>
                <a:lnTo>
                  <a:pt x="1757318" y="14552"/>
                </a:lnTo>
                <a:lnTo>
                  <a:pt x="1763668" y="17727"/>
                </a:lnTo>
                <a:lnTo>
                  <a:pt x="1769754" y="20902"/>
                </a:lnTo>
                <a:lnTo>
                  <a:pt x="1776633" y="23548"/>
                </a:lnTo>
                <a:lnTo>
                  <a:pt x="1784306" y="25929"/>
                </a:lnTo>
                <a:lnTo>
                  <a:pt x="1793037" y="27781"/>
                </a:lnTo>
                <a:lnTo>
                  <a:pt x="1803091" y="29104"/>
                </a:lnTo>
                <a:lnTo>
                  <a:pt x="1814468" y="29369"/>
                </a:lnTo>
                <a:lnTo>
                  <a:pt x="1825845" y="29104"/>
                </a:lnTo>
                <a:lnTo>
                  <a:pt x="1835900" y="27781"/>
                </a:lnTo>
                <a:lnTo>
                  <a:pt x="1844631" y="25929"/>
                </a:lnTo>
                <a:lnTo>
                  <a:pt x="1852304" y="23548"/>
                </a:lnTo>
                <a:lnTo>
                  <a:pt x="1859183" y="20902"/>
                </a:lnTo>
                <a:lnTo>
                  <a:pt x="1865268" y="17727"/>
                </a:lnTo>
                <a:lnTo>
                  <a:pt x="1871618" y="14552"/>
                </a:lnTo>
                <a:lnTo>
                  <a:pt x="1877968" y="11377"/>
                </a:lnTo>
                <a:lnTo>
                  <a:pt x="1884054" y="8731"/>
                </a:lnTo>
                <a:lnTo>
                  <a:pt x="1890933" y="6085"/>
                </a:lnTo>
                <a:lnTo>
                  <a:pt x="1898606" y="3440"/>
                </a:lnTo>
                <a:lnTo>
                  <a:pt x="1907337" y="1588"/>
                </a:lnTo>
                <a:lnTo>
                  <a:pt x="1917391" y="529"/>
                </a:lnTo>
                <a:lnTo>
                  <a:pt x="1928768" y="0"/>
                </a:lnTo>
                <a:lnTo>
                  <a:pt x="1940145" y="529"/>
                </a:lnTo>
                <a:lnTo>
                  <a:pt x="1950200" y="1588"/>
                </a:lnTo>
                <a:lnTo>
                  <a:pt x="1958931" y="3440"/>
                </a:lnTo>
                <a:lnTo>
                  <a:pt x="1966604" y="6085"/>
                </a:lnTo>
                <a:lnTo>
                  <a:pt x="1973483" y="8731"/>
                </a:lnTo>
                <a:lnTo>
                  <a:pt x="1979568" y="11377"/>
                </a:lnTo>
                <a:lnTo>
                  <a:pt x="1985918" y="14552"/>
                </a:lnTo>
                <a:lnTo>
                  <a:pt x="1992268" y="17727"/>
                </a:lnTo>
                <a:lnTo>
                  <a:pt x="1998354" y="20902"/>
                </a:lnTo>
                <a:lnTo>
                  <a:pt x="2005233" y="23548"/>
                </a:lnTo>
                <a:lnTo>
                  <a:pt x="2012906" y="25929"/>
                </a:lnTo>
                <a:lnTo>
                  <a:pt x="2021637" y="27781"/>
                </a:lnTo>
                <a:lnTo>
                  <a:pt x="2031691" y="29104"/>
                </a:lnTo>
                <a:lnTo>
                  <a:pt x="2032000" y="29111"/>
                </a:lnTo>
                <a:lnTo>
                  <a:pt x="2032000" y="43344"/>
                </a:lnTo>
                <a:lnTo>
                  <a:pt x="2031691" y="43337"/>
                </a:lnTo>
                <a:lnTo>
                  <a:pt x="2021637" y="42014"/>
                </a:lnTo>
                <a:lnTo>
                  <a:pt x="2012906" y="40162"/>
                </a:lnTo>
                <a:lnTo>
                  <a:pt x="2005233" y="37781"/>
                </a:lnTo>
                <a:lnTo>
                  <a:pt x="1998354" y="35135"/>
                </a:lnTo>
                <a:lnTo>
                  <a:pt x="1992268" y="31960"/>
                </a:lnTo>
                <a:lnTo>
                  <a:pt x="1985918" y="28785"/>
                </a:lnTo>
                <a:lnTo>
                  <a:pt x="1979568" y="25610"/>
                </a:lnTo>
                <a:lnTo>
                  <a:pt x="1973483" y="22964"/>
                </a:lnTo>
                <a:lnTo>
                  <a:pt x="1966604" y="20318"/>
                </a:lnTo>
                <a:lnTo>
                  <a:pt x="1958931" y="17673"/>
                </a:lnTo>
                <a:lnTo>
                  <a:pt x="1950200" y="15821"/>
                </a:lnTo>
                <a:lnTo>
                  <a:pt x="1940145" y="14762"/>
                </a:lnTo>
                <a:lnTo>
                  <a:pt x="1928768" y="14233"/>
                </a:lnTo>
                <a:lnTo>
                  <a:pt x="1917391" y="14762"/>
                </a:lnTo>
                <a:lnTo>
                  <a:pt x="1907337" y="15821"/>
                </a:lnTo>
                <a:lnTo>
                  <a:pt x="1898606" y="17673"/>
                </a:lnTo>
                <a:lnTo>
                  <a:pt x="1890933" y="20318"/>
                </a:lnTo>
                <a:lnTo>
                  <a:pt x="1884054" y="22964"/>
                </a:lnTo>
                <a:lnTo>
                  <a:pt x="1877968" y="25610"/>
                </a:lnTo>
                <a:lnTo>
                  <a:pt x="1871618" y="28785"/>
                </a:lnTo>
                <a:lnTo>
                  <a:pt x="1865268" y="31960"/>
                </a:lnTo>
                <a:lnTo>
                  <a:pt x="1859183" y="35135"/>
                </a:lnTo>
                <a:lnTo>
                  <a:pt x="1852304" y="37781"/>
                </a:lnTo>
                <a:lnTo>
                  <a:pt x="1844631" y="40162"/>
                </a:lnTo>
                <a:lnTo>
                  <a:pt x="1835900" y="42014"/>
                </a:lnTo>
                <a:lnTo>
                  <a:pt x="1825845" y="43337"/>
                </a:lnTo>
                <a:lnTo>
                  <a:pt x="1814468" y="43602"/>
                </a:lnTo>
                <a:lnTo>
                  <a:pt x="1803091" y="43337"/>
                </a:lnTo>
                <a:lnTo>
                  <a:pt x="1793037" y="42014"/>
                </a:lnTo>
                <a:lnTo>
                  <a:pt x="1784306" y="40162"/>
                </a:lnTo>
                <a:lnTo>
                  <a:pt x="1776633" y="37781"/>
                </a:lnTo>
                <a:lnTo>
                  <a:pt x="1769754" y="35135"/>
                </a:lnTo>
                <a:lnTo>
                  <a:pt x="1763668" y="31960"/>
                </a:lnTo>
                <a:lnTo>
                  <a:pt x="1757318" y="28785"/>
                </a:lnTo>
                <a:lnTo>
                  <a:pt x="1750968" y="25610"/>
                </a:lnTo>
                <a:lnTo>
                  <a:pt x="1744883" y="22964"/>
                </a:lnTo>
                <a:lnTo>
                  <a:pt x="1738004" y="20318"/>
                </a:lnTo>
                <a:lnTo>
                  <a:pt x="1730331" y="17673"/>
                </a:lnTo>
                <a:lnTo>
                  <a:pt x="1721600" y="15821"/>
                </a:lnTo>
                <a:lnTo>
                  <a:pt x="1711545" y="14762"/>
                </a:lnTo>
                <a:lnTo>
                  <a:pt x="1700168" y="14233"/>
                </a:lnTo>
                <a:lnTo>
                  <a:pt x="1688791" y="14762"/>
                </a:lnTo>
                <a:lnTo>
                  <a:pt x="1678737" y="15821"/>
                </a:lnTo>
                <a:lnTo>
                  <a:pt x="1670006" y="17673"/>
                </a:lnTo>
                <a:lnTo>
                  <a:pt x="1662333" y="20318"/>
                </a:lnTo>
                <a:lnTo>
                  <a:pt x="1655454" y="22964"/>
                </a:lnTo>
                <a:lnTo>
                  <a:pt x="1649368" y="25610"/>
                </a:lnTo>
                <a:lnTo>
                  <a:pt x="1636668" y="31960"/>
                </a:lnTo>
                <a:lnTo>
                  <a:pt x="1630583" y="35135"/>
                </a:lnTo>
                <a:lnTo>
                  <a:pt x="1623704" y="37781"/>
                </a:lnTo>
                <a:lnTo>
                  <a:pt x="1616031" y="40162"/>
                </a:lnTo>
                <a:lnTo>
                  <a:pt x="1607300" y="42014"/>
                </a:lnTo>
                <a:lnTo>
                  <a:pt x="1597245" y="43337"/>
                </a:lnTo>
                <a:lnTo>
                  <a:pt x="1585868" y="43602"/>
                </a:lnTo>
                <a:lnTo>
                  <a:pt x="1574491" y="43337"/>
                </a:lnTo>
                <a:lnTo>
                  <a:pt x="1564437" y="42014"/>
                </a:lnTo>
                <a:lnTo>
                  <a:pt x="1555706" y="40162"/>
                </a:lnTo>
                <a:lnTo>
                  <a:pt x="1548033" y="37781"/>
                </a:lnTo>
                <a:lnTo>
                  <a:pt x="1541154" y="35135"/>
                </a:lnTo>
                <a:lnTo>
                  <a:pt x="1535068" y="31960"/>
                </a:lnTo>
                <a:lnTo>
                  <a:pt x="1528718" y="28785"/>
                </a:lnTo>
                <a:lnTo>
                  <a:pt x="1522368" y="25610"/>
                </a:lnTo>
                <a:lnTo>
                  <a:pt x="1516283" y="22964"/>
                </a:lnTo>
                <a:lnTo>
                  <a:pt x="1509404" y="20318"/>
                </a:lnTo>
                <a:lnTo>
                  <a:pt x="1501731" y="17673"/>
                </a:lnTo>
                <a:lnTo>
                  <a:pt x="1493000" y="15821"/>
                </a:lnTo>
                <a:lnTo>
                  <a:pt x="1482945" y="14762"/>
                </a:lnTo>
                <a:lnTo>
                  <a:pt x="1471304" y="14233"/>
                </a:lnTo>
                <a:lnTo>
                  <a:pt x="1460191" y="14762"/>
                </a:lnTo>
                <a:lnTo>
                  <a:pt x="1450137" y="15821"/>
                </a:lnTo>
                <a:lnTo>
                  <a:pt x="1441406" y="17673"/>
                </a:lnTo>
                <a:lnTo>
                  <a:pt x="1433733" y="20318"/>
                </a:lnTo>
                <a:lnTo>
                  <a:pt x="1426854" y="22964"/>
                </a:lnTo>
                <a:lnTo>
                  <a:pt x="1420768" y="25610"/>
                </a:lnTo>
                <a:lnTo>
                  <a:pt x="1414418" y="28785"/>
                </a:lnTo>
                <a:lnTo>
                  <a:pt x="1408068" y="31960"/>
                </a:lnTo>
                <a:lnTo>
                  <a:pt x="1401983" y="35135"/>
                </a:lnTo>
                <a:lnTo>
                  <a:pt x="1395104" y="37781"/>
                </a:lnTo>
                <a:lnTo>
                  <a:pt x="1387431" y="40162"/>
                </a:lnTo>
                <a:lnTo>
                  <a:pt x="1378700" y="42014"/>
                </a:lnTo>
                <a:lnTo>
                  <a:pt x="1368645" y="43337"/>
                </a:lnTo>
                <a:lnTo>
                  <a:pt x="1357268" y="43602"/>
                </a:lnTo>
                <a:lnTo>
                  <a:pt x="1345891" y="43337"/>
                </a:lnTo>
                <a:lnTo>
                  <a:pt x="1335837" y="42014"/>
                </a:lnTo>
                <a:lnTo>
                  <a:pt x="1327106" y="40162"/>
                </a:lnTo>
                <a:lnTo>
                  <a:pt x="1319433" y="37781"/>
                </a:lnTo>
                <a:lnTo>
                  <a:pt x="1312554" y="35135"/>
                </a:lnTo>
                <a:lnTo>
                  <a:pt x="1306468" y="31960"/>
                </a:lnTo>
                <a:lnTo>
                  <a:pt x="1300118" y="28785"/>
                </a:lnTo>
                <a:lnTo>
                  <a:pt x="1293768" y="25610"/>
                </a:lnTo>
                <a:lnTo>
                  <a:pt x="1287683" y="22964"/>
                </a:lnTo>
                <a:lnTo>
                  <a:pt x="1280804" y="20318"/>
                </a:lnTo>
                <a:lnTo>
                  <a:pt x="1273131" y="17673"/>
                </a:lnTo>
                <a:lnTo>
                  <a:pt x="1264400" y="15821"/>
                </a:lnTo>
                <a:lnTo>
                  <a:pt x="1254345" y="14762"/>
                </a:lnTo>
                <a:lnTo>
                  <a:pt x="1242968" y="14233"/>
                </a:lnTo>
                <a:lnTo>
                  <a:pt x="1231591" y="14762"/>
                </a:lnTo>
                <a:lnTo>
                  <a:pt x="1221537" y="15821"/>
                </a:lnTo>
                <a:lnTo>
                  <a:pt x="1212806" y="17673"/>
                </a:lnTo>
                <a:lnTo>
                  <a:pt x="1205133" y="20318"/>
                </a:lnTo>
                <a:lnTo>
                  <a:pt x="1198254" y="22964"/>
                </a:lnTo>
                <a:lnTo>
                  <a:pt x="1192168" y="25610"/>
                </a:lnTo>
                <a:lnTo>
                  <a:pt x="1185818" y="28785"/>
                </a:lnTo>
                <a:lnTo>
                  <a:pt x="1179468" y="31960"/>
                </a:lnTo>
                <a:lnTo>
                  <a:pt x="1173383" y="35135"/>
                </a:lnTo>
                <a:lnTo>
                  <a:pt x="1166504" y="37781"/>
                </a:lnTo>
                <a:lnTo>
                  <a:pt x="1158831" y="40162"/>
                </a:lnTo>
                <a:lnTo>
                  <a:pt x="1150100" y="42014"/>
                </a:lnTo>
                <a:lnTo>
                  <a:pt x="1140045" y="43337"/>
                </a:lnTo>
                <a:lnTo>
                  <a:pt x="1130300" y="43564"/>
                </a:lnTo>
                <a:lnTo>
                  <a:pt x="1120555" y="43337"/>
                </a:lnTo>
                <a:lnTo>
                  <a:pt x="1110501" y="42014"/>
                </a:lnTo>
                <a:lnTo>
                  <a:pt x="1101769" y="40162"/>
                </a:lnTo>
                <a:lnTo>
                  <a:pt x="1094096" y="37781"/>
                </a:lnTo>
                <a:lnTo>
                  <a:pt x="1087217" y="35135"/>
                </a:lnTo>
                <a:lnTo>
                  <a:pt x="1081132" y="31960"/>
                </a:lnTo>
                <a:lnTo>
                  <a:pt x="1074782" y="28785"/>
                </a:lnTo>
                <a:lnTo>
                  <a:pt x="1068432" y="25610"/>
                </a:lnTo>
                <a:lnTo>
                  <a:pt x="1062346" y="22964"/>
                </a:lnTo>
                <a:lnTo>
                  <a:pt x="1055467" y="20318"/>
                </a:lnTo>
                <a:lnTo>
                  <a:pt x="1047794" y="17673"/>
                </a:lnTo>
                <a:lnTo>
                  <a:pt x="1039063" y="15821"/>
                </a:lnTo>
                <a:lnTo>
                  <a:pt x="1029009" y="14762"/>
                </a:lnTo>
                <a:lnTo>
                  <a:pt x="1017632" y="14233"/>
                </a:lnTo>
                <a:lnTo>
                  <a:pt x="1016000" y="14309"/>
                </a:lnTo>
                <a:lnTo>
                  <a:pt x="1014368" y="14233"/>
                </a:lnTo>
                <a:lnTo>
                  <a:pt x="1002991" y="14762"/>
                </a:lnTo>
                <a:lnTo>
                  <a:pt x="992937" y="15821"/>
                </a:lnTo>
                <a:lnTo>
                  <a:pt x="984206" y="17673"/>
                </a:lnTo>
                <a:lnTo>
                  <a:pt x="976533" y="20318"/>
                </a:lnTo>
                <a:lnTo>
                  <a:pt x="969654" y="22964"/>
                </a:lnTo>
                <a:lnTo>
                  <a:pt x="963568" y="25610"/>
                </a:lnTo>
                <a:lnTo>
                  <a:pt x="957218" y="28785"/>
                </a:lnTo>
                <a:lnTo>
                  <a:pt x="950868" y="31960"/>
                </a:lnTo>
                <a:lnTo>
                  <a:pt x="944783" y="35135"/>
                </a:lnTo>
                <a:lnTo>
                  <a:pt x="937904" y="37781"/>
                </a:lnTo>
                <a:lnTo>
                  <a:pt x="930231" y="40162"/>
                </a:lnTo>
                <a:lnTo>
                  <a:pt x="921499" y="42014"/>
                </a:lnTo>
                <a:lnTo>
                  <a:pt x="911445" y="43337"/>
                </a:lnTo>
                <a:lnTo>
                  <a:pt x="901700" y="43564"/>
                </a:lnTo>
                <a:lnTo>
                  <a:pt x="891955" y="43337"/>
                </a:lnTo>
                <a:lnTo>
                  <a:pt x="881900" y="42014"/>
                </a:lnTo>
                <a:lnTo>
                  <a:pt x="873169" y="40162"/>
                </a:lnTo>
                <a:lnTo>
                  <a:pt x="865496" y="37781"/>
                </a:lnTo>
                <a:lnTo>
                  <a:pt x="858617" y="35135"/>
                </a:lnTo>
                <a:lnTo>
                  <a:pt x="852532" y="31960"/>
                </a:lnTo>
                <a:lnTo>
                  <a:pt x="846182" y="28785"/>
                </a:lnTo>
                <a:lnTo>
                  <a:pt x="839832" y="25610"/>
                </a:lnTo>
                <a:lnTo>
                  <a:pt x="833746" y="22964"/>
                </a:lnTo>
                <a:lnTo>
                  <a:pt x="826867" y="20318"/>
                </a:lnTo>
                <a:lnTo>
                  <a:pt x="819194" y="17673"/>
                </a:lnTo>
                <a:lnTo>
                  <a:pt x="810463" y="15821"/>
                </a:lnTo>
                <a:lnTo>
                  <a:pt x="800409" y="14762"/>
                </a:lnTo>
                <a:lnTo>
                  <a:pt x="789032" y="14233"/>
                </a:lnTo>
                <a:lnTo>
                  <a:pt x="777655" y="14762"/>
                </a:lnTo>
                <a:lnTo>
                  <a:pt x="767600" y="15821"/>
                </a:lnTo>
                <a:lnTo>
                  <a:pt x="758869" y="17673"/>
                </a:lnTo>
                <a:lnTo>
                  <a:pt x="751196" y="20318"/>
                </a:lnTo>
                <a:lnTo>
                  <a:pt x="744317" y="22964"/>
                </a:lnTo>
                <a:lnTo>
                  <a:pt x="738232" y="25610"/>
                </a:lnTo>
                <a:lnTo>
                  <a:pt x="725532" y="31960"/>
                </a:lnTo>
                <a:lnTo>
                  <a:pt x="719446" y="35135"/>
                </a:lnTo>
                <a:lnTo>
                  <a:pt x="712567" y="37781"/>
                </a:lnTo>
                <a:lnTo>
                  <a:pt x="704894" y="40162"/>
                </a:lnTo>
                <a:lnTo>
                  <a:pt x="696163" y="42014"/>
                </a:lnTo>
                <a:lnTo>
                  <a:pt x="686109" y="43337"/>
                </a:lnTo>
                <a:lnTo>
                  <a:pt x="674732" y="43602"/>
                </a:lnTo>
                <a:lnTo>
                  <a:pt x="663355" y="43337"/>
                </a:lnTo>
                <a:lnTo>
                  <a:pt x="653300" y="42014"/>
                </a:lnTo>
                <a:lnTo>
                  <a:pt x="644569" y="40162"/>
                </a:lnTo>
                <a:lnTo>
                  <a:pt x="636896" y="37781"/>
                </a:lnTo>
                <a:lnTo>
                  <a:pt x="630017" y="35135"/>
                </a:lnTo>
                <a:lnTo>
                  <a:pt x="623932" y="31960"/>
                </a:lnTo>
                <a:lnTo>
                  <a:pt x="617582" y="28785"/>
                </a:lnTo>
                <a:lnTo>
                  <a:pt x="611232" y="25610"/>
                </a:lnTo>
                <a:lnTo>
                  <a:pt x="605146" y="22964"/>
                </a:lnTo>
                <a:lnTo>
                  <a:pt x="598267" y="20318"/>
                </a:lnTo>
                <a:lnTo>
                  <a:pt x="590594" y="17673"/>
                </a:lnTo>
                <a:lnTo>
                  <a:pt x="581863" y="15821"/>
                </a:lnTo>
                <a:lnTo>
                  <a:pt x="571809" y="14762"/>
                </a:lnTo>
                <a:lnTo>
                  <a:pt x="560167" y="14233"/>
                </a:lnTo>
                <a:lnTo>
                  <a:pt x="549055" y="14762"/>
                </a:lnTo>
                <a:lnTo>
                  <a:pt x="539000" y="15821"/>
                </a:lnTo>
                <a:lnTo>
                  <a:pt x="530269" y="17673"/>
                </a:lnTo>
                <a:lnTo>
                  <a:pt x="522596" y="20318"/>
                </a:lnTo>
                <a:lnTo>
                  <a:pt x="515717" y="22964"/>
                </a:lnTo>
                <a:lnTo>
                  <a:pt x="509632" y="25610"/>
                </a:lnTo>
                <a:lnTo>
                  <a:pt x="503282" y="28785"/>
                </a:lnTo>
                <a:lnTo>
                  <a:pt x="496932" y="31960"/>
                </a:lnTo>
                <a:lnTo>
                  <a:pt x="490846" y="35135"/>
                </a:lnTo>
                <a:lnTo>
                  <a:pt x="483967" y="37781"/>
                </a:lnTo>
                <a:lnTo>
                  <a:pt x="476294" y="40162"/>
                </a:lnTo>
                <a:lnTo>
                  <a:pt x="467563" y="42014"/>
                </a:lnTo>
                <a:lnTo>
                  <a:pt x="457509" y="43337"/>
                </a:lnTo>
                <a:lnTo>
                  <a:pt x="446132" y="43602"/>
                </a:lnTo>
                <a:lnTo>
                  <a:pt x="434755" y="43337"/>
                </a:lnTo>
                <a:lnTo>
                  <a:pt x="424700" y="42014"/>
                </a:lnTo>
                <a:lnTo>
                  <a:pt x="415969" y="40162"/>
                </a:lnTo>
                <a:lnTo>
                  <a:pt x="408296" y="37781"/>
                </a:lnTo>
                <a:lnTo>
                  <a:pt x="401417" y="35135"/>
                </a:lnTo>
                <a:lnTo>
                  <a:pt x="395332" y="31960"/>
                </a:lnTo>
                <a:lnTo>
                  <a:pt x="388982" y="28785"/>
                </a:lnTo>
                <a:lnTo>
                  <a:pt x="382632" y="25610"/>
                </a:lnTo>
                <a:lnTo>
                  <a:pt x="376546" y="22964"/>
                </a:lnTo>
                <a:lnTo>
                  <a:pt x="369667" y="20318"/>
                </a:lnTo>
                <a:lnTo>
                  <a:pt x="361994" y="17673"/>
                </a:lnTo>
                <a:lnTo>
                  <a:pt x="353263" y="15821"/>
                </a:lnTo>
                <a:lnTo>
                  <a:pt x="343209" y="14762"/>
                </a:lnTo>
                <a:lnTo>
                  <a:pt x="331832" y="14233"/>
                </a:lnTo>
                <a:lnTo>
                  <a:pt x="320455" y="14762"/>
                </a:lnTo>
                <a:lnTo>
                  <a:pt x="310400" y="15821"/>
                </a:lnTo>
                <a:lnTo>
                  <a:pt x="301669" y="17673"/>
                </a:lnTo>
                <a:lnTo>
                  <a:pt x="293996" y="20318"/>
                </a:lnTo>
                <a:lnTo>
                  <a:pt x="287117" y="22964"/>
                </a:lnTo>
                <a:lnTo>
                  <a:pt x="281032" y="25610"/>
                </a:lnTo>
                <a:lnTo>
                  <a:pt x="274682" y="28785"/>
                </a:lnTo>
                <a:lnTo>
                  <a:pt x="268332" y="31960"/>
                </a:lnTo>
                <a:lnTo>
                  <a:pt x="262246" y="35135"/>
                </a:lnTo>
                <a:lnTo>
                  <a:pt x="255367" y="37781"/>
                </a:lnTo>
                <a:lnTo>
                  <a:pt x="247694" y="40162"/>
                </a:lnTo>
                <a:lnTo>
                  <a:pt x="238963" y="42014"/>
                </a:lnTo>
                <a:lnTo>
                  <a:pt x="228909" y="43337"/>
                </a:lnTo>
                <a:lnTo>
                  <a:pt x="217532" y="43602"/>
                </a:lnTo>
                <a:lnTo>
                  <a:pt x="206155" y="43337"/>
                </a:lnTo>
                <a:lnTo>
                  <a:pt x="196100" y="42014"/>
                </a:lnTo>
                <a:lnTo>
                  <a:pt x="187369" y="40162"/>
                </a:lnTo>
                <a:lnTo>
                  <a:pt x="179696" y="37781"/>
                </a:lnTo>
                <a:lnTo>
                  <a:pt x="172817" y="35135"/>
                </a:lnTo>
                <a:lnTo>
                  <a:pt x="166732" y="31960"/>
                </a:lnTo>
                <a:lnTo>
                  <a:pt x="160382" y="28785"/>
                </a:lnTo>
                <a:lnTo>
                  <a:pt x="154032" y="25610"/>
                </a:lnTo>
                <a:lnTo>
                  <a:pt x="147946" y="22964"/>
                </a:lnTo>
                <a:lnTo>
                  <a:pt x="141067" y="20318"/>
                </a:lnTo>
                <a:lnTo>
                  <a:pt x="133394" y="17673"/>
                </a:lnTo>
                <a:lnTo>
                  <a:pt x="124663" y="15821"/>
                </a:lnTo>
                <a:lnTo>
                  <a:pt x="114609" y="14762"/>
                </a:lnTo>
                <a:lnTo>
                  <a:pt x="103232" y="14233"/>
                </a:lnTo>
                <a:lnTo>
                  <a:pt x="91855" y="14762"/>
                </a:lnTo>
                <a:lnTo>
                  <a:pt x="81800" y="15821"/>
                </a:lnTo>
                <a:lnTo>
                  <a:pt x="73069" y="17673"/>
                </a:lnTo>
                <a:lnTo>
                  <a:pt x="65396" y="20318"/>
                </a:lnTo>
                <a:lnTo>
                  <a:pt x="58517" y="22964"/>
                </a:lnTo>
                <a:lnTo>
                  <a:pt x="52432" y="25610"/>
                </a:lnTo>
                <a:lnTo>
                  <a:pt x="46082" y="28785"/>
                </a:lnTo>
                <a:lnTo>
                  <a:pt x="39732" y="31960"/>
                </a:lnTo>
                <a:lnTo>
                  <a:pt x="33646" y="35135"/>
                </a:lnTo>
                <a:lnTo>
                  <a:pt x="26767" y="37781"/>
                </a:lnTo>
                <a:lnTo>
                  <a:pt x="19094" y="40162"/>
                </a:lnTo>
                <a:lnTo>
                  <a:pt x="10363" y="42014"/>
                </a:lnTo>
                <a:lnTo>
                  <a:pt x="309" y="43337"/>
                </a:lnTo>
                <a:lnTo>
                  <a:pt x="0" y="43344"/>
                </a:lnTo>
                <a:lnTo>
                  <a:pt x="0" y="29111"/>
                </a:lnTo>
                <a:lnTo>
                  <a:pt x="309" y="29104"/>
                </a:lnTo>
                <a:lnTo>
                  <a:pt x="10363" y="27781"/>
                </a:lnTo>
                <a:lnTo>
                  <a:pt x="19094" y="25929"/>
                </a:lnTo>
                <a:lnTo>
                  <a:pt x="26767" y="23548"/>
                </a:lnTo>
                <a:lnTo>
                  <a:pt x="33646" y="20902"/>
                </a:lnTo>
                <a:lnTo>
                  <a:pt x="39732" y="17727"/>
                </a:lnTo>
                <a:lnTo>
                  <a:pt x="46082" y="14552"/>
                </a:lnTo>
                <a:lnTo>
                  <a:pt x="52432" y="11377"/>
                </a:lnTo>
                <a:lnTo>
                  <a:pt x="58517" y="8731"/>
                </a:lnTo>
                <a:lnTo>
                  <a:pt x="65396" y="6085"/>
                </a:lnTo>
                <a:lnTo>
                  <a:pt x="73069" y="3440"/>
                </a:lnTo>
                <a:lnTo>
                  <a:pt x="81800" y="1588"/>
                </a:lnTo>
                <a:lnTo>
                  <a:pt x="91855" y="5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53246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F8F1390-D5DD-4C83-BA9C-F361A33FC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F6C26729-DDBB-4A09-8789-01DEDF5BB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5913" y="-188080"/>
            <a:ext cx="1900163"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61996" y="5279571"/>
            <a:ext cx="10668004" cy="947272"/>
          </a:xfrm>
        </p:spPr>
        <p:txBody>
          <a:bodyPr anchor="ctr">
            <a:normAutofit/>
          </a:bodyPr>
          <a:lstStyle/>
          <a:p>
            <a:r>
              <a:rPr lang="en-US" sz="3600" u="sng"/>
              <a:t>Types of Ethics</a:t>
            </a:r>
          </a:p>
        </p:txBody>
      </p:sp>
      <p:sp>
        <p:nvSpPr>
          <p:cNvPr id="3" name="Content Placeholder 2"/>
          <p:cNvSpPr>
            <a:spLocks noGrp="1"/>
          </p:cNvSpPr>
          <p:nvPr>
            <p:ph idx="1"/>
          </p:nvPr>
        </p:nvSpPr>
        <p:spPr>
          <a:xfrm>
            <a:off x="761996" y="142875"/>
            <a:ext cx="8505829" cy="4814961"/>
          </a:xfrm>
        </p:spPr>
        <p:txBody>
          <a:bodyPr anchor="ctr">
            <a:normAutofit/>
          </a:bodyPr>
          <a:lstStyle/>
          <a:p>
            <a:r>
              <a:rPr lang="en-US" sz="2400" b="1" dirty="0">
                <a:solidFill>
                  <a:schemeClr val="tx2"/>
                </a:solidFill>
              </a:rPr>
              <a:t>Mandatory Ethics</a:t>
            </a:r>
          </a:p>
          <a:p>
            <a:endParaRPr lang="en-US" sz="2400" dirty="0">
              <a:solidFill>
                <a:schemeClr val="tx2"/>
              </a:solidFill>
            </a:endParaRPr>
          </a:p>
          <a:p>
            <a:pPr lvl="1"/>
            <a:r>
              <a:rPr lang="en-US" sz="2400" dirty="0">
                <a:solidFill>
                  <a:schemeClr val="tx2"/>
                </a:solidFill>
              </a:rPr>
              <a:t>Lowest threshold for ethical conduct</a:t>
            </a:r>
          </a:p>
          <a:p>
            <a:pPr marL="457200" lvl="1" indent="0">
              <a:buNone/>
            </a:pPr>
            <a:endParaRPr lang="en-US" sz="2400" dirty="0">
              <a:solidFill>
                <a:schemeClr val="tx2"/>
              </a:solidFill>
            </a:endParaRPr>
          </a:p>
          <a:p>
            <a:pPr lvl="1"/>
            <a:r>
              <a:rPr lang="en-US" sz="2400" dirty="0">
                <a:solidFill>
                  <a:schemeClr val="tx2"/>
                </a:solidFill>
              </a:rPr>
              <a:t>Keeps one in compliance with minimal standards</a:t>
            </a:r>
          </a:p>
          <a:p>
            <a:pPr marL="457200" lvl="1" indent="0">
              <a:buNone/>
            </a:pPr>
            <a:endParaRPr lang="en-US" sz="2400" dirty="0">
              <a:solidFill>
                <a:schemeClr val="tx2"/>
              </a:solidFill>
            </a:endParaRPr>
          </a:p>
          <a:p>
            <a:pPr lvl="1"/>
            <a:r>
              <a:rPr lang="en-US" sz="2400" dirty="0">
                <a:solidFill>
                  <a:schemeClr val="tx2"/>
                </a:solidFill>
              </a:rPr>
              <a:t>Does not meet spirit of law</a:t>
            </a:r>
          </a:p>
          <a:p>
            <a:endParaRPr lang="en-US" dirty="0">
              <a:solidFill>
                <a:schemeClr val="tx2"/>
              </a:solidFill>
            </a:endParaRPr>
          </a:p>
        </p:txBody>
      </p:sp>
    </p:spTree>
    <p:extLst>
      <p:ext uri="{BB962C8B-B14F-4D97-AF65-F5344CB8AC3E}">
        <p14:creationId xmlns:p14="http://schemas.microsoft.com/office/powerpoint/2010/main" val="160178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u="sng"/>
              <a:t>Types of Ethics</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rmAutofit/>
          </a:bodyPr>
          <a:lstStyle/>
          <a:p>
            <a:r>
              <a:rPr lang="en-US" sz="2800" b="1" dirty="0"/>
              <a:t>Aspirational Ethics</a:t>
            </a:r>
          </a:p>
          <a:p>
            <a:pPr marL="0" indent="0">
              <a:buNone/>
            </a:pPr>
            <a:endParaRPr lang="en-US" sz="2800" dirty="0"/>
          </a:p>
          <a:p>
            <a:pPr lvl="1"/>
            <a:r>
              <a:rPr lang="en-US" sz="2800" dirty="0"/>
              <a:t>Highest moral conduct</a:t>
            </a:r>
          </a:p>
          <a:p>
            <a:pPr marL="457200" lvl="1" indent="0">
              <a:buNone/>
            </a:pPr>
            <a:endParaRPr lang="en-US" sz="2800" dirty="0"/>
          </a:p>
          <a:p>
            <a:pPr lvl="1"/>
            <a:r>
              <a:rPr lang="en-US" sz="2800" dirty="0"/>
              <a:t>Closely related to best practice</a:t>
            </a:r>
          </a:p>
        </p:txBody>
      </p:sp>
    </p:spTree>
    <p:extLst>
      <p:ext uri="{BB962C8B-B14F-4D97-AF65-F5344CB8AC3E}">
        <p14:creationId xmlns:p14="http://schemas.microsoft.com/office/powerpoint/2010/main" val="245140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r>
              <a:rPr lang="en-US" u="sng" dirty="0"/>
              <a:t>Why Do We Need Ethics</a:t>
            </a:r>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BBD8D51-EF74-42D1-9BA7-BFC70F42EEDF}"/>
              </a:ext>
            </a:extLst>
          </p:cNvPr>
          <p:cNvGraphicFramePr>
            <a:graphicFrameLocks noGrp="1"/>
          </p:cNvGraphicFramePr>
          <p:nvPr>
            <p:ph idx="1"/>
            <p:extLst>
              <p:ext uri="{D42A27DB-BD31-4B8C-83A1-F6EECF244321}">
                <p14:modId xmlns:p14="http://schemas.microsoft.com/office/powerpoint/2010/main" val="306019909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018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hics cartoons, Ethics cartoon, funny, Ethics picture, Ethics pictures, Ethics image, Ethics images, Ethics illustration, Ethics illustrations">
            <a:extLst>
              <a:ext uri="{FF2B5EF4-FFF2-40B4-BE49-F238E27FC236}">
                <a16:creationId xmlns:a16="http://schemas.microsoft.com/office/drawing/2014/main" id="{6B974276-FCCA-4C57-9F5A-ABF2CDB71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704851"/>
            <a:ext cx="719137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9" name="Rectangle 8">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B9E871BE-68DD-43BE-B3DB-E11D2B540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08051" y="1262092"/>
            <a:ext cx="4369702" cy="436440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92B40336-F029-472B-832A-863A6EB84AF9}"/>
              </a:ext>
            </a:extLst>
          </p:cNvPr>
          <p:cNvSpPr>
            <a:spLocks noGrp="1"/>
          </p:cNvSpPr>
          <p:nvPr>
            <p:ph type="title"/>
          </p:nvPr>
        </p:nvSpPr>
        <p:spPr>
          <a:xfrm>
            <a:off x="761996" y="1231506"/>
            <a:ext cx="6461812" cy="4394988"/>
          </a:xfrm>
        </p:spPr>
        <p:txBody>
          <a:bodyPr vert="horz" lIns="91440" tIns="45720" rIns="91440" bIns="45720" rtlCol="0" anchor="ctr">
            <a:normAutofit/>
          </a:bodyPr>
          <a:lstStyle/>
          <a:p>
            <a:pPr algn="ctr"/>
            <a:r>
              <a:rPr lang="en-US" sz="4800" spc="800"/>
              <a:t>Me:  Defined</a:t>
            </a:r>
            <a:br>
              <a:rPr lang="en-US" sz="4800" spc="800"/>
            </a:br>
            <a:endParaRPr lang="en-US" sz="4800" spc="800"/>
          </a:p>
        </p:txBody>
      </p:sp>
      <p:sp>
        <p:nvSpPr>
          <p:cNvPr id="15" name="Freeform: Shape 14">
            <a:extLst>
              <a:ext uri="{FF2B5EF4-FFF2-40B4-BE49-F238E27FC236}">
                <a16:creationId xmlns:a16="http://schemas.microsoft.com/office/drawing/2014/main" id="{19C71155-FE2E-4DAD-A34B-04706245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02742" y="3407199"/>
            <a:ext cx="2032000" cy="43602"/>
          </a:xfrm>
          <a:custGeom>
            <a:avLst/>
            <a:gdLst>
              <a:gd name="connsiteX0" fmla="*/ 103232 w 2032000"/>
              <a:gd name="connsiteY0" fmla="*/ 0 h 43602"/>
              <a:gd name="connsiteX1" fmla="*/ 114609 w 2032000"/>
              <a:gd name="connsiteY1" fmla="*/ 529 h 43602"/>
              <a:gd name="connsiteX2" fmla="*/ 124663 w 2032000"/>
              <a:gd name="connsiteY2" fmla="*/ 1588 h 43602"/>
              <a:gd name="connsiteX3" fmla="*/ 133394 w 2032000"/>
              <a:gd name="connsiteY3" fmla="*/ 3440 h 43602"/>
              <a:gd name="connsiteX4" fmla="*/ 141067 w 2032000"/>
              <a:gd name="connsiteY4" fmla="*/ 6085 h 43602"/>
              <a:gd name="connsiteX5" fmla="*/ 147946 w 2032000"/>
              <a:gd name="connsiteY5" fmla="*/ 8731 h 43602"/>
              <a:gd name="connsiteX6" fmla="*/ 154032 w 2032000"/>
              <a:gd name="connsiteY6" fmla="*/ 11377 h 43602"/>
              <a:gd name="connsiteX7" fmla="*/ 160382 w 2032000"/>
              <a:gd name="connsiteY7" fmla="*/ 14552 h 43602"/>
              <a:gd name="connsiteX8" fmla="*/ 166732 w 2032000"/>
              <a:gd name="connsiteY8" fmla="*/ 17727 h 43602"/>
              <a:gd name="connsiteX9" fmla="*/ 172817 w 2032000"/>
              <a:gd name="connsiteY9" fmla="*/ 20902 h 43602"/>
              <a:gd name="connsiteX10" fmla="*/ 179696 w 2032000"/>
              <a:gd name="connsiteY10" fmla="*/ 23548 h 43602"/>
              <a:gd name="connsiteX11" fmla="*/ 187369 w 2032000"/>
              <a:gd name="connsiteY11" fmla="*/ 25929 h 43602"/>
              <a:gd name="connsiteX12" fmla="*/ 196100 w 2032000"/>
              <a:gd name="connsiteY12" fmla="*/ 27781 h 43602"/>
              <a:gd name="connsiteX13" fmla="*/ 206155 w 2032000"/>
              <a:gd name="connsiteY13" fmla="*/ 29104 h 43602"/>
              <a:gd name="connsiteX14" fmla="*/ 217532 w 2032000"/>
              <a:gd name="connsiteY14" fmla="*/ 29369 h 43602"/>
              <a:gd name="connsiteX15" fmla="*/ 228909 w 2032000"/>
              <a:gd name="connsiteY15" fmla="*/ 29104 h 43602"/>
              <a:gd name="connsiteX16" fmla="*/ 238963 w 2032000"/>
              <a:gd name="connsiteY16" fmla="*/ 27781 h 43602"/>
              <a:gd name="connsiteX17" fmla="*/ 247694 w 2032000"/>
              <a:gd name="connsiteY17" fmla="*/ 25929 h 43602"/>
              <a:gd name="connsiteX18" fmla="*/ 255367 w 2032000"/>
              <a:gd name="connsiteY18" fmla="*/ 23548 h 43602"/>
              <a:gd name="connsiteX19" fmla="*/ 262246 w 2032000"/>
              <a:gd name="connsiteY19" fmla="*/ 20902 h 43602"/>
              <a:gd name="connsiteX20" fmla="*/ 268332 w 2032000"/>
              <a:gd name="connsiteY20" fmla="*/ 17727 h 43602"/>
              <a:gd name="connsiteX21" fmla="*/ 274682 w 2032000"/>
              <a:gd name="connsiteY21" fmla="*/ 14552 h 43602"/>
              <a:gd name="connsiteX22" fmla="*/ 281032 w 2032000"/>
              <a:gd name="connsiteY22" fmla="*/ 11377 h 43602"/>
              <a:gd name="connsiteX23" fmla="*/ 287117 w 2032000"/>
              <a:gd name="connsiteY23" fmla="*/ 8731 h 43602"/>
              <a:gd name="connsiteX24" fmla="*/ 293996 w 2032000"/>
              <a:gd name="connsiteY24" fmla="*/ 6085 h 43602"/>
              <a:gd name="connsiteX25" fmla="*/ 301669 w 2032000"/>
              <a:gd name="connsiteY25" fmla="*/ 3440 h 43602"/>
              <a:gd name="connsiteX26" fmla="*/ 310400 w 2032000"/>
              <a:gd name="connsiteY26" fmla="*/ 1588 h 43602"/>
              <a:gd name="connsiteX27" fmla="*/ 320455 w 2032000"/>
              <a:gd name="connsiteY27" fmla="*/ 529 h 43602"/>
              <a:gd name="connsiteX28" fmla="*/ 331832 w 2032000"/>
              <a:gd name="connsiteY28" fmla="*/ 0 h 43602"/>
              <a:gd name="connsiteX29" fmla="*/ 343209 w 2032000"/>
              <a:gd name="connsiteY29" fmla="*/ 529 h 43602"/>
              <a:gd name="connsiteX30" fmla="*/ 353263 w 2032000"/>
              <a:gd name="connsiteY30" fmla="*/ 1588 h 43602"/>
              <a:gd name="connsiteX31" fmla="*/ 361994 w 2032000"/>
              <a:gd name="connsiteY31" fmla="*/ 3440 h 43602"/>
              <a:gd name="connsiteX32" fmla="*/ 369667 w 2032000"/>
              <a:gd name="connsiteY32" fmla="*/ 6085 h 43602"/>
              <a:gd name="connsiteX33" fmla="*/ 376546 w 2032000"/>
              <a:gd name="connsiteY33" fmla="*/ 8731 h 43602"/>
              <a:gd name="connsiteX34" fmla="*/ 382632 w 2032000"/>
              <a:gd name="connsiteY34" fmla="*/ 11377 h 43602"/>
              <a:gd name="connsiteX35" fmla="*/ 388982 w 2032000"/>
              <a:gd name="connsiteY35" fmla="*/ 14552 h 43602"/>
              <a:gd name="connsiteX36" fmla="*/ 395332 w 2032000"/>
              <a:gd name="connsiteY36" fmla="*/ 17727 h 43602"/>
              <a:gd name="connsiteX37" fmla="*/ 401417 w 2032000"/>
              <a:gd name="connsiteY37" fmla="*/ 20902 h 43602"/>
              <a:gd name="connsiteX38" fmla="*/ 408296 w 2032000"/>
              <a:gd name="connsiteY38" fmla="*/ 23548 h 43602"/>
              <a:gd name="connsiteX39" fmla="*/ 415969 w 2032000"/>
              <a:gd name="connsiteY39" fmla="*/ 25929 h 43602"/>
              <a:gd name="connsiteX40" fmla="*/ 424700 w 2032000"/>
              <a:gd name="connsiteY40" fmla="*/ 27781 h 43602"/>
              <a:gd name="connsiteX41" fmla="*/ 434755 w 2032000"/>
              <a:gd name="connsiteY41" fmla="*/ 29104 h 43602"/>
              <a:gd name="connsiteX42" fmla="*/ 446132 w 2032000"/>
              <a:gd name="connsiteY42" fmla="*/ 29369 h 43602"/>
              <a:gd name="connsiteX43" fmla="*/ 457509 w 2032000"/>
              <a:gd name="connsiteY43" fmla="*/ 29104 h 43602"/>
              <a:gd name="connsiteX44" fmla="*/ 467563 w 2032000"/>
              <a:gd name="connsiteY44" fmla="*/ 27781 h 43602"/>
              <a:gd name="connsiteX45" fmla="*/ 476294 w 2032000"/>
              <a:gd name="connsiteY45" fmla="*/ 25929 h 43602"/>
              <a:gd name="connsiteX46" fmla="*/ 483967 w 2032000"/>
              <a:gd name="connsiteY46" fmla="*/ 23548 h 43602"/>
              <a:gd name="connsiteX47" fmla="*/ 490846 w 2032000"/>
              <a:gd name="connsiteY47" fmla="*/ 20902 h 43602"/>
              <a:gd name="connsiteX48" fmla="*/ 496932 w 2032000"/>
              <a:gd name="connsiteY48" fmla="*/ 17727 h 43602"/>
              <a:gd name="connsiteX49" fmla="*/ 503282 w 2032000"/>
              <a:gd name="connsiteY49" fmla="*/ 14552 h 43602"/>
              <a:gd name="connsiteX50" fmla="*/ 509632 w 2032000"/>
              <a:gd name="connsiteY50" fmla="*/ 11377 h 43602"/>
              <a:gd name="connsiteX51" fmla="*/ 515717 w 2032000"/>
              <a:gd name="connsiteY51" fmla="*/ 8731 h 43602"/>
              <a:gd name="connsiteX52" fmla="*/ 522596 w 2032000"/>
              <a:gd name="connsiteY52" fmla="*/ 6085 h 43602"/>
              <a:gd name="connsiteX53" fmla="*/ 530269 w 2032000"/>
              <a:gd name="connsiteY53" fmla="*/ 3440 h 43602"/>
              <a:gd name="connsiteX54" fmla="*/ 539000 w 2032000"/>
              <a:gd name="connsiteY54" fmla="*/ 1588 h 43602"/>
              <a:gd name="connsiteX55" fmla="*/ 549055 w 2032000"/>
              <a:gd name="connsiteY55" fmla="*/ 529 h 43602"/>
              <a:gd name="connsiteX56" fmla="*/ 560167 w 2032000"/>
              <a:gd name="connsiteY56" fmla="*/ 0 h 43602"/>
              <a:gd name="connsiteX57" fmla="*/ 571809 w 2032000"/>
              <a:gd name="connsiteY57" fmla="*/ 529 h 43602"/>
              <a:gd name="connsiteX58" fmla="*/ 581863 w 2032000"/>
              <a:gd name="connsiteY58" fmla="*/ 1588 h 43602"/>
              <a:gd name="connsiteX59" fmla="*/ 590594 w 2032000"/>
              <a:gd name="connsiteY59" fmla="*/ 3440 h 43602"/>
              <a:gd name="connsiteX60" fmla="*/ 598267 w 2032000"/>
              <a:gd name="connsiteY60" fmla="*/ 6085 h 43602"/>
              <a:gd name="connsiteX61" fmla="*/ 605146 w 2032000"/>
              <a:gd name="connsiteY61" fmla="*/ 8731 h 43602"/>
              <a:gd name="connsiteX62" fmla="*/ 611232 w 2032000"/>
              <a:gd name="connsiteY62" fmla="*/ 11377 h 43602"/>
              <a:gd name="connsiteX63" fmla="*/ 617582 w 2032000"/>
              <a:gd name="connsiteY63" fmla="*/ 14552 h 43602"/>
              <a:gd name="connsiteX64" fmla="*/ 623932 w 2032000"/>
              <a:gd name="connsiteY64" fmla="*/ 17727 h 43602"/>
              <a:gd name="connsiteX65" fmla="*/ 630017 w 2032000"/>
              <a:gd name="connsiteY65" fmla="*/ 20902 h 43602"/>
              <a:gd name="connsiteX66" fmla="*/ 636896 w 2032000"/>
              <a:gd name="connsiteY66" fmla="*/ 23548 h 43602"/>
              <a:gd name="connsiteX67" fmla="*/ 644569 w 2032000"/>
              <a:gd name="connsiteY67" fmla="*/ 25929 h 43602"/>
              <a:gd name="connsiteX68" fmla="*/ 653300 w 2032000"/>
              <a:gd name="connsiteY68" fmla="*/ 27781 h 43602"/>
              <a:gd name="connsiteX69" fmla="*/ 663355 w 2032000"/>
              <a:gd name="connsiteY69" fmla="*/ 29104 h 43602"/>
              <a:gd name="connsiteX70" fmla="*/ 674732 w 2032000"/>
              <a:gd name="connsiteY70" fmla="*/ 29369 h 43602"/>
              <a:gd name="connsiteX71" fmla="*/ 686109 w 2032000"/>
              <a:gd name="connsiteY71" fmla="*/ 29104 h 43602"/>
              <a:gd name="connsiteX72" fmla="*/ 696163 w 2032000"/>
              <a:gd name="connsiteY72" fmla="*/ 27781 h 43602"/>
              <a:gd name="connsiteX73" fmla="*/ 704894 w 2032000"/>
              <a:gd name="connsiteY73" fmla="*/ 25929 h 43602"/>
              <a:gd name="connsiteX74" fmla="*/ 712567 w 2032000"/>
              <a:gd name="connsiteY74" fmla="*/ 23548 h 43602"/>
              <a:gd name="connsiteX75" fmla="*/ 719446 w 2032000"/>
              <a:gd name="connsiteY75" fmla="*/ 20902 h 43602"/>
              <a:gd name="connsiteX76" fmla="*/ 725532 w 2032000"/>
              <a:gd name="connsiteY76" fmla="*/ 17727 h 43602"/>
              <a:gd name="connsiteX77" fmla="*/ 738232 w 2032000"/>
              <a:gd name="connsiteY77" fmla="*/ 11377 h 43602"/>
              <a:gd name="connsiteX78" fmla="*/ 744317 w 2032000"/>
              <a:gd name="connsiteY78" fmla="*/ 8731 h 43602"/>
              <a:gd name="connsiteX79" fmla="*/ 751196 w 2032000"/>
              <a:gd name="connsiteY79" fmla="*/ 6085 h 43602"/>
              <a:gd name="connsiteX80" fmla="*/ 758869 w 2032000"/>
              <a:gd name="connsiteY80" fmla="*/ 3440 h 43602"/>
              <a:gd name="connsiteX81" fmla="*/ 767600 w 2032000"/>
              <a:gd name="connsiteY81" fmla="*/ 1588 h 43602"/>
              <a:gd name="connsiteX82" fmla="*/ 777655 w 2032000"/>
              <a:gd name="connsiteY82" fmla="*/ 529 h 43602"/>
              <a:gd name="connsiteX83" fmla="*/ 789032 w 2032000"/>
              <a:gd name="connsiteY83" fmla="*/ 0 h 43602"/>
              <a:gd name="connsiteX84" fmla="*/ 800409 w 2032000"/>
              <a:gd name="connsiteY84" fmla="*/ 529 h 43602"/>
              <a:gd name="connsiteX85" fmla="*/ 810463 w 2032000"/>
              <a:gd name="connsiteY85" fmla="*/ 1588 h 43602"/>
              <a:gd name="connsiteX86" fmla="*/ 819194 w 2032000"/>
              <a:gd name="connsiteY86" fmla="*/ 3440 h 43602"/>
              <a:gd name="connsiteX87" fmla="*/ 826867 w 2032000"/>
              <a:gd name="connsiteY87" fmla="*/ 6085 h 43602"/>
              <a:gd name="connsiteX88" fmla="*/ 833746 w 2032000"/>
              <a:gd name="connsiteY88" fmla="*/ 8731 h 43602"/>
              <a:gd name="connsiteX89" fmla="*/ 839832 w 2032000"/>
              <a:gd name="connsiteY89" fmla="*/ 11377 h 43602"/>
              <a:gd name="connsiteX90" fmla="*/ 846182 w 2032000"/>
              <a:gd name="connsiteY90" fmla="*/ 14552 h 43602"/>
              <a:gd name="connsiteX91" fmla="*/ 852532 w 2032000"/>
              <a:gd name="connsiteY91" fmla="*/ 17727 h 43602"/>
              <a:gd name="connsiteX92" fmla="*/ 858617 w 2032000"/>
              <a:gd name="connsiteY92" fmla="*/ 20902 h 43602"/>
              <a:gd name="connsiteX93" fmla="*/ 865496 w 2032000"/>
              <a:gd name="connsiteY93" fmla="*/ 23548 h 43602"/>
              <a:gd name="connsiteX94" fmla="*/ 873169 w 2032000"/>
              <a:gd name="connsiteY94" fmla="*/ 25929 h 43602"/>
              <a:gd name="connsiteX95" fmla="*/ 881900 w 2032000"/>
              <a:gd name="connsiteY95" fmla="*/ 27781 h 43602"/>
              <a:gd name="connsiteX96" fmla="*/ 891955 w 2032000"/>
              <a:gd name="connsiteY96" fmla="*/ 29104 h 43602"/>
              <a:gd name="connsiteX97" fmla="*/ 901700 w 2032000"/>
              <a:gd name="connsiteY97" fmla="*/ 29331 h 43602"/>
              <a:gd name="connsiteX98" fmla="*/ 911445 w 2032000"/>
              <a:gd name="connsiteY98" fmla="*/ 29104 h 43602"/>
              <a:gd name="connsiteX99" fmla="*/ 921499 w 2032000"/>
              <a:gd name="connsiteY99" fmla="*/ 27781 h 43602"/>
              <a:gd name="connsiteX100" fmla="*/ 930231 w 2032000"/>
              <a:gd name="connsiteY100" fmla="*/ 25929 h 43602"/>
              <a:gd name="connsiteX101" fmla="*/ 937904 w 2032000"/>
              <a:gd name="connsiteY101" fmla="*/ 23548 h 43602"/>
              <a:gd name="connsiteX102" fmla="*/ 944783 w 2032000"/>
              <a:gd name="connsiteY102" fmla="*/ 20902 h 43602"/>
              <a:gd name="connsiteX103" fmla="*/ 950868 w 2032000"/>
              <a:gd name="connsiteY103" fmla="*/ 17727 h 43602"/>
              <a:gd name="connsiteX104" fmla="*/ 957218 w 2032000"/>
              <a:gd name="connsiteY104" fmla="*/ 14552 h 43602"/>
              <a:gd name="connsiteX105" fmla="*/ 963568 w 2032000"/>
              <a:gd name="connsiteY105" fmla="*/ 11377 h 43602"/>
              <a:gd name="connsiteX106" fmla="*/ 969654 w 2032000"/>
              <a:gd name="connsiteY106" fmla="*/ 8731 h 43602"/>
              <a:gd name="connsiteX107" fmla="*/ 976533 w 2032000"/>
              <a:gd name="connsiteY107" fmla="*/ 6085 h 43602"/>
              <a:gd name="connsiteX108" fmla="*/ 984206 w 2032000"/>
              <a:gd name="connsiteY108" fmla="*/ 3440 h 43602"/>
              <a:gd name="connsiteX109" fmla="*/ 992937 w 2032000"/>
              <a:gd name="connsiteY109" fmla="*/ 1588 h 43602"/>
              <a:gd name="connsiteX110" fmla="*/ 1002991 w 2032000"/>
              <a:gd name="connsiteY110" fmla="*/ 529 h 43602"/>
              <a:gd name="connsiteX111" fmla="*/ 1014368 w 2032000"/>
              <a:gd name="connsiteY111" fmla="*/ 0 h 43602"/>
              <a:gd name="connsiteX112" fmla="*/ 1016000 w 2032000"/>
              <a:gd name="connsiteY112" fmla="*/ 76 h 43602"/>
              <a:gd name="connsiteX113" fmla="*/ 1017632 w 2032000"/>
              <a:gd name="connsiteY113" fmla="*/ 0 h 43602"/>
              <a:gd name="connsiteX114" fmla="*/ 1029009 w 2032000"/>
              <a:gd name="connsiteY114" fmla="*/ 529 h 43602"/>
              <a:gd name="connsiteX115" fmla="*/ 1039063 w 2032000"/>
              <a:gd name="connsiteY115" fmla="*/ 1588 h 43602"/>
              <a:gd name="connsiteX116" fmla="*/ 1047794 w 2032000"/>
              <a:gd name="connsiteY116" fmla="*/ 3440 h 43602"/>
              <a:gd name="connsiteX117" fmla="*/ 1055467 w 2032000"/>
              <a:gd name="connsiteY117" fmla="*/ 6085 h 43602"/>
              <a:gd name="connsiteX118" fmla="*/ 1062346 w 2032000"/>
              <a:gd name="connsiteY118" fmla="*/ 8731 h 43602"/>
              <a:gd name="connsiteX119" fmla="*/ 1068432 w 2032000"/>
              <a:gd name="connsiteY119" fmla="*/ 11377 h 43602"/>
              <a:gd name="connsiteX120" fmla="*/ 1074782 w 2032000"/>
              <a:gd name="connsiteY120" fmla="*/ 14552 h 43602"/>
              <a:gd name="connsiteX121" fmla="*/ 1081132 w 2032000"/>
              <a:gd name="connsiteY121" fmla="*/ 17727 h 43602"/>
              <a:gd name="connsiteX122" fmla="*/ 1087217 w 2032000"/>
              <a:gd name="connsiteY122" fmla="*/ 20902 h 43602"/>
              <a:gd name="connsiteX123" fmla="*/ 1094096 w 2032000"/>
              <a:gd name="connsiteY123" fmla="*/ 23548 h 43602"/>
              <a:gd name="connsiteX124" fmla="*/ 1101769 w 2032000"/>
              <a:gd name="connsiteY124" fmla="*/ 25929 h 43602"/>
              <a:gd name="connsiteX125" fmla="*/ 1110501 w 2032000"/>
              <a:gd name="connsiteY125" fmla="*/ 27781 h 43602"/>
              <a:gd name="connsiteX126" fmla="*/ 1120555 w 2032000"/>
              <a:gd name="connsiteY126" fmla="*/ 29104 h 43602"/>
              <a:gd name="connsiteX127" fmla="*/ 1130300 w 2032000"/>
              <a:gd name="connsiteY127" fmla="*/ 29331 h 43602"/>
              <a:gd name="connsiteX128" fmla="*/ 1140045 w 2032000"/>
              <a:gd name="connsiteY128" fmla="*/ 29104 h 43602"/>
              <a:gd name="connsiteX129" fmla="*/ 1150100 w 2032000"/>
              <a:gd name="connsiteY129" fmla="*/ 27781 h 43602"/>
              <a:gd name="connsiteX130" fmla="*/ 1158831 w 2032000"/>
              <a:gd name="connsiteY130" fmla="*/ 25929 h 43602"/>
              <a:gd name="connsiteX131" fmla="*/ 1166504 w 2032000"/>
              <a:gd name="connsiteY131" fmla="*/ 23548 h 43602"/>
              <a:gd name="connsiteX132" fmla="*/ 1173383 w 2032000"/>
              <a:gd name="connsiteY132" fmla="*/ 20902 h 43602"/>
              <a:gd name="connsiteX133" fmla="*/ 1179468 w 2032000"/>
              <a:gd name="connsiteY133" fmla="*/ 17727 h 43602"/>
              <a:gd name="connsiteX134" fmla="*/ 1185818 w 2032000"/>
              <a:gd name="connsiteY134" fmla="*/ 14552 h 43602"/>
              <a:gd name="connsiteX135" fmla="*/ 1192168 w 2032000"/>
              <a:gd name="connsiteY135" fmla="*/ 11377 h 43602"/>
              <a:gd name="connsiteX136" fmla="*/ 1198254 w 2032000"/>
              <a:gd name="connsiteY136" fmla="*/ 8731 h 43602"/>
              <a:gd name="connsiteX137" fmla="*/ 1205133 w 2032000"/>
              <a:gd name="connsiteY137" fmla="*/ 6085 h 43602"/>
              <a:gd name="connsiteX138" fmla="*/ 1212806 w 2032000"/>
              <a:gd name="connsiteY138" fmla="*/ 3440 h 43602"/>
              <a:gd name="connsiteX139" fmla="*/ 1221537 w 2032000"/>
              <a:gd name="connsiteY139" fmla="*/ 1588 h 43602"/>
              <a:gd name="connsiteX140" fmla="*/ 1231591 w 2032000"/>
              <a:gd name="connsiteY140" fmla="*/ 529 h 43602"/>
              <a:gd name="connsiteX141" fmla="*/ 1242968 w 2032000"/>
              <a:gd name="connsiteY141" fmla="*/ 0 h 43602"/>
              <a:gd name="connsiteX142" fmla="*/ 1254345 w 2032000"/>
              <a:gd name="connsiteY142" fmla="*/ 529 h 43602"/>
              <a:gd name="connsiteX143" fmla="*/ 1264400 w 2032000"/>
              <a:gd name="connsiteY143" fmla="*/ 1588 h 43602"/>
              <a:gd name="connsiteX144" fmla="*/ 1273131 w 2032000"/>
              <a:gd name="connsiteY144" fmla="*/ 3440 h 43602"/>
              <a:gd name="connsiteX145" fmla="*/ 1280804 w 2032000"/>
              <a:gd name="connsiteY145" fmla="*/ 6085 h 43602"/>
              <a:gd name="connsiteX146" fmla="*/ 1287683 w 2032000"/>
              <a:gd name="connsiteY146" fmla="*/ 8731 h 43602"/>
              <a:gd name="connsiteX147" fmla="*/ 1293768 w 2032000"/>
              <a:gd name="connsiteY147" fmla="*/ 11377 h 43602"/>
              <a:gd name="connsiteX148" fmla="*/ 1300118 w 2032000"/>
              <a:gd name="connsiteY148" fmla="*/ 14552 h 43602"/>
              <a:gd name="connsiteX149" fmla="*/ 1306468 w 2032000"/>
              <a:gd name="connsiteY149" fmla="*/ 17727 h 43602"/>
              <a:gd name="connsiteX150" fmla="*/ 1312554 w 2032000"/>
              <a:gd name="connsiteY150" fmla="*/ 20902 h 43602"/>
              <a:gd name="connsiteX151" fmla="*/ 1319433 w 2032000"/>
              <a:gd name="connsiteY151" fmla="*/ 23548 h 43602"/>
              <a:gd name="connsiteX152" fmla="*/ 1327106 w 2032000"/>
              <a:gd name="connsiteY152" fmla="*/ 25929 h 43602"/>
              <a:gd name="connsiteX153" fmla="*/ 1335837 w 2032000"/>
              <a:gd name="connsiteY153" fmla="*/ 27781 h 43602"/>
              <a:gd name="connsiteX154" fmla="*/ 1345891 w 2032000"/>
              <a:gd name="connsiteY154" fmla="*/ 29104 h 43602"/>
              <a:gd name="connsiteX155" fmla="*/ 1357268 w 2032000"/>
              <a:gd name="connsiteY155" fmla="*/ 29369 h 43602"/>
              <a:gd name="connsiteX156" fmla="*/ 1368645 w 2032000"/>
              <a:gd name="connsiteY156" fmla="*/ 29104 h 43602"/>
              <a:gd name="connsiteX157" fmla="*/ 1378700 w 2032000"/>
              <a:gd name="connsiteY157" fmla="*/ 27781 h 43602"/>
              <a:gd name="connsiteX158" fmla="*/ 1387431 w 2032000"/>
              <a:gd name="connsiteY158" fmla="*/ 25929 h 43602"/>
              <a:gd name="connsiteX159" fmla="*/ 1395104 w 2032000"/>
              <a:gd name="connsiteY159" fmla="*/ 23548 h 43602"/>
              <a:gd name="connsiteX160" fmla="*/ 1401983 w 2032000"/>
              <a:gd name="connsiteY160" fmla="*/ 20902 h 43602"/>
              <a:gd name="connsiteX161" fmla="*/ 1408068 w 2032000"/>
              <a:gd name="connsiteY161" fmla="*/ 17727 h 43602"/>
              <a:gd name="connsiteX162" fmla="*/ 1414418 w 2032000"/>
              <a:gd name="connsiteY162" fmla="*/ 14552 h 43602"/>
              <a:gd name="connsiteX163" fmla="*/ 1420768 w 2032000"/>
              <a:gd name="connsiteY163" fmla="*/ 11377 h 43602"/>
              <a:gd name="connsiteX164" fmla="*/ 1426854 w 2032000"/>
              <a:gd name="connsiteY164" fmla="*/ 8731 h 43602"/>
              <a:gd name="connsiteX165" fmla="*/ 1433733 w 2032000"/>
              <a:gd name="connsiteY165" fmla="*/ 6085 h 43602"/>
              <a:gd name="connsiteX166" fmla="*/ 1441406 w 2032000"/>
              <a:gd name="connsiteY166" fmla="*/ 3440 h 43602"/>
              <a:gd name="connsiteX167" fmla="*/ 1450137 w 2032000"/>
              <a:gd name="connsiteY167" fmla="*/ 1588 h 43602"/>
              <a:gd name="connsiteX168" fmla="*/ 1460191 w 2032000"/>
              <a:gd name="connsiteY168" fmla="*/ 529 h 43602"/>
              <a:gd name="connsiteX169" fmla="*/ 1471304 w 2032000"/>
              <a:gd name="connsiteY169" fmla="*/ 0 h 43602"/>
              <a:gd name="connsiteX170" fmla="*/ 1482945 w 2032000"/>
              <a:gd name="connsiteY170" fmla="*/ 529 h 43602"/>
              <a:gd name="connsiteX171" fmla="*/ 1493000 w 2032000"/>
              <a:gd name="connsiteY171" fmla="*/ 1588 h 43602"/>
              <a:gd name="connsiteX172" fmla="*/ 1501731 w 2032000"/>
              <a:gd name="connsiteY172" fmla="*/ 3440 h 43602"/>
              <a:gd name="connsiteX173" fmla="*/ 1509404 w 2032000"/>
              <a:gd name="connsiteY173" fmla="*/ 6085 h 43602"/>
              <a:gd name="connsiteX174" fmla="*/ 1516283 w 2032000"/>
              <a:gd name="connsiteY174" fmla="*/ 8731 h 43602"/>
              <a:gd name="connsiteX175" fmla="*/ 1522368 w 2032000"/>
              <a:gd name="connsiteY175" fmla="*/ 11377 h 43602"/>
              <a:gd name="connsiteX176" fmla="*/ 1528718 w 2032000"/>
              <a:gd name="connsiteY176" fmla="*/ 14552 h 43602"/>
              <a:gd name="connsiteX177" fmla="*/ 1535068 w 2032000"/>
              <a:gd name="connsiteY177" fmla="*/ 17727 h 43602"/>
              <a:gd name="connsiteX178" fmla="*/ 1541154 w 2032000"/>
              <a:gd name="connsiteY178" fmla="*/ 20902 h 43602"/>
              <a:gd name="connsiteX179" fmla="*/ 1548033 w 2032000"/>
              <a:gd name="connsiteY179" fmla="*/ 23548 h 43602"/>
              <a:gd name="connsiteX180" fmla="*/ 1555706 w 2032000"/>
              <a:gd name="connsiteY180" fmla="*/ 25929 h 43602"/>
              <a:gd name="connsiteX181" fmla="*/ 1564437 w 2032000"/>
              <a:gd name="connsiteY181" fmla="*/ 27781 h 43602"/>
              <a:gd name="connsiteX182" fmla="*/ 1574491 w 2032000"/>
              <a:gd name="connsiteY182" fmla="*/ 29104 h 43602"/>
              <a:gd name="connsiteX183" fmla="*/ 1585868 w 2032000"/>
              <a:gd name="connsiteY183" fmla="*/ 29369 h 43602"/>
              <a:gd name="connsiteX184" fmla="*/ 1597245 w 2032000"/>
              <a:gd name="connsiteY184" fmla="*/ 29104 h 43602"/>
              <a:gd name="connsiteX185" fmla="*/ 1607300 w 2032000"/>
              <a:gd name="connsiteY185" fmla="*/ 27781 h 43602"/>
              <a:gd name="connsiteX186" fmla="*/ 1616031 w 2032000"/>
              <a:gd name="connsiteY186" fmla="*/ 25929 h 43602"/>
              <a:gd name="connsiteX187" fmla="*/ 1623704 w 2032000"/>
              <a:gd name="connsiteY187" fmla="*/ 23548 h 43602"/>
              <a:gd name="connsiteX188" fmla="*/ 1630583 w 2032000"/>
              <a:gd name="connsiteY188" fmla="*/ 20902 h 43602"/>
              <a:gd name="connsiteX189" fmla="*/ 1636668 w 2032000"/>
              <a:gd name="connsiteY189" fmla="*/ 17727 h 43602"/>
              <a:gd name="connsiteX190" fmla="*/ 1649368 w 2032000"/>
              <a:gd name="connsiteY190" fmla="*/ 11377 h 43602"/>
              <a:gd name="connsiteX191" fmla="*/ 1655454 w 2032000"/>
              <a:gd name="connsiteY191" fmla="*/ 8731 h 43602"/>
              <a:gd name="connsiteX192" fmla="*/ 1662333 w 2032000"/>
              <a:gd name="connsiteY192" fmla="*/ 6085 h 43602"/>
              <a:gd name="connsiteX193" fmla="*/ 1670006 w 2032000"/>
              <a:gd name="connsiteY193" fmla="*/ 3440 h 43602"/>
              <a:gd name="connsiteX194" fmla="*/ 1678737 w 2032000"/>
              <a:gd name="connsiteY194" fmla="*/ 1588 h 43602"/>
              <a:gd name="connsiteX195" fmla="*/ 1688791 w 2032000"/>
              <a:gd name="connsiteY195" fmla="*/ 529 h 43602"/>
              <a:gd name="connsiteX196" fmla="*/ 1700168 w 2032000"/>
              <a:gd name="connsiteY196" fmla="*/ 0 h 43602"/>
              <a:gd name="connsiteX197" fmla="*/ 1711545 w 2032000"/>
              <a:gd name="connsiteY197" fmla="*/ 529 h 43602"/>
              <a:gd name="connsiteX198" fmla="*/ 1721600 w 2032000"/>
              <a:gd name="connsiteY198" fmla="*/ 1588 h 43602"/>
              <a:gd name="connsiteX199" fmla="*/ 1730331 w 2032000"/>
              <a:gd name="connsiteY199" fmla="*/ 3440 h 43602"/>
              <a:gd name="connsiteX200" fmla="*/ 1738004 w 2032000"/>
              <a:gd name="connsiteY200" fmla="*/ 6085 h 43602"/>
              <a:gd name="connsiteX201" fmla="*/ 1744883 w 2032000"/>
              <a:gd name="connsiteY201" fmla="*/ 8731 h 43602"/>
              <a:gd name="connsiteX202" fmla="*/ 1750968 w 2032000"/>
              <a:gd name="connsiteY202" fmla="*/ 11377 h 43602"/>
              <a:gd name="connsiteX203" fmla="*/ 1757318 w 2032000"/>
              <a:gd name="connsiteY203" fmla="*/ 14552 h 43602"/>
              <a:gd name="connsiteX204" fmla="*/ 1763668 w 2032000"/>
              <a:gd name="connsiteY204" fmla="*/ 17727 h 43602"/>
              <a:gd name="connsiteX205" fmla="*/ 1769754 w 2032000"/>
              <a:gd name="connsiteY205" fmla="*/ 20902 h 43602"/>
              <a:gd name="connsiteX206" fmla="*/ 1776633 w 2032000"/>
              <a:gd name="connsiteY206" fmla="*/ 23548 h 43602"/>
              <a:gd name="connsiteX207" fmla="*/ 1784306 w 2032000"/>
              <a:gd name="connsiteY207" fmla="*/ 25929 h 43602"/>
              <a:gd name="connsiteX208" fmla="*/ 1793037 w 2032000"/>
              <a:gd name="connsiteY208" fmla="*/ 27781 h 43602"/>
              <a:gd name="connsiteX209" fmla="*/ 1803091 w 2032000"/>
              <a:gd name="connsiteY209" fmla="*/ 29104 h 43602"/>
              <a:gd name="connsiteX210" fmla="*/ 1814468 w 2032000"/>
              <a:gd name="connsiteY210" fmla="*/ 29369 h 43602"/>
              <a:gd name="connsiteX211" fmla="*/ 1825845 w 2032000"/>
              <a:gd name="connsiteY211" fmla="*/ 29104 h 43602"/>
              <a:gd name="connsiteX212" fmla="*/ 1835900 w 2032000"/>
              <a:gd name="connsiteY212" fmla="*/ 27781 h 43602"/>
              <a:gd name="connsiteX213" fmla="*/ 1844631 w 2032000"/>
              <a:gd name="connsiteY213" fmla="*/ 25929 h 43602"/>
              <a:gd name="connsiteX214" fmla="*/ 1852304 w 2032000"/>
              <a:gd name="connsiteY214" fmla="*/ 23548 h 43602"/>
              <a:gd name="connsiteX215" fmla="*/ 1859183 w 2032000"/>
              <a:gd name="connsiteY215" fmla="*/ 20902 h 43602"/>
              <a:gd name="connsiteX216" fmla="*/ 1865268 w 2032000"/>
              <a:gd name="connsiteY216" fmla="*/ 17727 h 43602"/>
              <a:gd name="connsiteX217" fmla="*/ 1871618 w 2032000"/>
              <a:gd name="connsiteY217" fmla="*/ 14552 h 43602"/>
              <a:gd name="connsiteX218" fmla="*/ 1877968 w 2032000"/>
              <a:gd name="connsiteY218" fmla="*/ 11377 h 43602"/>
              <a:gd name="connsiteX219" fmla="*/ 1884054 w 2032000"/>
              <a:gd name="connsiteY219" fmla="*/ 8731 h 43602"/>
              <a:gd name="connsiteX220" fmla="*/ 1890933 w 2032000"/>
              <a:gd name="connsiteY220" fmla="*/ 6085 h 43602"/>
              <a:gd name="connsiteX221" fmla="*/ 1898606 w 2032000"/>
              <a:gd name="connsiteY221" fmla="*/ 3440 h 43602"/>
              <a:gd name="connsiteX222" fmla="*/ 1907337 w 2032000"/>
              <a:gd name="connsiteY222" fmla="*/ 1588 h 43602"/>
              <a:gd name="connsiteX223" fmla="*/ 1917391 w 2032000"/>
              <a:gd name="connsiteY223" fmla="*/ 529 h 43602"/>
              <a:gd name="connsiteX224" fmla="*/ 1928768 w 2032000"/>
              <a:gd name="connsiteY224" fmla="*/ 0 h 43602"/>
              <a:gd name="connsiteX225" fmla="*/ 1940145 w 2032000"/>
              <a:gd name="connsiteY225" fmla="*/ 529 h 43602"/>
              <a:gd name="connsiteX226" fmla="*/ 1950200 w 2032000"/>
              <a:gd name="connsiteY226" fmla="*/ 1588 h 43602"/>
              <a:gd name="connsiteX227" fmla="*/ 1958931 w 2032000"/>
              <a:gd name="connsiteY227" fmla="*/ 3440 h 43602"/>
              <a:gd name="connsiteX228" fmla="*/ 1966604 w 2032000"/>
              <a:gd name="connsiteY228" fmla="*/ 6085 h 43602"/>
              <a:gd name="connsiteX229" fmla="*/ 1973483 w 2032000"/>
              <a:gd name="connsiteY229" fmla="*/ 8731 h 43602"/>
              <a:gd name="connsiteX230" fmla="*/ 1979568 w 2032000"/>
              <a:gd name="connsiteY230" fmla="*/ 11377 h 43602"/>
              <a:gd name="connsiteX231" fmla="*/ 1985918 w 2032000"/>
              <a:gd name="connsiteY231" fmla="*/ 14552 h 43602"/>
              <a:gd name="connsiteX232" fmla="*/ 1992268 w 2032000"/>
              <a:gd name="connsiteY232" fmla="*/ 17727 h 43602"/>
              <a:gd name="connsiteX233" fmla="*/ 1998354 w 2032000"/>
              <a:gd name="connsiteY233" fmla="*/ 20902 h 43602"/>
              <a:gd name="connsiteX234" fmla="*/ 2005233 w 2032000"/>
              <a:gd name="connsiteY234" fmla="*/ 23548 h 43602"/>
              <a:gd name="connsiteX235" fmla="*/ 2012906 w 2032000"/>
              <a:gd name="connsiteY235" fmla="*/ 25929 h 43602"/>
              <a:gd name="connsiteX236" fmla="*/ 2021637 w 2032000"/>
              <a:gd name="connsiteY236" fmla="*/ 27781 h 43602"/>
              <a:gd name="connsiteX237" fmla="*/ 2031691 w 2032000"/>
              <a:gd name="connsiteY237" fmla="*/ 29104 h 43602"/>
              <a:gd name="connsiteX238" fmla="*/ 2032000 w 2032000"/>
              <a:gd name="connsiteY238" fmla="*/ 29111 h 43602"/>
              <a:gd name="connsiteX239" fmla="*/ 2032000 w 2032000"/>
              <a:gd name="connsiteY239" fmla="*/ 43344 h 43602"/>
              <a:gd name="connsiteX240" fmla="*/ 2031691 w 2032000"/>
              <a:gd name="connsiteY240" fmla="*/ 43337 h 43602"/>
              <a:gd name="connsiteX241" fmla="*/ 2021637 w 2032000"/>
              <a:gd name="connsiteY241" fmla="*/ 42014 h 43602"/>
              <a:gd name="connsiteX242" fmla="*/ 2012906 w 2032000"/>
              <a:gd name="connsiteY242" fmla="*/ 40162 h 43602"/>
              <a:gd name="connsiteX243" fmla="*/ 2005233 w 2032000"/>
              <a:gd name="connsiteY243" fmla="*/ 37781 h 43602"/>
              <a:gd name="connsiteX244" fmla="*/ 1998354 w 2032000"/>
              <a:gd name="connsiteY244" fmla="*/ 35135 h 43602"/>
              <a:gd name="connsiteX245" fmla="*/ 1992268 w 2032000"/>
              <a:gd name="connsiteY245" fmla="*/ 31960 h 43602"/>
              <a:gd name="connsiteX246" fmla="*/ 1985918 w 2032000"/>
              <a:gd name="connsiteY246" fmla="*/ 28785 h 43602"/>
              <a:gd name="connsiteX247" fmla="*/ 1979568 w 2032000"/>
              <a:gd name="connsiteY247" fmla="*/ 25610 h 43602"/>
              <a:gd name="connsiteX248" fmla="*/ 1973483 w 2032000"/>
              <a:gd name="connsiteY248" fmla="*/ 22964 h 43602"/>
              <a:gd name="connsiteX249" fmla="*/ 1966604 w 2032000"/>
              <a:gd name="connsiteY249" fmla="*/ 20318 h 43602"/>
              <a:gd name="connsiteX250" fmla="*/ 1958931 w 2032000"/>
              <a:gd name="connsiteY250" fmla="*/ 17673 h 43602"/>
              <a:gd name="connsiteX251" fmla="*/ 1950200 w 2032000"/>
              <a:gd name="connsiteY251" fmla="*/ 15821 h 43602"/>
              <a:gd name="connsiteX252" fmla="*/ 1940145 w 2032000"/>
              <a:gd name="connsiteY252" fmla="*/ 14762 h 43602"/>
              <a:gd name="connsiteX253" fmla="*/ 1928768 w 2032000"/>
              <a:gd name="connsiteY253" fmla="*/ 14233 h 43602"/>
              <a:gd name="connsiteX254" fmla="*/ 1917391 w 2032000"/>
              <a:gd name="connsiteY254" fmla="*/ 14762 h 43602"/>
              <a:gd name="connsiteX255" fmla="*/ 1907337 w 2032000"/>
              <a:gd name="connsiteY255" fmla="*/ 15821 h 43602"/>
              <a:gd name="connsiteX256" fmla="*/ 1898606 w 2032000"/>
              <a:gd name="connsiteY256" fmla="*/ 17673 h 43602"/>
              <a:gd name="connsiteX257" fmla="*/ 1890933 w 2032000"/>
              <a:gd name="connsiteY257" fmla="*/ 20318 h 43602"/>
              <a:gd name="connsiteX258" fmla="*/ 1884054 w 2032000"/>
              <a:gd name="connsiteY258" fmla="*/ 22964 h 43602"/>
              <a:gd name="connsiteX259" fmla="*/ 1877968 w 2032000"/>
              <a:gd name="connsiteY259" fmla="*/ 25610 h 43602"/>
              <a:gd name="connsiteX260" fmla="*/ 1871618 w 2032000"/>
              <a:gd name="connsiteY260" fmla="*/ 28785 h 43602"/>
              <a:gd name="connsiteX261" fmla="*/ 1865268 w 2032000"/>
              <a:gd name="connsiteY261" fmla="*/ 31960 h 43602"/>
              <a:gd name="connsiteX262" fmla="*/ 1859183 w 2032000"/>
              <a:gd name="connsiteY262" fmla="*/ 35135 h 43602"/>
              <a:gd name="connsiteX263" fmla="*/ 1852304 w 2032000"/>
              <a:gd name="connsiteY263" fmla="*/ 37781 h 43602"/>
              <a:gd name="connsiteX264" fmla="*/ 1844631 w 2032000"/>
              <a:gd name="connsiteY264" fmla="*/ 40162 h 43602"/>
              <a:gd name="connsiteX265" fmla="*/ 1835900 w 2032000"/>
              <a:gd name="connsiteY265" fmla="*/ 42014 h 43602"/>
              <a:gd name="connsiteX266" fmla="*/ 1825845 w 2032000"/>
              <a:gd name="connsiteY266" fmla="*/ 43337 h 43602"/>
              <a:gd name="connsiteX267" fmla="*/ 1814468 w 2032000"/>
              <a:gd name="connsiteY267" fmla="*/ 43602 h 43602"/>
              <a:gd name="connsiteX268" fmla="*/ 1803091 w 2032000"/>
              <a:gd name="connsiteY268" fmla="*/ 43337 h 43602"/>
              <a:gd name="connsiteX269" fmla="*/ 1793037 w 2032000"/>
              <a:gd name="connsiteY269" fmla="*/ 42014 h 43602"/>
              <a:gd name="connsiteX270" fmla="*/ 1784306 w 2032000"/>
              <a:gd name="connsiteY270" fmla="*/ 40162 h 43602"/>
              <a:gd name="connsiteX271" fmla="*/ 1776633 w 2032000"/>
              <a:gd name="connsiteY271" fmla="*/ 37781 h 43602"/>
              <a:gd name="connsiteX272" fmla="*/ 1769754 w 2032000"/>
              <a:gd name="connsiteY272" fmla="*/ 35135 h 43602"/>
              <a:gd name="connsiteX273" fmla="*/ 1763668 w 2032000"/>
              <a:gd name="connsiteY273" fmla="*/ 31960 h 43602"/>
              <a:gd name="connsiteX274" fmla="*/ 1757318 w 2032000"/>
              <a:gd name="connsiteY274" fmla="*/ 28785 h 43602"/>
              <a:gd name="connsiteX275" fmla="*/ 1750968 w 2032000"/>
              <a:gd name="connsiteY275" fmla="*/ 25610 h 43602"/>
              <a:gd name="connsiteX276" fmla="*/ 1744883 w 2032000"/>
              <a:gd name="connsiteY276" fmla="*/ 22964 h 43602"/>
              <a:gd name="connsiteX277" fmla="*/ 1738004 w 2032000"/>
              <a:gd name="connsiteY277" fmla="*/ 20318 h 43602"/>
              <a:gd name="connsiteX278" fmla="*/ 1730331 w 2032000"/>
              <a:gd name="connsiteY278" fmla="*/ 17673 h 43602"/>
              <a:gd name="connsiteX279" fmla="*/ 1721600 w 2032000"/>
              <a:gd name="connsiteY279" fmla="*/ 15821 h 43602"/>
              <a:gd name="connsiteX280" fmla="*/ 1711545 w 2032000"/>
              <a:gd name="connsiteY280" fmla="*/ 14762 h 43602"/>
              <a:gd name="connsiteX281" fmla="*/ 1700168 w 2032000"/>
              <a:gd name="connsiteY281" fmla="*/ 14233 h 43602"/>
              <a:gd name="connsiteX282" fmla="*/ 1688791 w 2032000"/>
              <a:gd name="connsiteY282" fmla="*/ 14762 h 43602"/>
              <a:gd name="connsiteX283" fmla="*/ 1678737 w 2032000"/>
              <a:gd name="connsiteY283" fmla="*/ 15821 h 43602"/>
              <a:gd name="connsiteX284" fmla="*/ 1670006 w 2032000"/>
              <a:gd name="connsiteY284" fmla="*/ 17673 h 43602"/>
              <a:gd name="connsiteX285" fmla="*/ 1662333 w 2032000"/>
              <a:gd name="connsiteY285" fmla="*/ 20318 h 43602"/>
              <a:gd name="connsiteX286" fmla="*/ 1655454 w 2032000"/>
              <a:gd name="connsiteY286" fmla="*/ 22964 h 43602"/>
              <a:gd name="connsiteX287" fmla="*/ 1649368 w 2032000"/>
              <a:gd name="connsiteY287" fmla="*/ 25610 h 43602"/>
              <a:gd name="connsiteX288" fmla="*/ 1636668 w 2032000"/>
              <a:gd name="connsiteY288" fmla="*/ 31960 h 43602"/>
              <a:gd name="connsiteX289" fmla="*/ 1630583 w 2032000"/>
              <a:gd name="connsiteY289" fmla="*/ 35135 h 43602"/>
              <a:gd name="connsiteX290" fmla="*/ 1623704 w 2032000"/>
              <a:gd name="connsiteY290" fmla="*/ 37781 h 43602"/>
              <a:gd name="connsiteX291" fmla="*/ 1616031 w 2032000"/>
              <a:gd name="connsiteY291" fmla="*/ 40162 h 43602"/>
              <a:gd name="connsiteX292" fmla="*/ 1607300 w 2032000"/>
              <a:gd name="connsiteY292" fmla="*/ 42014 h 43602"/>
              <a:gd name="connsiteX293" fmla="*/ 1597245 w 2032000"/>
              <a:gd name="connsiteY293" fmla="*/ 43337 h 43602"/>
              <a:gd name="connsiteX294" fmla="*/ 1585868 w 2032000"/>
              <a:gd name="connsiteY294" fmla="*/ 43602 h 43602"/>
              <a:gd name="connsiteX295" fmla="*/ 1574491 w 2032000"/>
              <a:gd name="connsiteY295" fmla="*/ 43337 h 43602"/>
              <a:gd name="connsiteX296" fmla="*/ 1564437 w 2032000"/>
              <a:gd name="connsiteY296" fmla="*/ 42014 h 43602"/>
              <a:gd name="connsiteX297" fmla="*/ 1555706 w 2032000"/>
              <a:gd name="connsiteY297" fmla="*/ 40162 h 43602"/>
              <a:gd name="connsiteX298" fmla="*/ 1548033 w 2032000"/>
              <a:gd name="connsiteY298" fmla="*/ 37781 h 43602"/>
              <a:gd name="connsiteX299" fmla="*/ 1541154 w 2032000"/>
              <a:gd name="connsiteY299" fmla="*/ 35135 h 43602"/>
              <a:gd name="connsiteX300" fmla="*/ 1535068 w 2032000"/>
              <a:gd name="connsiteY300" fmla="*/ 31960 h 43602"/>
              <a:gd name="connsiteX301" fmla="*/ 1528718 w 2032000"/>
              <a:gd name="connsiteY301" fmla="*/ 28785 h 43602"/>
              <a:gd name="connsiteX302" fmla="*/ 1522368 w 2032000"/>
              <a:gd name="connsiteY302" fmla="*/ 25610 h 43602"/>
              <a:gd name="connsiteX303" fmla="*/ 1516283 w 2032000"/>
              <a:gd name="connsiteY303" fmla="*/ 22964 h 43602"/>
              <a:gd name="connsiteX304" fmla="*/ 1509404 w 2032000"/>
              <a:gd name="connsiteY304" fmla="*/ 20318 h 43602"/>
              <a:gd name="connsiteX305" fmla="*/ 1501731 w 2032000"/>
              <a:gd name="connsiteY305" fmla="*/ 17673 h 43602"/>
              <a:gd name="connsiteX306" fmla="*/ 1493000 w 2032000"/>
              <a:gd name="connsiteY306" fmla="*/ 15821 h 43602"/>
              <a:gd name="connsiteX307" fmla="*/ 1482945 w 2032000"/>
              <a:gd name="connsiteY307" fmla="*/ 14762 h 43602"/>
              <a:gd name="connsiteX308" fmla="*/ 1471304 w 2032000"/>
              <a:gd name="connsiteY308" fmla="*/ 14233 h 43602"/>
              <a:gd name="connsiteX309" fmla="*/ 1460191 w 2032000"/>
              <a:gd name="connsiteY309" fmla="*/ 14762 h 43602"/>
              <a:gd name="connsiteX310" fmla="*/ 1450137 w 2032000"/>
              <a:gd name="connsiteY310" fmla="*/ 15821 h 43602"/>
              <a:gd name="connsiteX311" fmla="*/ 1441406 w 2032000"/>
              <a:gd name="connsiteY311" fmla="*/ 17673 h 43602"/>
              <a:gd name="connsiteX312" fmla="*/ 1433733 w 2032000"/>
              <a:gd name="connsiteY312" fmla="*/ 20318 h 43602"/>
              <a:gd name="connsiteX313" fmla="*/ 1426854 w 2032000"/>
              <a:gd name="connsiteY313" fmla="*/ 22964 h 43602"/>
              <a:gd name="connsiteX314" fmla="*/ 1420768 w 2032000"/>
              <a:gd name="connsiteY314" fmla="*/ 25610 h 43602"/>
              <a:gd name="connsiteX315" fmla="*/ 1414418 w 2032000"/>
              <a:gd name="connsiteY315" fmla="*/ 28785 h 43602"/>
              <a:gd name="connsiteX316" fmla="*/ 1408068 w 2032000"/>
              <a:gd name="connsiteY316" fmla="*/ 31960 h 43602"/>
              <a:gd name="connsiteX317" fmla="*/ 1401983 w 2032000"/>
              <a:gd name="connsiteY317" fmla="*/ 35135 h 43602"/>
              <a:gd name="connsiteX318" fmla="*/ 1395104 w 2032000"/>
              <a:gd name="connsiteY318" fmla="*/ 37781 h 43602"/>
              <a:gd name="connsiteX319" fmla="*/ 1387431 w 2032000"/>
              <a:gd name="connsiteY319" fmla="*/ 40162 h 43602"/>
              <a:gd name="connsiteX320" fmla="*/ 1378700 w 2032000"/>
              <a:gd name="connsiteY320" fmla="*/ 42014 h 43602"/>
              <a:gd name="connsiteX321" fmla="*/ 1368645 w 2032000"/>
              <a:gd name="connsiteY321" fmla="*/ 43337 h 43602"/>
              <a:gd name="connsiteX322" fmla="*/ 1357268 w 2032000"/>
              <a:gd name="connsiteY322" fmla="*/ 43602 h 43602"/>
              <a:gd name="connsiteX323" fmla="*/ 1345891 w 2032000"/>
              <a:gd name="connsiteY323" fmla="*/ 43337 h 43602"/>
              <a:gd name="connsiteX324" fmla="*/ 1335837 w 2032000"/>
              <a:gd name="connsiteY324" fmla="*/ 42014 h 43602"/>
              <a:gd name="connsiteX325" fmla="*/ 1327106 w 2032000"/>
              <a:gd name="connsiteY325" fmla="*/ 40162 h 43602"/>
              <a:gd name="connsiteX326" fmla="*/ 1319433 w 2032000"/>
              <a:gd name="connsiteY326" fmla="*/ 37781 h 43602"/>
              <a:gd name="connsiteX327" fmla="*/ 1312554 w 2032000"/>
              <a:gd name="connsiteY327" fmla="*/ 35135 h 43602"/>
              <a:gd name="connsiteX328" fmla="*/ 1306468 w 2032000"/>
              <a:gd name="connsiteY328" fmla="*/ 31960 h 43602"/>
              <a:gd name="connsiteX329" fmla="*/ 1300118 w 2032000"/>
              <a:gd name="connsiteY329" fmla="*/ 28785 h 43602"/>
              <a:gd name="connsiteX330" fmla="*/ 1293768 w 2032000"/>
              <a:gd name="connsiteY330" fmla="*/ 25610 h 43602"/>
              <a:gd name="connsiteX331" fmla="*/ 1287683 w 2032000"/>
              <a:gd name="connsiteY331" fmla="*/ 22964 h 43602"/>
              <a:gd name="connsiteX332" fmla="*/ 1280804 w 2032000"/>
              <a:gd name="connsiteY332" fmla="*/ 20318 h 43602"/>
              <a:gd name="connsiteX333" fmla="*/ 1273131 w 2032000"/>
              <a:gd name="connsiteY333" fmla="*/ 17673 h 43602"/>
              <a:gd name="connsiteX334" fmla="*/ 1264400 w 2032000"/>
              <a:gd name="connsiteY334" fmla="*/ 15821 h 43602"/>
              <a:gd name="connsiteX335" fmla="*/ 1254345 w 2032000"/>
              <a:gd name="connsiteY335" fmla="*/ 14762 h 43602"/>
              <a:gd name="connsiteX336" fmla="*/ 1242968 w 2032000"/>
              <a:gd name="connsiteY336" fmla="*/ 14233 h 43602"/>
              <a:gd name="connsiteX337" fmla="*/ 1231591 w 2032000"/>
              <a:gd name="connsiteY337" fmla="*/ 14762 h 43602"/>
              <a:gd name="connsiteX338" fmla="*/ 1221537 w 2032000"/>
              <a:gd name="connsiteY338" fmla="*/ 15821 h 43602"/>
              <a:gd name="connsiteX339" fmla="*/ 1212806 w 2032000"/>
              <a:gd name="connsiteY339" fmla="*/ 17673 h 43602"/>
              <a:gd name="connsiteX340" fmla="*/ 1205133 w 2032000"/>
              <a:gd name="connsiteY340" fmla="*/ 20318 h 43602"/>
              <a:gd name="connsiteX341" fmla="*/ 1198254 w 2032000"/>
              <a:gd name="connsiteY341" fmla="*/ 22964 h 43602"/>
              <a:gd name="connsiteX342" fmla="*/ 1192168 w 2032000"/>
              <a:gd name="connsiteY342" fmla="*/ 25610 h 43602"/>
              <a:gd name="connsiteX343" fmla="*/ 1185818 w 2032000"/>
              <a:gd name="connsiteY343" fmla="*/ 28785 h 43602"/>
              <a:gd name="connsiteX344" fmla="*/ 1179468 w 2032000"/>
              <a:gd name="connsiteY344" fmla="*/ 31960 h 43602"/>
              <a:gd name="connsiteX345" fmla="*/ 1173383 w 2032000"/>
              <a:gd name="connsiteY345" fmla="*/ 35135 h 43602"/>
              <a:gd name="connsiteX346" fmla="*/ 1166504 w 2032000"/>
              <a:gd name="connsiteY346" fmla="*/ 37781 h 43602"/>
              <a:gd name="connsiteX347" fmla="*/ 1158831 w 2032000"/>
              <a:gd name="connsiteY347" fmla="*/ 40162 h 43602"/>
              <a:gd name="connsiteX348" fmla="*/ 1150100 w 2032000"/>
              <a:gd name="connsiteY348" fmla="*/ 42014 h 43602"/>
              <a:gd name="connsiteX349" fmla="*/ 1140045 w 2032000"/>
              <a:gd name="connsiteY349" fmla="*/ 43337 h 43602"/>
              <a:gd name="connsiteX350" fmla="*/ 1130300 w 2032000"/>
              <a:gd name="connsiteY350" fmla="*/ 43564 h 43602"/>
              <a:gd name="connsiteX351" fmla="*/ 1120555 w 2032000"/>
              <a:gd name="connsiteY351" fmla="*/ 43337 h 43602"/>
              <a:gd name="connsiteX352" fmla="*/ 1110501 w 2032000"/>
              <a:gd name="connsiteY352" fmla="*/ 42014 h 43602"/>
              <a:gd name="connsiteX353" fmla="*/ 1101769 w 2032000"/>
              <a:gd name="connsiteY353" fmla="*/ 40162 h 43602"/>
              <a:gd name="connsiteX354" fmla="*/ 1094096 w 2032000"/>
              <a:gd name="connsiteY354" fmla="*/ 37781 h 43602"/>
              <a:gd name="connsiteX355" fmla="*/ 1087217 w 2032000"/>
              <a:gd name="connsiteY355" fmla="*/ 35135 h 43602"/>
              <a:gd name="connsiteX356" fmla="*/ 1081132 w 2032000"/>
              <a:gd name="connsiteY356" fmla="*/ 31960 h 43602"/>
              <a:gd name="connsiteX357" fmla="*/ 1074782 w 2032000"/>
              <a:gd name="connsiteY357" fmla="*/ 28785 h 43602"/>
              <a:gd name="connsiteX358" fmla="*/ 1068432 w 2032000"/>
              <a:gd name="connsiteY358" fmla="*/ 25610 h 43602"/>
              <a:gd name="connsiteX359" fmla="*/ 1062346 w 2032000"/>
              <a:gd name="connsiteY359" fmla="*/ 22964 h 43602"/>
              <a:gd name="connsiteX360" fmla="*/ 1055467 w 2032000"/>
              <a:gd name="connsiteY360" fmla="*/ 20318 h 43602"/>
              <a:gd name="connsiteX361" fmla="*/ 1047794 w 2032000"/>
              <a:gd name="connsiteY361" fmla="*/ 17673 h 43602"/>
              <a:gd name="connsiteX362" fmla="*/ 1039063 w 2032000"/>
              <a:gd name="connsiteY362" fmla="*/ 15821 h 43602"/>
              <a:gd name="connsiteX363" fmla="*/ 1029009 w 2032000"/>
              <a:gd name="connsiteY363" fmla="*/ 14762 h 43602"/>
              <a:gd name="connsiteX364" fmla="*/ 1017632 w 2032000"/>
              <a:gd name="connsiteY364" fmla="*/ 14233 h 43602"/>
              <a:gd name="connsiteX365" fmla="*/ 1016000 w 2032000"/>
              <a:gd name="connsiteY365" fmla="*/ 14309 h 43602"/>
              <a:gd name="connsiteX366" fmla="*/ 1014368 w 2032000"/>
              <a:gd name="connsiteY366" fmla="*/ 14233 h 43602"/>
              <a:gd name="connsiteX367" fmla="*/ 1002991 w 2032000"/>
              <a:gd name="connsiteY367" fmla="*/ 14762 h 43602"/>
              <a:gd name="connsiteX368" fmla="*/ 992937 w 2032000"/>
              <a:gd name="connsiteY368" fmla="*/ 15821 h 43602"/>
              <a:gd name="connsiteX369" fmla="*/ 984206 w 2032000"/>
              <a:gd name="connsiteY369" fmla="*/ 17673 h 43602"/>
              <a:gd name="connsiteX370" fmla="*/ 976533 w 2032000"/>
              <a:gd name="connsiteY370" fmla="*/ 20318 h 43602"/>
              <a:gd name="connsiteX371" fmla="*/ 969654 w 2032000"/>
              <a:gd name="connsiteY371" fmla="*/ 22964 h 43602"/>
              <a:gd name="connsiteX372" fmla="*/ 963568 w 2032000"/>
              <a:gd name="connsiteY372" fmla="*/ 25610 h 43602"/>
              <a:gd name="connsiteX373" fmla="*/ 957218 w 2032000"/>
              <a:gd name="connsiteY373" fmla="*/ 28785 h 43602"/>
              <a:gd name="connsiteX374" fmla="*/ 950868 w 2032000"/>
              <a:gd name="connsiteY374" fmla="*/ 31960 h 43602"/>
              <a:gd name="connsiteX375" fmla="*/ 944783 w 2032000"/>
              <a:gd name="connsiteY375" fmla="*/ 35135 h 43602"/>
              <a:gd name="connsiteX376" fmla="*/ 937904 w 2032000"/>
              <a:gd name="connsiteY376" fmla="*/ 37781 h 43602"/>
              <a:gd name="connsiteX377" fmla="*/ 930231 w 2032000"/>
              <a:gd name="connsiteY377" fmla="*/ 40162 h 43602"/>
              <a:gd name="connsiteX378" fmla="*/ 921499 w 2032000"/>
              <a:gd name="connsiteY378" fmla="*/ 42014 h 43602"/>
              <a:gd name="connsiteX379" fmla="*/ 911445 w 2032000"/>
              <a:gd name="connsiteY379" fmla="*/ 43337 h 43602"/>
              <a:gd name="connsiteX380" fmla="*/ 901700 w 2032000"/>
              <a:gd name="connsiteY380" fmla="*/ 43564 h 43602"/>
              <a:gd name="connsiteX381" fmla="*/ 891955 w 2032000"/>
              <a:gd name="connsiteY381" fmla="*/ 43337 h 43602"/>
              <a:gd name="connsiteX382" fmla="*/ 881900 w 2032000"/>
              <a:gd name="connsiteY382" fmla="*/ 42014 h 43602"/>
              <a:gd name="connsiteX383" fmla="*/ 873169 w 2032000"/>
              <a:gd name="connsiteY383" fmla="*/ 40162 h 43602"/>
              <a:gd name="connsiteX384" fmla="*/ 865496 w 2032000"/>
              <a:gd name="connsiteY384" fmla="*/ 37781 h 43602"/>
              <a:gd name="connsiteX385" fmla="*/ 858617 w 2032000"/>
              <a:gd name="connsiteY385" fmla="*/ 35135 h 43602"/>
              <a:gd name="connsiteX386" fmla="*/ 852532 w 2032000"/>
              <a:gd name="connsiteY386" fmla="*/ 31960 h 43602"/>
              <a:gd name="connsiteX387" fmla="*/ 846182 w 2032000"/>
              <a:gd name="connsiteY387" fmla="*/ 28785 h 43602"/>
              <a:gd name="connsiteX388" fmla="*/ 839832 w 2032000"/>
              <a:gd name="connsiteY388" fmla="*/ 25610 h 43602"/>
              <a:gd name="connsiteX389" fmla="*/ 833746 w 2032000"/>
              <a:gd name="connsiteY389" fmla="*/ 22964 h 43602"/>
              <a:gd name="connsiteX390" fmla="*/ 826867 w 2032000"/>
              <a:gd name="connsiteY390" fmla="*/ 20318 h 43602"/>
              <a:gd name="connsiteX391" fmla="*/ 819194 w 2032000"/>
              <a:gd name="connsiteY391" fmla="*/ 17673 h 43602"/>
              <a:gd name="connsiteX392" fmla="*/ 810463 w 2032000"/>
              <a:gd name="connsiteY392" fmla="*/ 15821 h 43602"/>
              <a:gd name="connsiteX393" fmla="*/ 800409 w 2032000"/>
              <a:gd name="connsiteY393" fmla="*/ 14762 h 43602"/>
              <a:gd name="connsiteX394" fmla="*/ 789032 w 2032000"/>
              <a:gd name="connsiteY394" fmla="*/ 14233 h 43602"/>
              <a:gd name="connsiteX395" fmla="*/ 777655 w 2032000"/>
              <a:gd name="connsiteY395" fmla="*/ 14762 h 43602"/>
              <a:gd name="connsiteX396" fmla="*/ 767600 w 2032000"/>
              <a:gd name="connsiteY396" fmla="*/ 15821 h 43602"/>
              <a:gd name="connsiteX397" fmla="*/ 758869 w 2032000"/>
              <a:gd name="connsiteY397" fmla="*/ 17673 h 43602"/>
              <a:gd name="connsiteX398" fmla="*/ 751196 w 2032000"/>
              <a:gd name="connsiteY398" fmla="*/ 20318 h 43602"/>
              <a:gd name="connsiteX399" fmla="*/ 744317 w 2032000"/>
              <a:gd name="connsiteY399" fmla="*/ 22964 h 43602"/>
              <a:gd name="connsiteX400" fmla="*/ 738232 w 2032000"/>
              <a:gd name="connsiteY400" fmla="*/ 25610 h 43602"/>
              <a:gd name="connsiteX401" fmla="*/ 725532 w 2032000"/>
              <a:gd name="connsiteY401" fmla="*/ 31960 h 43602"/>
              <a:gd name="connsiteX402" fmla="*/ 719446 w 2032000"/>
              <a:gd name="connsiteY402" fmla="*/ 35135 h 43602"/>
              <a:gd name="connsiteX403" fmla="*/ 712567 w 2032000"/>
              <a:gd name="connsiteY403" fmla="*/ 37781 h 43602"/>
              <a:gd name="connsiteX404" fmla="*/ 704894 w 2032000"/>
              <a:gd name="connsiteY404" fmla="*/ 40162 h 43602"/>
              <a:gd name="connsiteX405" fmla="*/ 696163 w 2032000"/>
              <a:gd name="connsiteY405" fmla="*/ 42014 h 43602"/>
              <a:gd name="connsiteX406" fmla="*/ 686109 w 2032000"/>
              <a:gd name="connsiteY406" fmla="*/ 43337 h 43602"/>
              <a:gd name="connsiteX407" fmla="*/ 674732 w 2032000"/>
              <a:gd name="connsiteY407" fmla="*/ 43602 h 43602"/>
              <a:gd name="connsiteX408" fmla="*/ 663355 w 2032000"/>
              <a:gd name="connsiteY408" fmla="*/ 43337 h 43602"/>
              <a:gd name="connsiteX409" fmla="*/ 653300 w 2032000"/>
              <a:gd name="connsiteY409" fmla="*/ 42014 h 43602"/>
              <a:gd name="connsiteX410" fmla="*/ 644569 w 2032000"/>
              <a:gd name="connsiteY410" fmla="*/ 40162 h 43602"/>
              <a:gd name="connsiteX411" fmla="*/ 636896 w 2032000"/>
              <a:gd name="connsiteY411" fmla="*/ 37781 h 43602"/>
              <a:gd name="connsiteX412" fmla="*/ 630017 w 2032000"/>
              <a:gd name="connsiteY412" fmla="*/ 35135 h 43602"/>
              <a:gd name="connsiteX413" fmla="*/ 623932 w 2032000"/>
              <a:gd name="connsiteY413" fmla="*/ 31960 h 43602"/>
              <a:gd name="connsiteX414" fmla="*/ 617582 w 2032000"/>
              <a:gd name="connsiteY414" fmla="*/ 28785 h 43602"/>
              <a:gd name="connsiteX415" fmla="*/ 611232 w 2032000"/>
              <a:gd name="connsiteY415" fmla="*/ 25610 h 43602"/>
              <a:gd name="connsiteX416" fmla="*/ 605146 w 2032000"/>
              <a:gd name="connsiteY416" fmla="*/ 22964 h 43602"/>
              <a:gd name="connsiteX417" fmla="*/ 598267 w 2032000"/>
              <a:gd name="connsiteY417" fmla="*/ 20318 h 43602"/>
              <a:gd name="connsiteX418" fmla="*/ 590594 w 2032000"/>
              <a:gd name="connsiteY418" fmla="*/ 17673 h 43602"/>
              <a:gd name="connsiteX419" fmla="*/ 581863 w 2032000"/>
              <a:gd name="connsiteY419" fmla="*/ 15821 h 43602"/>
              <a:gd name="connsiteX420" fmla="*/ 571809 w 2032000"/>
              <a:gd name="connsiteY420" fmla="*/ 14762 h 43602"/>
              <a:gd name="connsiteX421" fmla="*/ 560167 w 2032000"/>
              <a:gd name="connsiteY421" fmla="*/ 14233 h 43602"/>
              <a:gd name="connsiteX422" fmla="*/ 549055 w 2032000"/>
              <a:gd name="connsiteY422" fmla="*/ 14762 h 43602"/>
              <a:gd name="connsiteX423" fmla="*/ 539000 w 2032000"/>
              <a:gd name="connsiteY423" fmla="*/ 15821 h 43602"/>
              <a:gd name="connsiteX424" fmla="*/ 530269 w 2032000"/>
              <a:gd name="connsiteY424" fmla="*/ 17673 h 43602"/>
              <a:gd name="connsiteX425" fmla="*/ 522596 w 2032000"/>
              <a:gd name="connsiteY425" fmla="*/ 20318 h 43602"/>
              <a:gd name="connsiteX426" fmla="*/ 515717 w 2032000"/>
              <a:gd name="connsiteY426" fmla="*/ 22964 h 43602"/>
              <a:gd name="connsiteX427" fmla="*/ 509632 w 2032000"/>
              <a:gd name="connsiteY427" fmla="*/ 25610 h 43602"/>
              <a:gd name="connsiteX428" fmla="*/ 503282 w 2032000"/>
              <a:gd name="connsiteY428" fmla="*/ 28785 h 43602"/>
              <a:gd name="connsiteX429" fmla="*/ 496932 w 2032000"/>
              <a:gd name="connsiteY429" fmla="*/ 31960 h 43602"/>
              <a:gd name="connsiteX430" fmla="*/ 490846 w 2032000"/>
              <a:gd name="connsiteY430" fmla="*/ 35135 h 43602"/>
              <a:gd name="connsiteX431" fmla="*/ 483967 w 2032000"/>
              <a:gd name="connsiteY431" fmla="*/ 37781 h 43602"/>
              <a:gd name="connsiteX432" fmla="*/ 476294 w 2032000"/>
              <a:gd name="connsiteY432" fmla="*/ 40162 h 43602"/>
              <a:gd name="connsiteX433" fmla="*/ 467563 w 2032000"/>
              <a:gd name="connsiteY433" fmla="*/ 42014 h 43602"/>
              <a:gd name="connsiteX434" fmla="*/ 457509 w 2032000"/>
              <a:gd name="connsiteY434" fmla="*/ 43337 h 43602"/>
              <a:gd name="connsiteX435" fmla="*/ 446132 w 2032000"/>
              <a:gd name="connsiteY435" fmla="*/ 43602 h 43602"/>
              <a:gd name="connsiteX436" fmla="*/ 434755 w 2032000"/>
              <a:gd name="connsiteY436" fmla="*/ 43337 h 43602"/>
              <a:gd name="connsiteX437" fmla="*/ 424700 w 2032000"/>
              <a:gd name="connsiteY437" fmla="*/ 42014 h 43602"/>
              <a:gd name="connsiteX438" fmla="*/ 415969 w 2032000"/>
              <a:gd name="connsiteY438" fmla="*/ 40162 h 43602"/>
              <a:gd name="connsiteX439" fmla="*/ 408296 w 2032000"/>
              <a:gd name="connsiteY439" fmla="*/ 37781 h 43602"/>
              <a:gd name="connsiteX440" fmla="*/ 401417 w 2032000"/>
              <a:gd name="connsiteY440" fmla="*/ 35135 h 43602"/>
              <a:gd name="connsiteX441" fmla="*/ 395332 w 2032000"/>
              <a:gd name="connsiteY441" fmla="*/ 31960 h 43602"/>
              <a:gd name="connsiteX442" fmla="*/ 388982 w 2032000"/>
              <a:gd name="connsiteY442" fmla="*/ 28785 h 43602"/>
              <a:gd name="connsiteX443" fmla="*/ 382632 w 2032000"/>
              <a:gd name="connsiteY443" fmla="*/ 25610 h 43602"/>
              <a:gd name="connsiteX444" fmla="*/ 376546 w 2032000"/>
              <a:gd name="connsiteY444" fmla="*/ 22964 h 43602"/>
              <a:gd name="connsiteX445" fmla="*/ 369667 w 2032000"/>
              <a:gd name="connsiteY445" fmla="*/ 20318 h 43602"/>
              <a:gd name="connsiteX446" fmla="*/ 361994 w 2032000"/>
              <a:gd name="connsiteY446" fmla="*/ 17673 h 43602"/>
              <a:gd name="connsiteX447" fmla="*/ 353263 w 2032000"/>
              <a:gd name="connsiteY447" fmla="*/ 15821 h 43602"/>
              <a:gd name="connsiteX448" fmla="*/ 343209 w 2032000"/>
              <a:gd name="connsiteY448" fmla="*/ 14762 h 43602"/>
              <a:gd name="connsiteX449" fmla="*/ 331832 w 2032000"/>
              <a:gd name="connsiteY449" fmla="*/ 14233 h 43602"/>
              <a:gd name="connsiteX450" fmla="*/ 320455 w 2032000"/>
              <a:gd name="connsiteY450" fmla="*/ 14762 h 43602"/>
              <a:gd name="connsiteX451" fmla="*/ 310400 w 2032000"/>
              <a:gd name="connsiteY451" fmla="*/ 15821 h 43602"/>
              <a:gd name="connsiteX452" fmla="*/ 301669 w 2032000"/>
              <a:gd name="connsiteY452" fmla="*/ 17673 h 43602"/>
              <a:gd name="connsiteX453" fmla="*/ 293996 w 2032000"/>
              <a:gd name="connsiteY453" fmla="*/ 20318 h 43602"/>
              <a:gd name="connsiteX454" fmla="*/ 287117 w 2032000"/>
              <a:gd name="connsiteY454" fmla="*/ 22964 h 43602"/>
              <a:gd name="connsiteX455" fmla="*/ 281032 w 2032000"/>
              <a:gd name="connsiteY455" fmla="*/ 25610 h 43602"/>
              <a:gd name="connsiteX456" fmla="*/ 274682 w 2032000"/>
              <a:gd name="connsiteY456" fmla="*/ 28785 h 43602"/>
              <a:gd name="connsiteX457" fmla="*/ 268332 w 2032000"/>
              <a:gd name="connsiteY457" fmla="*/ 31960 h 43602"/>
              <a:gd name="connsiteX458" fmla="*/ 262246 w 2032000"/>
              <a:gd name="connsiteY458" fmla="*/ 35135 h 43602"/>
              <a:gd name="connsiteX459" fmla="*/ 255367 w 2032000"/>
              <a:gd name="connsiteY459" fmla="*/ 37781 h 43602"/>
              <a:gd name="connsiteX460" fmla="*/ 247694 w 2032000"/>
              <a:gd name="connsiteY460" fmla="*/ 40162 h 43602"/>
              <a:gd name="connsiteX461" fmla="*/ 238963 w 2032000"/>
              <a:gd name="connsiteY461" fmla="*/ 42014 h 43602"/>
              <a:gd name="connsiteX462" fmla="*/ 228909 w 2032000"/>
              <a:gd name="connsiteY462" fmla="*/ 43337 h 43602"/>
              <a:gd name="connsiteX463" fmla="*/ 217532 w 2032000"/>
              <a:gd name="connsiteY463" fmla="*/ 43602 h 43602"/>
              <a:gd name="connsiteX464" fmla="*/ 206155 w 2032000"/>
              <a:gd name="connsiteY464" fmla="*/ 43337 h 43602"/>
              <a:gd name="connsiteX465" fmla="*/ 196100 w 2032000"/>
              <a:gd name="connsiteY465" fmla="*/ 42014 h 43602"/>
              <a:gd name="connsiteX466" fmla="*/ 187369 w 2032000"/>
              <a:gd name="connsiteY466" fmla="*/ 40162 h 43602"/>
              <a:gd name="connsiteX467" fmla="*/ 179696 w 2032000"/>
              <a:gd name="connsiteY467" fmla="*/ 37781 h 43602"/>
              <a:gd name="connsiteX468" fmla="*/ 172817 w 2032000"/>
              <a:gd name="connsiteY468" fmla="*/ 35135 h 43602"/>
              <a:gd name="connsiteX469" fmla="*/ 166732 w 2032000"/>
              <a:gd name="connsiteY469" fmla="*/ 31960 h 43602"/>
              <a:gd name="connsiteX470" fmla="*/ 160382 w 2032000"/>
              <a:gd name="connsiteY470" fmla="*/ 28785 h 43602"/>
              <a:gd name="connsiteX471" fmla="*/ 154032 w 2032000"/>
              <a:gd name="connsiteY471" fmla="*/ 25610 h 43602"/>
              <a:gd name="connsiteX472" fmla="*/ 147946 w 2032000"/>
              <a:gd name="connsiteY472" fmla="*/ 22964 h 43602"/>
              <a:gd name="connsiteX473" fmla="*/ 141067 w 2032000"/>
              <a:gd name="connsiteY473" fmla="*/ 20318 h 43602"/>
              <a:gd name="connsiteX474" fmla="*/ 133394 w 2032000"/>
              <a:gd name="connsiteY474" fmla="*/ 17673 h 43602"/>
              <a:gd name="connsiteX475" fmla="*/ 124663 w 2032000"/>
              <a:gd name="connsiteY475" fmla="*/ 15821 h 43602"/>
              <a:gd name="connsiteX476" fmla="*/ 114609 w 2032000"/>
              <a:gd name="connsiteY476" fmla="*/ 14762 h 43602"/>
              <a:gd name="connsiteX477" fmla="*/ 103232 w 2032000"/>
              <a:gd name="connsiteY477" fmla="*/ 14233 h 43602"/>
              <a:gd name="connsiteX478" fmla="*/ 91855 w 2032000"/>
              <a:gd name="connsiteY478" fmla="*/ 14762 h 43602"/>
              <a:gd name="connsiteX479" fmla="*/ 81800 w 2032000"/>
              <a:gd name="connsiteY479" fmla="*/ 15821 h 43602"/>
              <a:gd name="connsiteX480" fmla="*/ 73069 w 2032000"/>
              <a:gd name="connsiteY480" fmla="*/ 17673 h 43602"/>
              <a:gd name="connsiteX481" fmla="*/ 65396 w 2032000"/>
              <a:gd name="connsiteY481" fmla="*/ 20318 h 43602"/>
              <a:gd name="connsiteX482" fmla="*/ 58517 w 2032000"/>
              <a:gd name="connsiteY482" fmla="*/ 22964 h 43602"/>
              <a:gd name="connsiteX483" fmla="*/ 52432 w 2032000"/>
              <a:gd name="connsiteY483" fmla="*/ 25610 h 43602"/>
              <a:gd name="connsiteX484" fmla="*/ 46082 w 2032000"/>
              <a:gd name="connsiteY484" fmla="*/ 28785 h 43602"/>
              <a:gd name="connsiteX485" fmla="*/ 39732 w 2032000"/>
              <a:gd name="connsiteY485" fmla="*/ 31960 h 43602"/>
              <a:gd name="connsiteX486" fmla="*/ 33646 w 2032000"/>
              <a:gd name="connsiteY486" fmla="*/ 35135 h 43602"/>
              <a:gd name="connsiteX487" fmla="*/ 26767 w 2032000"/>
              <a:gd name="connsiteY487" fmla="*/ 37781 h 43602"/>
              <a:gd name="connsiteX488" fmla="*/ 19094 w 2032000"/>
              <a:gd name="connsiteY488" fmla="*/ 40162 h 43602"/>
              <a:gd name="connsiteX489" fmla="*/ 10363 w 2032000"/>
              <a:gd name="connsiteY489" fmla="*/ 42014 h 43602"/>
              <a:gd name="connsiteX490" fmla="*/ 309 w 2032000"/>
              <a:gd name="connsiteY490" fmla="*/ 43337 h 43602"/>
              <a:gd name="connsiteX491" fmla="*/ 0 w 2032000"/>
              <a:gd name="connsiteY491" fmla="*/ 43344 h 43602"/>
              <a:gd name="connsiteX492" fmla="*/ 0 w 2032000"/>
              <a:gd name="connsiteY492" fmla="*/ 29111 h 43602"/>
              <a:gd name="connsiteX493" fmla="*/ 309 w 2032000"/>
              <a:gd name="connsiteY493" fmla="*/ 29104 h 43602"/>
              <a:gd name="connsiteX494" fmla="*/ 10363 w 2032000"/>
              <a:gd name="connsiteY494" fmla="*/ 27781 h 43602"/>
              <a:gd name="connsiteX495" fmla="*/ 19094 w 2032000"/>
              <a:gd name="connsiteY495" fmla="*/ 25929 h 43602"/>
              <a:gd name="connsiteX496" fmla="*/ 26767 w 2032000"/>
              <a:gd name="connsiteY496" fmla="*/ 23548 h 43602"/>
              <a:gd name="connsiteX497" fmla="*/ 33646 w 2032000"/>
              <a:gd name="connsiteY497" fmla="*/ 20902 h 43602"/>
              <a:gd name="connsiteX498" fmla="*/ 39732 w 2032000"/>
              <a:gd name="connsiteY498" fmla="*/ 17727 h 43602"/>
              <a:gd name="connsiteX499" fmla="*/ 46082 w 2032000"/>
              <a:gd name="connsiteY499" fmla="*/ 14552 h 43602"/>
              <a:gd name="connsiteX500" fmla="*/ 52432 w 2032000"/>
              <a:gd name="connsiteY500" fmla="*/ 11377 h 43602"/>
              <a:gd name="connsiteX501" fmla="*/ 58517 w 2032000"/>
              <a:gd name="connsiteY501" fmla="*/ 8731 h 43602"/>
              <a:gd name="connsiteX502" fmla="*/ 65396 w 2032000"/>
              <a:gd name="connsiteY502" fmla="*/ 6085 h 43602"/>
              <a:gd name="connsiteX503" fmla="*/ 73069 w 2032000"/>
              <a:gd name="connsiteY503" fmla="*/ 3440 h 43602"/>
              <a:gd name="connsiteX504" fmla="*/ 81800 w 2032000"/>
              <a:gd name="connsiteY504" fmla="*/ 1588 h 43602"/>
              <a:gd name="connsiteX505" fmla="*/ 91855 w 2032000"/>
              <a:gd name="connsiteY505" fmla="*/ 529 h 4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Lst>
            <a:rect l="l" t="t" r="r" b="b"/>
            <a:pathLst>
              <a:path w="2032000" h="43602">
                <a:moveTo>
                  <a:pt x="103232" y="0"/>
                </a:moveTo>
                <a:lnTo>
                  <a:pt x="114609" y="529"/>
                </a:lnTo>
                <a:lnTo>
                  <a:pt x="124663" y="1588"/>
                </a:lnTo>
                <a:lnTo>
                  <a:pt x="133394" y="3440"/>
                </a:lnTo>
                <a:lnTo>
                  <a:pt x="141067" y="6085"/>
                </a:lnTo>
                <a:lnTo>
                  <a:pt x="147946" y="8731"/>
                </a:lnTo>
                <a:lnTo>
                  <a:pt x="154032" y="11377"/>
                </a:lnTo>
                <a:lnTo>
                  <a:pt x="160382" y="14552"/>
                </a:lnTo>
                <a:lnTo>
                  <a:pt x="166732" y="17727"/>
                </a:lnTo>
                <a:lnTo>
                  <a:pt x="172817" y="20902"/>
                </a:lnTo>
                <a:lnTo>
                  <a:pt x="179696" y="23548"/>
                </a:lnTo>
                <a:lnTo>
                  <a:pt x="187369" y="25929"/>
                </a:lnTo>
                <a:lnTo>
                  <a:pt x="196100" y="27781"/>
                </a:lnTo>
                <a:lnTo>
                  <a:pt x="206155" y="29104"/>
                </a:lnTo>
                <a:lnTo>
                  <a:pt x="217532" y="29369"/>
                </a:lnTo>
                <a:lnTo>
                  <a:pt x="228909" y="29104"/>
                </a:lnTo>
                <a:lnTo>
                  <a:pt x="238963" y="27781"/>
                </a:lnTo>
                <a:lnTo>
                  <a:pt x="247694" y="25929"/>
                </a:lnTo>
                <a:lnTo>
                  <a:pt x="255367" y="23548"/>
                </a:lnTo>
                <a:lnTo>
                  <a:pt x="262246" y="20902"/>
                </a:lnTo>
                <a:lnTo>
                  <a:pt x="268332" y="17727"/>
                </a:lnTo>
                <a:lnTo>
                  <a:pt x="274682" y="14552"/>
                </a:lnTo>
                <a:lnTo>
                  <a:pt x="281032" y="11377"/>
                </a:lnTo>
                <a:lnTo>
                  <a:pt x="287117" y="8731"/>
                </a:lnTo>
                <a:lnTo>
                  <a:pt x="293996" y="6085"/>
                </a:lnTo>
                <a:lnTo>
                  <a:pt x="301669" y="3440"/>
                </a:lnTo>
                <a:lnTo>
                  <a:pt x="310400" y="1588"/>
                </a:lnTo>
                <a:lnTo>
                  <a:pt x="320455" y="529"/>
                </a:lnTo>
                <a:lnTo>
                  <a:pt x="331832" y="0"/>
                </a:lnTo>
                <a:lnTo>
                  <a:pt x="343209" y="529"/>
                </a:lnTo>
                <a:lnTo>
                  <a:pt x="353263" y="1588"/>
                </a:lnTo>
                <a:lnTo>
                  <a:pt x="361994" y="3440"/>
                </a:lnTo>
                <a:lnTo>
                  <a:pt x="369667" y="6085"/>
                </a:lnTo>
                <a:lnTo>
                  <a:pt x="376546" y="8731"/>
                </a:lnTo>
                <a:lnTo>
                  <a:pt x="382632" y="11377"/>
                </a:lnTo>
                <a:lnTo>
                  <a:pt x="388982" y="14552"/>
                </a:lnTo>
                <a:lnTo>
                  <a:pt x="395332" y="17727"/>
                </a:lnTo>
                <a:lnTo>
                  <a:pt x="401417" y="20902"/>
                </a:lnTo>
                <a:lnTo>
                  <a:pt x="408296" y="23548"/>
                </a:lnTo>
                <a:lnTo>
                  <a:pt x="415969" y="25929"/>
                </a:lnTo>
                <a:lnTo>
                  <a:pt x="424700" y="27781"/>
                </a:lnTo>
                <a:lnTo>
                  <a:pt x="434755" y="29104"/>
                </a:lnTo>
                <a:lnTo>
                  <a:pt x="446132" y="29369"/>
                </a:lnTo>
                <a:lnTo>
                  <a:pt x="457509" y="29104"/>
                </a:lnTo>
                <a:lnTo>
                  <a:pt x="467563" y="27781"/>
                </a:lnTo>
                <a:lnTo>
                  <a:pt x="476294" y="25929"/>
                </a:lnTo>
                <a:lnTo>
                  <a:pt x="483967" y="23548"/>
                </a:lnTo>
                <a:lnTo>
                  <a:pt x="490846" y="20902"/>
                </a:lnTo>
                <a:lnTo>
                  <a:pt x="496932" y="17727"/>
                </a:lnTo>
                <a:lnTo>
                  <a:pt x="503282" y="14552"/>
                </a:lnTo>
                <a:lnTo>
                  <a:pt x="509632" y="11377"/>
                </a:lnTo>
                <a:lnTo>
                  <a:pt x="515717" y="8731"/>
                </a:lnTo>
                <a:lnTo>
                  <a:pt x="522596" y="6085"/>
                </a:lnTo>
                <a:lnTo>
                  <a:pt x="530269" y="3440"/>
                </a:lnTo>
                <a:lnTo>
                  <a:pt x="539000" y="1588"/>
                </a:lnTo>
                <a:lnTo>
                  <a:pt x="549055" y="529"/>
                </a:lnTo>
                <a:lnTo>
                  <a:pt x="560167" y="0"/>
                </a:lnTo>
                <a:lnTo>
                  <a:pt x="571809" y="529"/>
                </a:lnTo>
                <a:lnTo>
                  <a:pt x="581863" y="1588"/>
                </a:lnTo>
                <a:lnTo>
                  <a:pt x="590594" y="3440"/>
                </a:lnTo>
                <a:lnTo>
                  <a:pt x="598267" y="6085"/>
                </a:lnTo>
                <a:lnTo>
                  <a:pt x="605146" y="8731"/>
                </a:lnTo>
                <a:lnTo>
                  <a:pt x="611232" y="11377"/>
                </a:lnTo>
                <a:lnTo>
                  <a:pt x="617582" y="14552"/>
                </a:lnTo>
                <a:lnTo>
                  <a:pt x="623932" y="17727"/>
                </a:lnTo>
                <a:lnTo>
                  <a:pt x="630017" y="20902"/>
                </a:lnTo>
                <a:lnTo>
                  <a:pt x="636896" y="23548"/>
                </a:lnTo>
                <a:lnTo>
                  <a:pt x="644569" y="25929"/>
                </a:lnTo>
                <a:lnTo>
                  <a:pt x="653300" y="27781"/>
                </a:lnTo>
                <a:lnTo>
                  <a:pt x="663355" y="29104"/>
                </a:lnTo>
                <a:lnTo>
                  <a:pt x="674732" y="29369"/>
                </a:lnTo>
                <a:lnTo>
                  <a:pt x="686109" y="29104"/>
                </a:lnTo>
                <a:lnTo>
                  <a:pt x="696163" y="27781"/>
                </a:lnTo>
                <a:lnTo>
                  <a:pt x="704894" y="25929"/>
                </a:lnTo>
                <a:lnTo>
                  <a:pt x="712567" y="23548"/>
                </a:lnTo>
                <a:lnTo>
                  <a:pt x="719446" y="20902"/>
                </a:lnTo>
                <a:lnTo>
                  <a:pt x="725532" y="17727"/>
                </a:lnTo>
                <a:lnTo>
                  <a:pt x="738232" y="11377"/>
                </a:lnTo>
                <a:lnTo>
                  <a:pt x="744317" y="8731"/>
                </a:lnTo>
                <a:lnTo>
                  <a:pt x="751196" y="6085"/>
                </a:lnTo>
                <a:lnTo>
                  <a:pt x="758869" y="3440"/>
                </a:lnTo>
                <a:lnTo>
                  <a:pt x="767600" y="1588"/>
                </a:lnTo>
                <a:lnTo>
                  <a:pt x="777655" y="529"/>
                </a:lnTo>
                <a:lnTo>
                  <a:pt x="789032" y="0"/>
                </a:lnTo>
                <a:lnTo>
                  <a:pt x="800409" y="529"/>
                </a:lnTo>
                <a:lnTo>
                  <a:pt x="810463" y="1588"/>
                </a:lnTo>
                <a:lnTo>
                  <a:pt x="819194" y="3440"/>
                </a:lnTo>
                <a:lnTo>
                  <a:pt x="826867" y="6085"/>
                </a:lnTo>
                <a:lnTo>
                  <a:pt x="833746" y="8731"/>
                </a:lnTo>
                <a:lnTo>
                  <a:pt x="839832" y="11377"/>
                </a:lnTo>
                <a:lnTo>
                  <a:pt x="846182" y="14552"/>
                </a:lnTo>
                <a:lnTo>
                  <a:pt x="852532" y="17727"/>
                </a:lnTo>
                <a:lnTo>
                  <a:pt x="858617" y="20902"/>
                </a:lnTo>
                <a:lnTo>
                  <a:pt x="865496" y="23548"/>
                </a:lnTo>
                <a:lnTo>
                  <a:pt x="873169" y="25929"/>
                </a:lnTo>
                <a:lnTo>
                  <a:pt x="881900" y="27781"/>
                </a:lnTo>
                <a:lnTo>
                  <a:pt x="891955" y="29104"/>
                </a:lnTo>
                <a:lnTo>
                  <a:pt x="901700" y="29331"/>
                </a:lnTo>
                <a:lnTo>
                  <a:pt x="911445" y="29104"/>
                </a:lnTo>
                <a:lnTo>
                  <a:pt x="921499" y="27781"/>
                </a:lnTo>
                <a:lnTo>
                  <a:pt x="930231" y="25929"/>
                </a:lnTo>
                <a:lnTo>
                  <a:pt x="937904" y="23548"/>
                </a:lnTo>
                <a:lnTo>
                  <a:pt x="944783" y="20902"/>
                </a:lnTo>
                <a:lnTo>
                  <a:pt x="950868" y="17727"/>
                </a:lnTo>
                <a:lnTo>
                  <a:pt x="957218" y="14552"/>
                </a:lnTo>
                <a:lnTo>
                  <a:pt x="963568" y="11377"/>
                </a:lnTo>
                <a:lnTo>
                  <a:pt x="969654" y="8731"/>
                </a:lnTo>
                <a:lnTo>
                  <a:pt x="976533" y="6085"/>
                </a:lnTo>
                <a:lnTo>
                  <a:pt x="984206" y="3440"/>
                </a:lnTo>
                <a:lnTo>
                  <a:pt x="992937" y="1588"/>
                </a:lnTo>
                <a:lnTo>
                  <a:pt x="1002991" y="529"/>
                </a:lnTo>
                <a:lnTo>
                  <a:pt x="1014368" y="0"/>
                </a:lnTo>
                <a:lnTo>
                  <a:pt x="1016000" y="76"/>
                </a:lnTo>
                <a:lnTo>
                  <a:pt x="1017632" y="0"/>
                </a:lnTo>
                <a:lnTo>
                  <a:pt x="1029009" y="529"/>
                </a:lnTo>
                <a:lnTo>
                  <a:pt x="1039063" y="1588"/>
                </a:lnTo>
                <a:lnTo>
                  <a:pt x="1047794" y="3440"/>
                </a:lnTo>
                <a:lnTo>
                  <a:pt x="1055467" y="6085"/>
                </a:lnTo>
                <a:lnTo>
                  <a:pt x="1062346" y="8731"/>
                </a:lnTo>
                <a:lnTo>
                  <a:pt x="1068432" y="11377"/>
                </a:lnTo>
                <a:lnTo>
                  <a:pt x="1074782" y="14552"/>
                </a:lnTo>
                <a:lnTo>
                  <a:pt x="1081132" y="17727"/>
                </a:lnTo>
                <a:lnTo>
                  <a:pt x="1087217" y="20902"/>
                </a:lnTo>
                <a:lnTo>
                  <a:pt x="1094096" y="23548"/>
                </a:lnTo>
                <a:lnTo>
                  <a:pt x="1101769" y="25929"/>
                </a:lnTo>
                <a:lnTo>
                  <a:pt x="1110501" y="27781"/>
                </a:lnTo>
                <a:lnTo>
                  <a:pt x="1120555" y="29104"/>
                </a:lnTo>
                <a:lnTo>
                  <a:pt x="1130300" y="29331"/>
                </a:lnTo>
                <a:lnTo>
                  <a:pt x="1140045" y="29104"/>
                </a:lnTo>
                <a:lnTo>
                  <a:pt x="1150100" y="27781"/>
                </a:lnTo>
                <a:lnTo>
                  <a:pt x="1158831" y="25929"/>
                </a:lnTo>
                <a:lnTo>
                  <a:pt x="1166504" y="23548"/>
                </a:lnTo>
                <a:lnTo>
                  <a:pt x="1173383" y="20902"/>
                </a:lnTo>
                <a:lnTo>
                  <a:pt x="1179468" y="17727"/>
                </a:lnTo>
                <a:lnTo>
                  <a:pt x="1185818" y="14552"/>
                </a:lnTo>
                <a:lnTo>
                  <a:pt x="1192168" y="11377"/>
                </a:lnTo>
                <a:lnTo>
                  <a:pt x="1198254" y="8731"/>
                </a:lnTo>
                <a:lnTo>
                  <a:pt x="1205133" y="6085"/>
                </a:lnTo>
                <a:lnTo>
                  <a:pt x="1212806" y="3440"/>
                </a:lnTo>
                <a:lnTo>
                  <a:pt x="1221537" y="1588"/>
                </a:lnTo>
                <a:lnTo>
                  <a:pt x="1231591" y="529"/>
                </a:lnTo>
                <a:lnTo>
                  <a:pt x="1242968" y="0"/>
                </a:lnTo>
                <a:lnTo>
                  <a:pt x="1254345" y="529"/>
                </a:lnTo>
                <a:lnTo>
                  <a:pt x="1264400" y="1588"/>
                </a:lnTo>
                <a:lnTo>
                  <a:pt x="1273131" y="3440"/>
                </a:lnTo>
                <a:lnTo>
                  <a:pt x="1280804" y="6085"/>
                </a:lnTo>
                <a:lnTo>
                  <a:pt x="1287683" y="8731"/>
                </a:lnTo>
                <a:lnTo>
                  <a:pt x="1293768" y="11377"/>
                </a:lnTo>
                <a:lnTo>
                  <a:pt x="1300118" y="14552"/>
                </a:lnTo>
                <a:lnTo>
                  <a:pt x="1306468" y="17727"/>
                </a:lnTo>
                <a:lnTo>
                  <a:pt x="1312554" y="20902"/>
                </a:lnTo>
                <a:lnTo>
                  <a:pt x="1319433" y="23548"/>
                </a:lnTo>
                <a:lnTo>
                  <a:pt x="1327106" y="25929"/>
                </a:lnTo>
                <a:lnTo>
                  <a:pt x="1335837" y="27781"/>
                </a:lnTo>
                <a:lnTo>
                  <a:pt x="1345891" y="29104"/>
                </a:lnTo>
                <a:lnTo>
                  <a:pt x="1357268" y="29369"/>
                </a:lnTo>
                <a:lnTo>
                  <a:pt x="1368645" y="29104"/>
                </a:lnTo>
                <a:lnTo>
                  <a:pt x="1378700" y="27781"/>
                </a:lnTo>
                <a:lnTo>
                  <a:pt x="1387431" y="25929"/>
                </a:lnTo>
                <a:lnTo>
                  <a:pt x="1395104" y="23548"/>
                </a:lnTo>
                <a:lnTo>
                  <a:pt x="1401983" y="20902"/>
                </a:lnTo>
                <a:lnTo>
                  <a:pt x="1408068" y="17727"/>
                </a:lnTo>
                <a:lnTo>
                  <a:pt x="1414418" y="14552"/>
                </a:lnTo>
                <a:lnTo>
                  <a:pt x="1420768" y="11377"/>
                </a:lnTo>
                <a:lnTo>
                  <a:pt x="1426854" y="8731"/>
                </a:lnTo>
                <a:lnTo>
                  <a:pt x="1433733" y="6085"/>
                </a:lnTo>
                <a:lnTo>
                  <a:pt x="1441406" y="3440"/>
                </a:lnTo>
                <a:lnTo>
                  <a:pt x="1450137" y="1588"/>
                </a:lnTo>
                <a:lnTo>
                  <a:pt x="1460191" y="529"/>
                </a:lnTo>
                <a:lnTo>
                  <a:pt x="1471304" y="0"/>
                </a:lnTo>
                <a:lnTo>
                  <a:pt x="1482945" y="529"/>
                </a:lnTo>
                <a:lnTo>
                  <a:pt x="1493000" y="1588"/>
                </a:lnTo>
                <a:lnTo>
                  <a:pt x="1501731" y="3440"/>
                </a:lnTo>
                <a:lnTo>
                  <a:pt x="1509404" y="6085"/>
                </a:lnTo>
                <a:lnTo>
                  <a:pt x="1516283" y="8731"/>
                </a:lnTo>
                <a:lnTo>
                  <a:pt x="1522368" y="11377"/>
                </a:lnTo>
                <a:lnTo>
                  <a:pt x="1528718" y="14552"/>
                </a:lnTo>
                <a:lnTo>
                  <a:pt x="1535068" y="17727"/>
                </a:lnTo>
                <a:lnTo>
                  <a:pt x="1541154" y="20902"/>
                </a:lnTo>
                <a:lnTo>
                  <a:pt x="1548033" y="23548"/>
                </a:lnTo>
                <a:lnTo>
                  <a:pt x="1555706" y="25929"/>
                </a:lnTo>
                <a:lnTo>
                  <a:pt x="1564437" y="27781"/>
                </a:lnTo>
                <a:lnTo>
                  <a:pt x="1574491" y="29104"/>
                </a:lnTo>
                <a:lnTo>
                  <a:pt x="1585868" y="29369"/>
                </a:lnTo>
                <a:lnTo>
                  <a:pt x="1597245" y="29104"/>
                </a:lnTo>
                <a:lnTo>
                  <a:pt x="1607300" y="27781"/>
                </a:lnTo>
                <a:lnTo>
                  <a:pt x="1616031" y="25929"/>
                </a:lnTo>
                <a:lnTo>
                  <a:pt x="1623704" y="23548"/>
                </a:lnTo>
                <a:lnTo>
                  <a:pt x="1630583" y="20902"/>
                </a:lnTo>
                <a:lnTo>
                  <a:pt x="1636668" y="17727"/>
                </a:lnTo>
                <a:lnTo>
                  <a:pt x="1649368" y="11377"/>
                </a:lnTo>
                <a:lnTo>
                  <a:pt x="1655454" y="8731"/>
                </a:lnTo>
                <a:lnTo>
                  <a:pt x="1662333" y="6085"/>
                </a:lnTo>
                <a:lnTo>
                  <a:pt x="1670006" y="3440"/>
                </a:lnTo>
                <a:lnTo>
                  <a:pt x="1678737" y="1588"/>
                </a:lnTo>
                <a:lnTo>
                  <a:pt x="1688791" y="529"/>
                </a:lnTo>
                <a:lnTo>
                  <a:pt x="1700168" y="0"/>
                </a:lnTo>
                <a:lnTo>
                  <a:pt x="1711545" y="529"/>
                </a:lnTo>
                <a:lnTo>
                  <a:pt x="1721600" y="1588"/>
                </a:lnTo>
                <a:lnTo>
                  <a:pt x="1730331" y="3440"/>
                </a:lnTo>
                <a:lnTo>
                  <a:pt x="1738004" y="6085"/>
                </a:lnTo>
                <a:lnTo>
                  <a:pt x="1744883" y="8731"/>
                </a:lnTo>
                <a:lnTo>
                  <a:pt x="1750968" y="11377"/>
                </a:lnTo>
                <a:lnTo>
                  <a:pt x="1757318" y="14552"/>
                </a:lnTo>
                <a:lnTo>
                  <a:pt x="1763668" y="17727"/>
                </a:lnTo>
                <a:lnTo>
                  <a:pt x="1769754" y="20902"/>
                </a:lnTo>
                <a:lnTo>
                  <a:pt x="1776633" y="23548"/>
                </a:lnTo>
                <a:lnTo>
                  <a:pt x="1784306" y="25929"/>
                </a:lnTo>
                <a:lnTo>
                  <a:pt x="1793037" y="27781"/>
                </a:lnTo>
                <a:lnTo>
                  <a:pt x="1803091" y="29104"/>
                </a:lnTo>
                <a:lnTo>
                  <a:pt x="1814468" y="29369"/>
                </a:lnTo>
                <a:lnTo>
                  <a:pt x="1825845" y="29104"/>
                </a:lnTo>
                <a:lnTo>
                  <a:pt x="1835900" y="27781"/>
                </a:lnTo>
                <a:lnTo>
                  <a:pt x="1844631" y="25929"/>
                </a:lnTo>
                <a:lnTo>
                  <a:pt x="1852304" y="23548"/>
                </a:lnTo>
                <a:lnTo>
                  <a:pt x="1859183" y="20902"/>
                </a:lnTo>
                <a:lnTo>
                  <a:pt x="1865268" y="17727"/>
                </a:lnTo>
                <a:lnTo>
                  <a:pt x="1871618" y="14552"/>
                </a:lnTo>
                <a:lnTo>
                  <a:pt x="1877968" y="11377"/>
                </a:lnTo>
                <a:lnTo>
                  <a:pt x="1884054" y="8731"/>
                </a:lnTo>
                <a:lnTo>
                  <a:pt x="1890933" y="6085"/>
                </a:lnTo>
                <a:lnTo>
                  <a:pt x="1898606" y="3440"/>
                </a:lnTo>
                <a:lnTo>
                  <a:pt x="1907337" y="1588"/>
                </a:lnTo>
                <a:lnTo>
                  <a:pt x="1917391" y="529"/>
                </a:lnTo>
                <a:lnTo>
                  <a:pt x="1928768" y="0"/>
                </a:lnTo>
                <a:lnTo>
                  <a:pt x="1940145" y="529"/>
                </a:lnTo>
                <a:lnTo>
                  <a:pt x="1950200" y="1588"/>
                </a:lnTo>
                <a:lnTo>
                  <a:pt x="1958931" y="3440"/>
                </a:lnTo>
                <a:lnTo>
                  <a:pt x="1966604" y="6085"/>
                </a:lnTo>
                <a:lnTo>
                  <a:pt x="1973483" y="8731"/>
                </a:lnTo>
                <a:lnTo>
                  <a:pt x="1979568" y="11377"/>
                </a:lnTo>
                <a:lnTo>
                  <a:pt x="1985918" y="14552"/>
                </a:lnTo>
                <a:lnTo>
                  <a:pt x="1992268" y="17727"/>
                </a:lnTo>
                <a:lnTo>
                  <a:pt x="1998354" y="20902"/>
                </a:lnTo>
                <a:lnTo>
                  <a:pt x="2005233" y="23548"/>
                </a:lnTo>
                <a:lnTo>
                  <a:pt x="2012906" y="25929"/>
                </a:lnTo>
                <a:lnTo>
                  <a:pt x="2021637" y="27781"/>
                </a:lnTo>
                <a:lnTo>
                  <a:pt x="2031691" y="29104"/>
                </a:lnTo>
                <a:lnTo>
                  <a:pt x="2032000" y="29111"/>
                </a:lnTo>
                <a:lnTo>
                  <a:pt x="2032000" y="43344"/>
                </a:lnTo>
                <a:lnTo>
                  <a:pt x="2031691" y="43337"/>
                </a:lnTo>
                <a:lnTo>
                  <a:pt x="2021637" y="42014"/>
                </a:lnTo>
                <a:lnTo>
                  <a:pt x="2012906" y="40162"/>
                </a:lnTo>
                <a:lnTo>
                  <a:pt x="2005233" y="37781"/>
                </a:lnTo>
                <a:lnTo>
                  <a:pt x="1998354" y="35135"/>
                </a:lnTo>
                <a:lnTo>
                  <a:pt x="1992268" y="31960"/>
                </a:lnTo>
                <a:lnTo>
                  <a:pt x="1985918" y="28785"/>
                </a:lnTo>
                <a:lnTo>
                  <a:pt x="1979568" y="25610"/>
                </a:lnTo>
                <a:lnTo>
                  <a:pt x="1973483" y="22964"/>
                </a:lnTo>
                <a:lnTo>
                  <a:pt x="1966604" y="20318"/>
                </a:lnTo>
                <a:lnTo>
                  <a:pt x="1958931" y="17673"/>
                </a:lnTo>
                <a:lnTo>
                  <a:pt x="1950200" y="15821"/>
                </a:lnTo>
                <a:lnTo>
                  <a:pt x="1940145" y="14762"/>
                </a:lnTo>
                <a:lnTo>
                  <a:pt x="1928768" y="14233"/>
                </a:lnTo>
                <a:lnTo>
                  <a:pt x="1917391" y="14762"/>
                </a:lnTo>
                <a:lnTo>
                  <a:pt x="1907337" y="15821"/>
                </a:lnTo>
                <a:lnTo>
                  <a:pt x="1898606" y="17673"/>
                </a:lnTo>
                <a:lnTo>
                  <a:pt x="1890933" y="20318"/>
                </a:lnTo>
                <a:lnTo>
                  <a:pt x="1884054" y="22964"/>
                </a:lnTo>
                <a:lnTo>
                  <a:pt x="1877968" y="25610"/>
                </a:lnTo>
                <a:lnTo>
                  <a:pt x="1871618" y="28785"/>
                </a:lnTo>
                <a:lnTo>
                  <a:pt x="1865268" y="31960"/>
                </a:lnTo>
                <a:lnTo>
                  <a:pt x="1859183" y="35135"/>
                </a:lnTo>
                <a:lnTo>
                  <a:pt x="1852304" y="37781"/>
                </a:lnTo>
                <a:lnTo>
                  <a:pt x="1844631" y="40162"/>
                </a:lnTo>
                <a:lnTo>
                  <a:pt x="1835900" y="42014"/>
                </a:lnTo>
                <a:lnTo>
                  <a:pt x="1825845" y="43337"/>
                </a:lnTo>
                <a:lnTo>
                  <a:pt x="1814468" y="43602"/>
                </a:lnTo>
                <a:lnTo>
                  <a:pt x="1803091" y="43337"/>
                </a:lnTo>
                <a:lnTo>
                  <a:pt x="1793037" y="42014"/>
                </a:lnTo>
                <a:lnTo>
                  <a:pt x="1784306" y="40162"/>
                </a:lnTo>
                <a:lnTo>
                  <a:pt x="1776633" y="37781"/>
                </a:lnTo>
                <a:lnTo>
                  <a:pt x="1769754" y="35135"/>
                </a:lnTo>
                <a:lnTo>
                  <a:pt x="1763668" y="31960"/>
                </a:lnTo>
                <a:lnTo>
                  <a:pt x="1757318" y="28785"/>
                </a:lnTo>
                <a:lnTo>
                  <a:pt x="1750968" y="25610"/>
                </a:lnTo>
                <a:lnTo>
                  <a:pt x="1744883" y="22964"/>
                </a:lnTo>
                <a:lnTo>
                  <a:pt x="1738004" y="20318"/>
                </a:lnTo>
                <a:lnTo>
                  <a:pt x="1730331" y="17673"/>
                </a:lnTo>
                <a:lnTo>
                  <a:pt x="1721600" y="15821"/>
                </a:lnTo>
                <a:lnTo>
                  <a:pt x="1711545" y="14762"/>
                </a:lnTo>
                <a:lnTo>
                  <a:pt x="1700168" y="14233"/>
                </a:lnTo>
                <a:lnTo>
                  <a:pt x="1688791" y="14762"/>
                </a:lnTo>
                <a:lnTo>
                  <a:pt x="1678737" y="15821"/>
                </a:lnTo>
                <a:lnTo>
                  <a:pt x="1670006" y="17673"/>
                </a:lnTo>
                <a:lnTo>
                  <a:pt x="1662333" y="20318"/>
                </a:lnTo>
                <a:lnTo>
                  <a:pt x="1655454" y="22964"/>
                </a:lnTo>
                <a:lnTo>
                  <a:pt x="1649368" y="25610"/>
                </a:lnTo>
                <a:lnTo>
                  <a:pt x="1636668" y="31960"/>
                </a:lnTo>
                <a:lnTo>
                  <a:pt x="1630583" y="35135"/>
                </a:lnTo>
                <a:lnTo>
                  <a:pt x="1623704" y="37781"/>
                </a:lnTo>
                <a:lnTo>
                  <a:pt x="1616031" y="40162"/>
                </a:lnTo>
                <a:lnTo>
                  <a:pt x="1607300" y="42014"/>
                </a:lnTo>
                <a:lnTo>
                  <a:pt x="1597245" y="43337"/>
                </a:lnTo>
                <a:lnTo>
                  <a:pt x="1585868" y="43602"/>
                </a:lnTo>
                <a:lnTo>
                  <a:pt x="1574491" y="43337"/>
                </a:lnTo>
                <a:lnTo>
                  <a:pt x="1564437" y="42014"/>
                </a:lnTo>
                <a:lnTo>
                  <a:pt x="1555706" y="40162"/>
                </a:lnTo>
                <a:lnTo>
                  <a:pt x="1548033" y="37781"/>
                </a:lnTo>
                <a:lnTo>
                  <a:pt x="1541154" y="35135"/>
                </a:lnTo>
                <a:lnTo>
                  <a:pt x="1535068" y="31960"/>
                </a:lnTo>
                <a:lnTo>
                  <a:pt x="1528718" y="28785"/>
                </a:lnTo>
                <a:lnTo>
                  <a:pt x="1522368" y="25610"/>
                </a:lnTo>
                <a:lnTo>
                  <a:pt x="1516283" y="22964"/>
                </a:lnTo>
                <a:lnTo>
                  <a:pt x="1509404" y="20318"/>
                </a:lnTo>
                <a:lnTo>
                  <a:pt x="1501731" y="17673"/>
                </a:lnTo>
                <a:lnTo>
                  <a:pt x="1493000" y="15821"/>
                </a:lnTo>
                <a:lnTo>
                  <a:pt x="1482945" y="14762"/>
                </a:lnTo>
                <a:lnTo>
                  <a:pt x="1471304" y="14233"/>
                </a:lnTo>
                <a:lnTo>
                  <a:pt x="1460191" y="14762"/>
                </a:lnTo>
                <a:lnTo>
                  <a:pt x="1450137" y="15821"/>
                </a:lnTo>
                <a:lnTo>
                  <a:pt x="1441406" y="17673"/>
                </a:lnTo>
                <a:lnTo>
                  <a:pt x="1433733" y="20318"/>
                </a:lnTo>
                <a:lnTo>
                  <a:pt x="1426854" y="22964"/>
                </a:lnTo>
                <a:lnTo>
                  <a:pt x="1420768" y="25610"/>
                </a:lnTo>
                <a:lnTo>
                  <a:pt x="1414418" y="28785"/>
                </a:lnTo>
                <a:lnTo>
                  <a:pt x="1408068" y="31960"/>
                </a:lnTo>
                <a:lnTo>
                  <a:pt x="1401983" y="35135"/>
                </a:lnTo>
                <a:lnTo>
                  <a:pt x="1395104" y="37781"/>
                </a:lnTo>
                <a:lnTo>
                  <a:pt x="1387431" y="40162"/>
                </a:lnTo>
                <a:lnTo>
                  <a:pt x="1378700" y="42014"/>
                </a:lnTo>
                <a:lnTo>
                  <a:pt x="1368645" y="43337"/>
                </a:lnTo>
                <a:lnTo>
                  <a:pt x="1357268" y="43602"/>
                </a:lnTo>
                <a:lnTo>
                  <a:pt x="1345891" y="43337"/>
                </a:lnTo>
                <a:lnTo>
                  <a:pt x="1335837" y="42014"/>
                </a:lnTo>
                <a:lnTo>
                  <a:pt x="1327106" y="40162"/>
                </a:lnTo>
                <a:lnTo>
                  <a:pt x="1319433" y="37781"/>
                </a:lnTo>
                <a:lnTo>
                  <a:pt x="1312554" y="35135"/>
                </a:lnTo>
                <a:lnTo>
                  <a:pt x="1306468" y="31960"/>
                </a:lnTo>
                <a:lnTo>
                  <a:pt x="1300118" y="28785"/>
                </a:lnTo>
                <a:lnTo>
                  <a:pt x="1293768" y="25610"/>
                </a:lnTo>
                <a:lnTo>
                  <a:pt x="1287683" y="22964"/>
                </a:lnTo>
                <a:lnTo>
                  <a:pt x="1280804" y="20318"/>
                </a:lnTo>
                <a:lnTo>
                  <a:pt x="1273131" y="17673"/>
                </a:lnTo>
                <a:lnTo>
                  <a:pt x="1264400" y="15821"/>
                </a:lnTo>
                <a:lnTo>
                  <a:pt x="1254345" y="14762"/>
                </a:lnTo>
                <a:lnTo>
                  <a:pt x="1242968" y="14233"/>
                </a:lnTo>
                <a:lnTo>
                  <a:pt x="1231591" y="14762"/>
                </a:lnTo>
                <a:lnTo>
                  <a:pt x="1221537" y="15821"/>
                </a:lnTo>
                <a:lnTo>
                  <a:pt x="1212806" y="17673"/>
                </a:lnTo>
                <a:lnTo>
                  <a:pt x="1205133" y="20318"/>
                </a:lnTo>
                <a:lnTo>
                  <a:pt x="1198254" y="22964"/>
                </a:lnTo>
                <a:lnTo>
                  <a:pt x="1192168" y="25610"/>
                </a:lnTo>
                <a:lnTo>
                  <a:pt x="1185818" y="28785"/>
                </a:lnTo>
                <a:lnTo>
                  <a:pt x="1179468" y="31960"/>
                </a:lnTo>
                <a:lnTo>
                  <a:pt x="1173383" y="35135"/>
                </a:lnTo>
                <a:lnTo>
                  <a:pt x="1166504" y="37781"/>
                </a:lnTo>
                <a:lnTo>
                  <a:pt x="1158831" y="40162"/>
                </a:lnTo>
                <a:lnTo>
                  <a:pt x="1150100" y="42014"/>
                </a:lnTo>
                <a:lnTo>
                  <a:pt x="1140045" y="43337"/>
                </a:lnTo>
                <a:lnTo>
                  <a:pt x="1130300" y="43564"/>
                </a:lnTo>
                <a:lnTo>
                  <a:pt x="1120555" y="43337"/>
                </a:lnTo>
                <a:lnTo>
                  <a:pt x="1110501" y="42014"/>
                </a:lnTo>
                <a:lnTo>
                  <a:pt x="1101769" y="40162"/>
                </a:lnTo>
                <a:lnTo>
                  <a:pt x="1094096" y="37781"/>
                </a:lnTo>
                <a:lnTo>
                  <a:pt x="1087217" y="35135"/>
                </a:lnTo>
                <a:lnTo>
                  <a:pt x="1081132" y="31960"/>
                </a:lnTo>
                <a:lnTo>
                  <a:pt x="1074782" y="28785"/>
                </a:lnTo>
                <a:lnTo>
                  <a:pt x="1068432" y="25610"/>
                </a:lnTo>
                <a:lnTo>
                  <a:pt x="1062346" y="22964"/>
                </a:lnTo>
                <a:lnTo>
                  <a:pt x="1055467" y="20318"/>
                </a:lnTo>
                <a:lnTo>
                  <a:pt x="1047794" y="17673"/>
                </a:lnTo>
                <a:lnTo>
                  <a:pt x="1039063" y="15821"/>
                </a:lnTo>
                <a:lnTo>
                  <a:pt x="1029009" y="14762"/>
                </a:lnTo>
                <a:lnTo>
                  <a:pt x="1017632" y="14233"/>
                </a:lnTo>
                <a:lnTo>
                  <a:pt x="1016000" y="14309"/>
                </a:lnTo>
                <a:lnTo>
                  <a:pt x="1014368" y="14233"/>
                </a:lnTo>
                <a:lnTo>
                  <a:pt x="1002991" y="14762"/>
                </a:lnTo>
                <a:lnTo>
                  <a:pt x="992937" y="15821"/>
                </a:lnTo>
                <a:lnTo>
                  <a:pt x="984206" y="17673"/>
                </a:lnTo>
                <a:lnTo>
                  <a:pt x="976533" y="20318"/>
                </a:lnTo>
                <a:lnTo>
                  <a:pt x="969654" y="22964"/>
                </a:lnTo>
                <a:lnTo>
                  <a:pt x="963568" y="25610"/>
                </a:lnTo>
                <a:lnTo>
                  <a:pt x="957218" y="28785"/>
                </a:lnTo>
                <a:lnTo>
                  <a:pt x="950868" y="31960"/>
                </a:lnTo>
                <a:lnTo>
                  <a:pt x="944783" y="35135"/>
                </a:lnTo>
                <a:lnTo>
                  <a:pt x="937904" y="37781"/>
                </a:lnTo>
                <a:lnTo>
                  <a:pt x="930231" y="40162"/>
                </a:lnTo>
                <a:lnTo>
                  <a:pt x="921499" y="42014"/>
                </a:lnTo>
                <a:lnTo>
                  <a:pt x="911445" y="43337"/>
                </a:lnTo>
                <a:lnTo>
                  <a:pt x="901700" y="43564"/>
                </a:lnTo>
                <a:lnTo>
                  <a:pt x="891955" y="43337"/>
                </a:lnTo>
                <a:lnTo>
                  <a:pt x="881900" y="42014"/>
                </a:lnTo>
                <a:lnTo>
                  <a:pt x="873169" y="40162"/>
                </a:lnTo>
                <a:lnTo>
                  <a:pt x="865496" y="37781"/>
                </a:lnTo>
                <a:lnTo>
                  <a:pt x="858617" y="35135"/>
                </a:lnTo>
                <a:lnTo>
                  <a:pt x="852532" y="31960"/>
                </a:lnTo>
                <a:lnTo>
                  <a:pt x="846182" y="28785"/>
                </a:lnTo>
                <a:lnTo>
                  <a:pt x="839832" y="25610"/>
                </a:lnTo>
                <a:lnTo>
                  <a:pt x="833746" y="22964"/>
                </a:lnTo>
                <a:lnTo>
                  <a:pt x="826867" y="20318"/>
                </a:lnTo>
                <a:lnTo>
                  <a:pt x="819194" y="17673"/>
                </a:lnTo>
                <a:lnTo>
                  <a:pt x="810463" y="15821"/>
                </a:lnTo>
                <a:lnTo>
                  <a:pt x="800409" y="14762"/>
                </a:lnTo>
                <a:lnTo>
                  <a:pt x="789032" y="14233"/>
                </a:lnTo>
                <a:lnTo>
                  <a:pt x="777655" y="14762"/>
                </a:lnTo>
                <a:lnTo>
                  <a:pt x="767600" y="15821"/>
                </a:lnTo>
                <a:lnTo>
                  <a:pt x="758869" y="17673"/>
                </a:lnTo>
                <a:lnTo>
                  <a:pt x="751196" y="20318"/>
                </a:lnTo>
                <a:lnTo>
                  <a:pt x="744317" y="22964"/>
                </a:lnTo>
                <a:lnTo>
                  <a:pt x="738232" y="25610"/>
                </a:lnTo>
                <a:lnTo>
                  <a:pt x="725532" y="31960"/>
                </a:lnTo>
                <a:lnTo>
                  <a:pt x="719446" y="35135"/>
                </a:lnTo>
                <a:lnTo>
                  <a:pt x="712567" y="37781"/>
                </a:lnTo>
                <a:lnTo>
                  <a:pt x="704894" y="40162"/>
                </a:lnTo>
                <a:lnTo>
                  <a:pt x="696163" y="42014"/>
                </a:lnTo>
                <a:lnTo>
                  <a:pt x="686109" y="43337"/>
                </a:lnTo>
                <a:lnTo>
                  <a:pt x="674732" y="43602"/>
                </a:lnTo>
                <a:lnTo>
                  <a:pt x="663355" y="43337"/>
                </a:lnTo>
                <a:lnTo>
                  <a:pt x="653300" y="42014"/>
                </a:lnTo>
                <a:lnTo>
                  <a:pt x="644569" y="40162"/>
                </a:lnTo>
                <a:lnTo>
                  <a:pt x="636896" y="37781"/>
                </a:lnTo>
                <a:lnTo>
                  <a:pt x="630017" y="35135"/>
                </a:lnTo>
                <a:lnTo>
                  <a:pt x="623932" y="31960"/>
                </a:lnTo>
                <a:lnTo>
                  <a:pt x="617582" y="28785"/>
                </a:lnTo>
                <a:lnTo>
                  <a:pt x="611232" y="25610"/>
                </a:lnTo>
                <a:lnTo>
                  <a:pt x="605146" y="22964"/>
                </a:lnTo>
                <a:lnTo>
                  <a:pt x="598267" y="20318"/>
                </a:lnTo>
                <a:lnTo>
                  <a:pt x="590594" y="17673"/>
                </a:lnTo>
                <a:lnTo>
                  <a:pt x="581863" y="15821"/>
                </a:lnTo>
                <a:lnTo>
                  <a:pt x="571809" y="14762"/>
                </a:lnTo>
                <a:lnTo>
                  <a:pt x="560167" y="14233"/>
                </a:lnTo>
                <a:lnTo>
                  <a:pt x="549055" y="14762"/>
                </a:lnTo>
                <a:lnTo>
                  <a:pt x="539000" y="15821"/>
                </a:lnTo>
                <a:lnTo>
                  <a:pt x="530269" y="17673"/>
                </a:lnTo>
                <a:lnTo>
                  <a:pt x="522596" y="20318"/>
                </a:lnTo>
                <a:lnTo>
                  <a:pt x="515717" y="22964"/>
                </a:lnTo>
                <a:lnTo>
                  <a:pt x="509632" y="25610"/>
                </a:lnTo>
                <a:lnTo>
                  <a:pt x="503282" y="28785"/>
                </a:lnTo>
                <a:lnTo>
                  <a:pt x="496932" y="31960"/>
                </a:lnTo>
                <a:lnTo>
                  <a:pt x="490846" y="35135"/>
                </a:lnTo>
                <a:lnTo>
                  <a:pt x="483967" y="37781"/>
                </a:lnTo>
                <a:lnTo>
                  <a:pt x="476294" y="40162"/>
                </a:lnTo>
                <a:lnTo>
                  <a:pt x="467563" y="42014"/>
                </a:lnTo>
                <a:lnTo>
                  <a:pt x="457509" y="43337"/>
                </a:lnTo>
                <a:lnTo>
                  <a:pt x="446132" y="43602"/>
                </a:lnTo>
                <a:lnTo>
                  <a:pt x="434755" y="43337"/>
                </a:lnTo>
                <a:lnTo>
                  <a:pt x="424700" y="42014"/>
                </a:lnTo>
                <a:lnTo>
                  <a:pt x="415969" y="40162"/>
                </a:lnTo>
                <a:lnTo>
                  <a:pt x="408296" y="37781"/>
                </a:lnTo>
                <a:lnTo>
                  <a:pt x="401417" y="35135"/>
                </a:lnTo>
                <a:lnTo>
                  <a:pt x="395332" y="31960"/>
                </a:lnTo>
                <a:lnTo>
                  <a:pt x="388982" y="28785"/>
                </a:lnTo>
                <a:lnTo>
                  <a:pt x="382632" y="25610"/>
                </a:lnTo>
                <a:lnTo>
                  <a:pt x="376546" y="22964"/>
                </a:lnTo>
                <a:lnTo>
                  <a:pt x="369667" y="20318"/>
                </a:lnTo>
                <a:lnTo>
                  <a:pt x="361994" y="17673"/>
                </a:lnTo>
                <a:lnTo>
                  <a:pt x="353263" y="15821"/>
                </a:lnTo>
                <a:lnTo>
                  <a:pt x="343209" y="14762"/>
                </a:lnTo>
                <a:lnTo>
                  <a:pt x="331832" y="14233"/>
                </a:lnTo>
                <a:lnTo>
                  <a:pt x="320455" y="14762"/>
                </a:lnTo>
                <a:lnTo>
                  <a:pt x="310400" y="15821"/>
                </a:lnTo>
                <a:lnTo>
                  <a:pt x="301669" y="17673"/>
                </a:lnTo>
                <a:lnTo>
                  <a:pt x="293996" y="20318"/>
                </a:lnTo>
                <a:lnTo>
                  <a:pt x="287117" y="22964"/>
                </a:lnTo>
                <a:lnTo>
                  <a:pt x="281032" y="25610"/>
                </a:lnTo>
                <a:lnTo>
                  <a:pt x="274682" y="28785"/>
                </a:lnTo>
                <a:lnTo>
                  <a:pt x="268332" y="31960"/>
                </a:lnTo>
                <a:lnTo>
                  <a:pt x="262246" y="35135"/>
                </a:lnTo>
                <a:lnTo>
                  <a:pt x="255367" y="37781"/>
                </a:lnTo>
                <a:lnTo>
                  <a:pt x="247694" y="40162"/>
                </a:lnTo>
                <a:lnTo>
                  <a:pt x="238963" y="42014"/>
                </a:lnTo>
                <a:lnTo>
                  <a:pt x="228909" y="43337"/>
                </a:lnTo>
                <a:lnTo>
                  <a:pt x="217532" y="43602"/>
                </a:lnTo>
                <a:lnTo>
                  <a:pt x="206155" y="43337"/>
                </a:lnTo>
                <a:lnTo>
                  <a:pt x="196100" y="42014"/>
                </a:lnTo>
                <a:lnTo>
                  <a:pt x="187369" y="40162"/>
                </a:lnTo>
                <a:lnTo>
                  <a:pt x="179696" y="37781"/>
                </a:lnTo>
                <a:lnTo>
                  <a:pt x="172817" y="35135"/>
                </a:lnTo>
                <a:lnTo>
                  <a:pt x="166732" y="31960"/>
                </a:lnTo>
                <a:lnTo>
                  <a:pt x="160382" y="28785"/>
                </a:lnTo>
                <a:lnTo>
                  <a:pt x="154032" y="25610"/>
                </a:lnTo>
                <a:lnTo>
                  <a:pt x="147946" y="22964"/>
                </a:lnTo>
                <a:lnTo>
                  <a:pt x="141067" y="20318"/>
                </a:lnTo>
                <a:lnTo>
                  <a:pt x="133394" y="17673"/>
                </a:lnTo>
                <a:lnTo>
                  <a:pt x="124663" y="15821"/>
                </a:lnTo>
                <a:lnTo>
                  <a:pt x="114609" y="14762"/>
                </a:lnTo>
                <a:lnTo>
                  <a:pt x="103232" y="14233"/>
                </a:lnTo>
                <a:lnTo>
                  <a:pt x="91855" y="14762"/>
                </a:lnTo>
                <a:lnTo>
                  <a:pt x="81800" y="15821"/>
                </a:lnTo>
                <a:lnTo>
                  <a:pt x="73069" y="17673"/>
                </a:lnTo>
                <a:lnTo>
                  <a:pt x="65396" y="20318"/>
                </a:lnTo>
                <a:lnTo>
                  <a:pt x="58517" y="22964"/>
                </a:lnTo>
                <a:lnTo>
                  <a:pt x="52432" y="25610"/>
                </a:lnTo>
                <a:lnTo>
                  <a:pt x="46082" y="28785"/>
                </a:lnTo>
                <a:lnTo>
                  <a:pt x="39732" y="31960"/>
                </a:lnTo>
                <a:lnTo>
                  <a:pt x="33646" y="35135"/>
                </a:lnTo>
                <a:lnTo>
                  <a:pt x="26767" y="37781"/>
                </a:lnTo>
                <a:lnTo>
                  <a:pt x="19094" y="40162"/>
                </a:lnTo>
                <a:lnTo>
                  <a:pt x="10363" y="42014"/>
                </a:lnTo>
                <a:lnTo>
                  <a:pt x="309" y="43337"/>
                </a:lnTo>
                <a:lnTo>
                  <a:pt x="0" y="43344"/>
                </a:lnTo>
                <a:lnTo>
                  <a:pt x="0" y="29111"/>
                </a:lnTo>
                <a:lnTo>
                  <a:pt x="309" y="29104"/>
                </a:lnTo>
                <a:lnTo>
                  <a:pt x="10363" y="27781"/>
                </a:lnTo>
                <a:lnTo>
                  <a:pt x="19094" y="25929"/>
                </a:lnTo>
                <a:lnTo>
                  <a:pt x="26767" y="23548"/>
                </a:lnTo>
                <a:lnTo>
                  <a:pt x="33646" y="20902"/>
                </a:lnTo>
                <a:lnTo>
                  <a:pt x="39732" y="17727"/>
                </a:lnTo>
                <a:lnTo>
                  <a:pt x="46082" y="14552"/>
                </a:lnTo>
                <a:lnTo>
                  <a:pt x="52432" y="11377"/>
                </a:lnTo>
                <a:lnTo>
                  <a:pt x="58517" y="8731"/>
                </a:lnTo>
                <a:lnTo>
                  <a:pt x="65396" y="6085"/>
                </a:lnTo>
                <a:lnTo>
                  <a:pt x="73069" y="3440"/>
                </a:lnTo>
                <a:lnTo>
                  <a:pt x="81800" y="1588"/>
                </a:lnTo>
                <a:lnTo>
                  <a:pt x="91855" y="5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7161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52725" y="-435351"/>
            <a:ext cx="8534399" cy="1413758"/>
          </a:xfrm>
        </p:spPr>
        <p:txBody>
          <a:bodyPr anchor="b">
            <a:normAutofit/>
          </a:bodyPr>
          <a:lstStyle/>
          <a:p>
            <a:pPr algn="ctr"/>
            <a:r>
              <a:rPr lang="en-US" sz="4400" u="sng" dirty="0"/>
              <a:t>Me:  Defined</a:t>
            </a:r>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38450" y="1545130"/>
            <a:ext cx="8534400" cy="4746147"/>
          </a:xfrm>
        </p:spPr>
        <p:txBody>
          <a:bodyPr>
            <a:normAutofit/>
          </a:bodyPr>
          <a:lstStyle/>
          <a:p>
            <a:r>
              <a:rPr lang="en-US" sz="3200" dirty="0"/>
              <a:t>What is it about you that led you toward helping others?</a:t>
            </a:r>
          </a:p>
          <a:p>
            <a:endParaRPr lang="en-US" sz="3200" dirty="0"/>
          </a:p>
          <a:p>
            <a:r>
              <a:rPr lang="en-US" sz="3200" dirty="0"/>
              <a:t>What are the values that you will never compromise in your work with clients?</a:t>
            </a:r>
          </a:p>
          <a:p>
            <a:endParaRPr lang="en-US" sz="3200" dirty="0"/>
          </a:p>
          <a:p>
            <a:r>
              <a:rPr lang="en-US" sz="3200" dirty="0"/>
              <a:t>What are you committed to offer clients?  What are you committed to offer yourself?</a:t>
            </a:r>
          </a:p>
          <a:p>
            <a:pPr marL="0" indent="0">
              <a:buNone/>
            </a:pPr>
            <a:endParaRPr lang="en-US" dirty="0"/>
          </a:p>
        </p:txBody>
      </p:sp>
    </p:spTree>
    <p:extLst>
      <p:ext uri="{BB962C8B-B14F-4D97-AF65-F5344CB8AC3E}">
        <p14:creationId xmlns:p14="http://schemas.microsoft.com/office/powerpoint/2010/main" val="330003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33400"/>
            <a:ext cx="7620000" cy="1143000"/>
          </a:xfrm>
        </p:spPr>
        <p:txBody>
          <a:bodyPr>
            <a:normAutofit fontScale="90000"/>
          </a:bodyPr>
          <a:lstStyle/>
          <a:p>
            <a:pPr>
              <a:defRPr/>
            </a:pPr>
            <a:r>
              <a:rPr lang="en-US" altLang="en-US" dirty="0"/>
              <a:t>What does COD Look Like?</a:t>
            </a:r>
            <a:br>
              <a:rPr lang="en-US" altLang="en-US" dirty="0"/>
            </a:br>
            <a:endParaRPr lang="en-US" dirty="0"/>
          </a:p>
        </p:txBody>
      </p:sp>
      <p:pic>
        <p:nvPicPr>
          <p:cNvPr id="4099" name="Picture 2" descr="Image result for co-occurring disord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4830" y="1746283"/>
            <a:ext cx="2857500" cy="2857500"/>
          </a:xfrm>
          <a:noFill/>
        </p:spPr>
      </p:pic>
      <p:sp>
        <p:nvSpPr>
          <p:cNvPr id="4100" name="Rectangle 7"/>
          <p:cNvSpPr>
            <a:spLocks noChangeArrowheads="1"/>
          </p:cNvSpPr>
          <p:nvPr/>
        </p:nvSpPr>
        <p:spPr bwMode="auto">
          <a:xfrm>
            <a:off x="7166560" y="5415414"/>
            <a:ext cx="611444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SimSun" panose="02010600030101010101" pitchFamily="2" charset="-122"/>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SimSun" panose="02010600030101010101" pitchFamily="2" charset="-122"/>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SimSun" panose="02010600030101010101" pitchFamily="2" charset="-122"/>
              </a:defRPr>
            </a:lvl9pPr>
          </a:lstStyle>
          <a:p>
            <a:pPr>
              <a:spcBef>
                <a:spcPct val="0"/>
              </a:spcBef>
              <a:buClrTx/>
              <a:buFontTx/>
              <a:buNone/>
            </a:pPr>
            <a:r>
              <a:rPr lang="en-US" altLang="en-US" sz="2400" dirty="0">
                <a:solidFill>
                  <a:srgbClr val="675E47"/>
                </a:solidFill>
                <a:latin typeface="Times New Roman" panose="02020603050405020304" pitchFamily="18" charset="0"/>
                <a:cs typeface="Times New Roman" panose="02020603050405020304" pitchFamily="18" charset="0"/>
              </a:rPr>
              <a:t>JP Counseling</a:t>
            </a:r>
            <a:br>
              <a:rPr lang="en-US" altLang="en-US" sz="2400" dirty="0">
                <a:solidFill>
                  <a:srgbClr val="675E47"/>
                </a:solidFill>
                <a:latin typeface="Times New Roman" panose="02020603050405020304" pitchFamily="18" charset="0"/>
                <a:cs typeface="Times New Roman" panose="02020603050405020304" pitchFamily="18" charset="0"/>
              </a:rPr>
            </a:br>
            <a:r>
              <a:rPr lang="en-US" altLang="en-US" sz="2400" dirty="0">
                <a:solidFill>
                  <a:srgbClr val="675E47"/>
                </a:solidFill>
                <a:latin typeface="Times New Roman" panose="02020603050405020304" pitchFamily="18" charset="0"/>
                <a:cs typeface="Times New Roman" panose="02020603050405020304" pitchFamily="18" charset="0"/>
              </a:rPr>
              <a:t>Healing for Adults, Youth and Families</a:t>
            </a:r>
            <a:br>
              <a:rPr lang="en-US" altLang="en-US" sz="2400" dirty="0">
                <a:solidFill>
                  <a:srgbClr val="675E47"/>
                </a:solidFill>
                <a:latin typeface="Times New Roman" panose="02020603050405020304" pitchFamily="18" charset="0"/>
                <a:cs typeface="Times New Roman" panose="02020603050405020304" pitchFamily="18" charset="0"/>
              </a:rPr>
            </a:br>
            <a:endParaRPr lang="en-US" altLang="en-US" sz="2400" dirty="0">
              <a:latin typeface="Times New Roman" panose="02020603050405020304" pitchFamily="18" charset="0"/>
              <a:cs typeface="Times New Roman" panose="02020603050405020304" pitchFamily="18" charset="0"/>
            </a:endParaRPr>
          </a:p>
        </p:txBody>
      </p:sp>
      <p:pic>
        <p:nvPicPr>
          <p:cNvPr id="5" name="Picture 2" descr="Newlywed Gay Couple Dancing on Wedding Celeb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667" y="2128586"/>
            <a:ext cx="4533265" cy="3276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ictures of vete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8897" y="3428682"/>
            <a:ext cx="2009775"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718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81300" y="-213637"/>
            <a:ext cx="8534399" cy="1413758"/>
          </a:xfrm>
        </p:spPr>
        <p:txBody>
          <a:bodyPr anchor="b">
            <a:normAutofit/>
          </a:bodyPr>
          <a:lstStyle/>
          <a:p>
            <a:pPr algn="ctr"/>
            <a:r>
              <a:rPr lang="en-US" sz="4400" u="sng" dirty="0"/>
              <a:t>Me:  Defined</a:t>
            </a:r>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2178528"/>
            <a:ext cx="8534400" cy="3701065"/>
          </a:xfrm>
        </p:spPr>
        <p:txBody>
          <a:bodyPr>
            <a:noAutofit/>
          </a:bodyPr>
          <a:lstStyle/>
          <a:p>
            <a:r>
              <a:rPr lang="en-US" sz="3200" dirty="0"/>
              <a:t>What do you believe about your clients?  What about your own strengths?</a:t>
            </a:r>
          </a:p>
          <a:p>
            <a:endParaRPr lang="en-US" sz="3200" dirty="0"/>
          </a:p>
          <a:p>
            <a:r>
              <a:rPr lang="en-US" sz="3200" dirty="0"/>
              <a:t>If you were to become your ideal counselor, what would that look like to you?</a:t>
            </a:r>
          </a:p>
          <a:p>
            <a:endParaRPr lang="en-US" sz="3200" dirty="0"/>
          </a:p>
          <a:p>
            <a:r>
              <a:rPr lang="en-US" sz="3200" dirty="0"/>
              <a:t>What impediments keep you from this ideal?</a:t>
            </a:r>
          </a:p>
        </p:txBody>
      </p:sp>
    </p:spTree>
    <p:extLst>
      <p:ext uri="{BB962C8B-B14F-4D97-AF65-F5344CB8AC3E}">
        <p14:creationId xmlns:p14="http://schemas.microsoft.com/office/powerpoint/2010/main" val="3307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le 1"/>
          <p:cNvSpPr>
            <a:spLocks noGrp="1"/>
          </p:cNvSpPr>
          <p:nvPr>
            <p:ph type="title"/>
          </p:nvPr>
        </p:nvSpPr>
        <p:spPr>
          <a:xfrm>
            <a:off x="283464" y="1162940"/>
            <a:ext cx="5812535" cy="4532120"/>
          </a:xfrm>
        </p:spPr>
        <p:txBody>
          <a:bodyPr anchor="ctr">
            <a:normAutofit/>
          </a:bodyPr>
          <a:lstStyle/>
          <a:p>
            <a:r>
              <a:rPr lang="en-US" sz="4800" u="sng" dirty="0">
                <a:solidFill>
                  <a:srgbClr val="2A1A00"/>
                </a:solidFill>
              </a:rPr>
              <a:t>Privacy, Confidentiality &amp; Privilege</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749271" y="1128451"/>
            <a:ext cx="4680729" cy="4566609"/>
          </a:xfrm>
        </p:spPr>
        <p:txBody>
          <a:bodyPr anchor="ctr">
            <a:normAutofit/>
          </a:bodyPr>
          <a:lstStyle/>
          <a:p>
            <a:pPr marL="0" indent="0">
              <a:buNone/>
            </a:pPr>
            <a:endParaRPr lang="en-US" dirty="0"/>
          </a:p>
          <a:p>
            <a:pPr marL="0" indent="0">
              <a:buNone/>
            </a:pPr>
            <a:r>
              <a:rPr lang="en-US" sz="3200" dirty="0"/>
              <a:t>These terms have narrow legal meanings quite distinct from the broader traditional meanings attached by mental health practitioners. </a:t>
            </a:r>
          </a:p>
        </p:txBody>
      </p:sp>
    </p:spTree>
    <p:extLst>
      <p:ext uri="{BB962C8B-B14F-4D97-AF65-F5344CB8AC3E}">
        <p14:creationId xmlns:p14="http://schemas.microsoft.com/office/powerpoint/2010/main" val="76234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050787" y="482321"/>
            <a:ext cx="3656581" cy="5571625"/>
          </a:xfrm>
        </p:spPr>
        <p:txBody>
          <a:bodyPr anchor="ctr">
            <a:normAutofit/>
          </a:bodyPr>
          <a:lstStyle/>
          <a:p>
            <a:r>
              <a:rPr lang="en-US" sz="3600" u="sng"/>
              <a:t>Privacy, Confidentiality &amp; Privilege</a:t>
            </a:r>
            <a:endParaRPr lang="en-US" sz="3600"/>
          </a:p>
        </p:txBody>
      </p:sp>
      <p:sp>
        <p:nvSpPr>
          <p:cNvPr id="12"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9CFB269-A9D9-4A47-8B82-8824A9AFCD4E}"/>
              </a:ext>
            </a:extLst>
          </p:cNvPr>
          <p:cNvGraphicFramePr>
            <a:graphicFrameLocks noGrp="1"/>
          </p:cNvGraphicFramePr>
          <p:nvPr>
            <p:ph idx="1"/>
            <p:extLst>
              <p:ext uri="{D42A27DB-BD31-4B8C-83A1-F6EECF244321}">
                <p14:modId xmlns:p14="http://schemas.microsoft.com/office/powerpoint/2010/main" val="3867607464"/>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660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kumimoji="0" lang="en-US" altLang="en-US" b="1" i="0" u="sng" strike="noStrike" cap="none" normalizeH="0" baseline="0" dirty="0">
                <a:ln>
                  <a:noFill/>
                </a:ln>
                <a:solidFill>
                  <a:srgbClr val="000000"/>
                </a:solidFill>
                <a:effectLst/>
                <a:latin typeface="Arial" panose="020B0604020202020204" pitchFamily="34" charset="0"/>
                <a:cs typeface="Arial" panose="020B0604020202020204" pitchFamily="34" charset="0"/>
              </a:rPr>
              <a:t>PRIVELEGE, CONFIDENTIALTY</a:t>
            </a:r>
            <a:r>
              <a:rPr kumimoji="0" lang="en-US" altLang="en-US" b="1" i="0" u="sng" strike="noStrike" cap="none" normalizeH="0" dirty="0">
                <a:ln>
                  <a:noFill/>
                </a:ln>
                <a:solidFill>
                  <a:srgbClr val="000000"/>
                </a:solidFill>
                <a:effectLst/>
                <a:latin typeface="Arial" panose="020B0604020202020204" pitchFamily="34" charset="0"/>
                <a:cs typeface="Arial" panose="020B0604020202020204" pitchFamily="34" charset="0"/>
              </a:rPr>
              <a:t> &amp; PRIVACY</a:t>
            </a:r>
            <a:br>
              <a:rPr kumimoji="0" lang="en-US" altLang="en-US" b="0" i="0" u="none" strike="noStrike" cap="none" normalizeH="0" baseline="0" dirty="0">
                <a:ln>
                  <a:noFill/>
                </a:ln>
                <a:solidFill>
                  <a:schemeClr val="tx1"/>
                </a:solidFill>
                <a:effectLst/>
              </a:rPr>
            </a:br>
            <a:endParaRPr lang="en-US" dirty="0"/>
          </a:p>
        </p:txBody>
      </p:sp>
      <p:sp>
        <p:nvSpPr>
          <p:cNvPr id="3" name="Content Placeholder 2"/>
          <p:cNvSpPr>
            <a:spLocks noGrp="1"/>
          </p:cNvSpPr>
          <p:nvPr>
            <p:ph idx="1"/>
          </p:nvPr>
        </p:nvSpPr>
        <p:spPr>
          <a:xfrm>
            <a:off x="14443539" y="4440416"/>
            <a:ext cx="11856439" cy="4514024"/>
          </a:xfrm>
        </p:spPr>
        <p:txBody>
          <a:bodyPr/>
          <a:lstStyle/>
          <a:p>
            <a:endParaRPr lang="en-US" dirty="0"/>
          </a:p>
        </p:txBody>
      </p:sp>
      <p:sp>
        <p:nvSpPr>
          <p:cNvPr id="4" name="Rectangle 1"/>
          <p:cNvSpPr>
            <a:spLocks noChangeArrowheads="1"/>
          </p:cNvSpPr>
          <p:nvPr/>
        </p:nvSpPr>
        <p:spPr bwMode="auto">
          <a:xfrm>
            <a:off x="4060507" y="3063385"/>
            <a:ext cx="13746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3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026" name="Picture 2" descr="http://www.continuingedcourses.net/active/courses/images/course049-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714" y="2705309"/>
            <a:ext cx="5699341" cy="296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6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r>
              <a:rPr lang="en-US" u="sng"/>
              <a:t>Privacy</a:t>
            </a:r>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9C85A92-5165-4DC4-B95B-E77C7A5E1E8D}"/>
              </a:ext>
            </a:extLst>
          </p:cNvPr>
          <p:cNvGraphicFramePr>
            <a:graphicFrameLocks noGrp="1"/>
          </p:cNvGraphicFramePr>
          <p:nvPr>
            <p:ph idx="1"/>
            <p:extLst>
              <p:ext uri="{D42A27DB-BD31-4B8C-83A1-F6EECF244321}">
                <p14:modId xmlns:p14="http://schemas.microsoft.com/office/powerpoint/2010/main" val="17626738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362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r>
              <a:rPr lang="en-US" b="1" u="sng"/>
              <a:t>Confidentiality</a:t>
            </a:r>
            <a:br>
              <a:rPr lang="en-US" b="1"/>
            </a:br>
            <a:endParaRPr lang="en-US"/>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B72BACC-23FC-4CFA-8649-045B671067ED}"/>
              </a:ext>
            </a:extLst>
          </p:cNvPr>
          <p:cNvGraphicFramePr>
            <a:graphicFrameLocks noGrp="1"/>
          </p:cNvGraphicFramePr>
          <p:nvPr>
            <p:ph idx="1"/>
            <p:extLst>
              <p:ext uri="{D42A27DB-BD31-4B8C-83A1-F6EECF244321}">
                <p14:modId xmlns:p14="http://schemas.microsoft.com/office/powerpoint/2010/main" val="425323237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772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6" y="1153287"/>
            <a:ext cx="3570566" cy="4551426"/>
          </a:xfrm>
        </p:spPr>
        <p:txBody>
          <a:bodyPr anchor="ctr">
            <a:normAutofit/>
          </a:bodyPr>
          <a:lstStyle/>
          <a:p>
            <a:pPr algn="r"/>
            <a:r>
              <a:rPr lang="en-US" sz="3200" b="1" u="sng" dirty="0"/>
              <a:t>Confidentiality</a:t>
            </a:r>
            <a:endParaRPr lang="en-US" sz="3200" dirty="0"/>
          </a:p>
        </p:txBody>
      </p:sp>
      <p:cxnSp>
        <p:nvCxnSpPr>
          <p:cNvPr id="10" name="Straight Connector 9">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1153287"/>
            <a:ext cx="6453969" cy="4551426"/>
          </a:xfrm>
        </p:spPr>
        <p:txBody>
          <a:bodyPr anchor="ctr">
            <a:normAutofit/>
          </a:bodyPr>
          <a:lstStyle/>
          <a:p>
            <a:pPr marL="0" indent="0">
              <a:buNone/>
            </a:pPr>
            <a:r>
              <a:rPr lang="en-US" sz="3600" dirty="0"/>
              <a:t>When cited as an ethical principle, confidentiality implies an explicit contract or promise not to reveal anything about a client except under certain circumstances agreed to by both parties. </a:t>
            </a:r>
          </a:p>
          <a:p>
            <a:endParaRPr lang="en-US" sz="1600" dirty="0"/>
          </a:p>
        </p:txBody>
      </p:sp>
      <p:sp>
        <p:nvSpPr>
          <p:cNvPr id="12" name="Rectangle 11">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6079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5825" y="1078378"/>
            <a:ext cx="3676650" cy="4701244"/>
          </a:xfrm>
        </p:spPr>
        <p:txBody>
          <a:bodyPr anchor="ctr">
            <a:normAutofit/>
          </a:bodyPr>
          <a:lstStyle/>
          <a:p>
            <a:r>
              <a:rPr lang="en-US" sz="3600" u="sng" dirty="0"/>
              <a:t>Privilege or Privileged Communication</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rmAutofit/>
          </a:bodyPr>
          <a:lstStyle/>
          <a:p>
            <a:r>
              <a:rPr lang="en-US" sz="3200" dirty="0"/>
              <a:t>Describes certain specific types of relationships that enjoy protection from disclosure in legal proceedings.</a:t>
            </a:r>
          </a:p>
          <a:p>
            <a:endParaRPr lang="en-US" sz="3200" dirty="0"/>
          </a:p>
          <a:p>
            <a:r>
              <a:rPr lang="en-US" sz="3200" dirty="0"/>
              <a:t>Designation of privilege originates in statute or case law and belongs to the client in the relationship. </a:t>
            </a:r>
          </a:p>
        </p:txBody>
      </p:sp>
    </p:spTree>
    <p:extLst>
      <p:ext uri="{BB962C8B-B14F-4D97-AF65-F5344CB8AC3E}">
        <p14:creationId xmlns:p14="http://schemas.microsoft.com/office/powerpoint/2010/main" val="2566624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468" y="2393449"/>
            <a:ext cx="10515600" cy="1325563"/>
          </a:xfrm>
        </p:spPr>
        <p:txBody>
          <a:bodyPr/>
          <a:lstStyle/>
          <a:p>
            <a:pPr algn="ctr"/>
            <a:r>
              <a:rPr lang="en-US" u="sng" dirty="0"/>
              <a:t>Occupational Risks</a:t>
            </a:r>
          </a:p>
        </p:txBody>
      </p:sp>
      <p:sp>
        <p:nvSpPr>
          <p:cNvPr id="2" name="AutoShape 2" descr="Image result for clip art occupational risks"/>
          <p:cNvSpPr>
            <a:spLocks noChangeAspect="1" noChangeArrowheads="1"/>
          </p:cNvSpPr>
          <p:nvPr/>
        </p:nvSpPr>
        <p:spPr bwMode="auto">
          <a:xfrm>
            <a:off x="155574" y="-941391"/>
            <a:ext cx="1101725" cy="11017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lip art occupational ris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clip art occupational ri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370" y="1063591"/>
            <a:ext cx="2818597" cy="381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41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1" y="1917198"/>
            <a:ext cx="10515600" cy="1325563"/>
          </a:xfrm>
        </p:spPr>
        <p:txBody>
          <a:bodyPr>
            <a:normAutofit fontScale="90000"/>
          </a:bodyPr>
          <a:lstStyle/>
          <a:p>
            <a:pPr algn="ctr"/>
            <a:r>
              <a:rPr lang="en-US" dirty="0"/>
              <a:t>Where Do the Stories Go at the </a:t>
            </a:r>
            <a:br>
              <a:rPr lang="en-US" dirty="0"/>
            </a:br>
            <a:r>
              <a:rPr lang="en-US" dirty="0"/>
              <a:t>End of the Day?</a:t>
            </a:r>
          </a:p>
        </p:txBody>
      </p:sp>
      <p:pic>
        <p:nvPicPr>
          <p:cNvPr id="1026" name="Picture 2" descr="Image result for clip art sun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840" y="3553336"/>
            <a:ext cx="3867785"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95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93557"/>
          </a:xfrm>
        </p:spPr>
        <p:txBody>
          <a:bodyPr/>
          <a:lstStyle/>
          <a:p>
            <a:pPr algn="ctr"/>
            <a:r>
              <a:rPr lang="en-US" altLang="en-US" dirty="0"/>
              <a:t>What does COD Look Like?</a:t>
            </a:r>
            <a:endParaRPr lang="en-US" dirty="0"/>
          </a:p>
        </p:txBody>
      </p:sp>
      <p:pic>
        <p:nvPicPr>
          <p:cNvPr id="4" name="Content Placeholder 3" descr="Image result for co-occurring disord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103" y="1950720"/>
            <a:ext cx="3810000" cy="2533650"/>
          </a:xfrm>
          <a:prstGeom prst="rect">
            <a:avLst/>
          </a:prstGeom>
          <a:noFill/>
        </p:spPr>
      </p:pic>
      <p:pic>
        <p:nvPicPr>
          <p:cNvPr id="5" name="Picture 4" descr="Image result for co-occurring disor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197340" y="3857625"/>
            <a:ext cx="2800350" cy="2019300"/>
          </a:xfrm>
          <a:prstGeom prst="rect">
            <a:avLst/>
          </a:prstGeom>
          <a:noFill/>
        </p:spPr>
      </p:pic>
      <p:pic>
        <p:nvPicPr>
          <p:cNvPr id="6" name="Picture 2" descr="Image result for Senior Adul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430" y="2286000"/>
            <a:ext cx="3219450" cy="313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82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5425" y="193329"/>
            <a:ext cx="4357499" cy="1320855"/>
          </a:xfrm>
        </p:spPr>
        <p:txBody>
          <a:bodyPr>
            <a:normAutofit/>
          </a:bodyPr>
          <a:lstStyle/>
          <a:p>
            <a:pPr algn="ctr"/>
            <a:r>
              <a:rPr lang="en-US" sz="4400" u="sng" dirty="0"/>
              <a:t>Occupational Risks</a:t>
            </a:r>
            <a:endParaRPr lang="en-US" sz="4400" dirty="0"/>
          </a:p>
        </p:txBody>
      </p:sp>
      <p:sp>
        <p:nvSpPr>
          <p:cNvPr id="3" name="Content Placeholder 2"/>
          <p:cNvSpPr>
            <a:spLocks noGrp="1"/>
          </p:cNvSpPr>
          <p:nvPr>
            <p:ph idx="1"/>
          </p:nvPr>
        </p:nvSpPr>
        <p:spPr>
          <a:xfrm>
            <a:off x="1243657" y="1788696"/>
            <a:ext cx="4363595" cy="3593591"/>
          </a:xfrm>
        </p:spPr>
        <p:txBody>
          <a:bodyPr>
            <a:noAutofit/>
          </a:bodyPr>
          <a:lstStyle/>
          <a:p>
            <a:pPr>
              <a:lnSpc>
                <a:spcPct val="100000"/>
              </a:lnSpc>
            </a:pPr>
            <a:r>
              <a:rPr lang="en-US" sz="2400" dirty="0">
                <a:solidFill>
                  <a:schemeClr val="tx1"/>
                </a:solidFill>
              </a:rPr>
              <a:t>Charles Figley (1995): ‘…there is a cost to caring…the most effective therapists are most vulnerable to this contagion effect…those who have enormous capacity for feeling and expressing empathy tend to be more at risk of compassion stress…’ </a:t>
            </a:r>
          </a:p>
          <a:p>
            <a:pPr>
              <a:lnSpc>
                <a:spcPct val="100000"/>
              </a:lnSpc>
            </a:pPr>
            <a:endParaRPr lang="en-US" sz="2400" dirty="0">
              <a:solidFill>
                <a:schemeClr val="tx1"/>
              </a:solidFill>
            </a:endParaRPr>
          </a:p>
          <a:p>
            <a:pPr>
              <a:lnSpc>
                <a:spcPct val="100000"/>
              </a:lnSpc>
            </a:pPr>
            <a:r>
              <a:rPr lang="en-US" sz="2400" dirty="0">
                <a:solidFill>
                  <a:schemeClr val="tx1"/>
                </a:solidFill>
              </a:rPr>
              <a:t>Our inner reserves of empathy aren’t infinite</a:t>
            </a:r>
          </a:p>
        </p:txBody>
      </p:sp>
      <p:pic>
        <p:nvPicPr>
          <p:cNvPr id="7" name="Graphic 6" descr="Head with Gears">
            <a:extLst>
              <a:ext uri="{FF2B5EF4-FFF2-40B4-BE49-F238E27FC236}">
                <a16:creationId xmlns:a16="http://schemas.microsoft.com/office/drawing/2014/main" id="{CCBE322D-D1C1-462B-8708-1724F560E4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179164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Occupational Risks</a:t>
            </a:r>
            <a:endParaRPr lang="en-US" dirty="0"/>
          </a:p>
        </p:txBody>
      </p:sp>
      <p:sp>
        <p:nvSpPr>
          <p:cNvPr id="3" name="Content Placeholder 2"/>
          <p:cNvSpPr>
            <a:spLocks noGrp="1"/>
          </p:cNvSpPr>
          <p:nvPr>
            <p:ph idx="1"/>
          </p:nvPr>
        </p:nvSpPr>
        <p:spPr>
          <a:xfrm>
            <a:off x="838200" y="1552576"/>
            <a:ext cx="10515600" cy="4351338"/>
          </a:xfrm>
        </p:spPr>
        <p:txBody>
          <a:bodyPr>
            <a:noAutofit/>
          </a:bodyPr>
          <a:lstStyle/>
          <a:p>
            <a:r>
              <a:rPr lang="en-US" sz="2800" dirty="0"/>
              <a:t>Leading traumatologist Eric Gentry suggests that people who are attracted to caregiving often enter the field already compassion fatigued.   A strong identification with helpless, suffering, or traumatized people or animals is possibly the motive. </a:t>
            </a:r>
          </a:p>
          <a:p>
            <a:endParaRPr lang="en-US" sz="2800" dirty="0"/>
          </a:p>
          <a:p>
            <a:r>
              <a:rPr lang="en-US" sz="2800" dirty="0"/>
              <a:t>It is common for such people to hail from a tradition of what Gentry labels: </a:t>
            </a:r>
            <a:r>
              <a:rPr lang="en-US" sz="2800" b="1" u="sng" dirty="0"/>
              <a:t>other-directed care giving</a:t>
            </a:r>
            <a:r>
              <a:rPr lang="en-US" sz="2800" dirty="0"/>
              <a:t>. Simply put, these are people who were taught at an early age to care for the needs of others before caring for their own needs. </a:t>
            </a:r>
          </a:p>
        </p:txBody>
      </p:sp>
    </p:spTree>
    <p:extLst>
      <p:ext uri="{BB962C8B-B14F-4D97-AF65-F5344CB8AC3E}">
        <p14:creationId xmlns:p14="http://schemas.microsoft.com/office/powerpoint/2010/main" val="3994278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107695"/>
            <a:ext cx="4357499" cy="1320855"/>
          </a:xfrm>
        </p:spPr>
        <p:txBody>
          <a:bodyPr>
            <a:normAutofit/>
          </a:bodyPr>
          <a:lstStyle/>
          <a:p>
            <a:pPr algn="ctr"/>
            <a:r>
              <a:rPr lang="en-US" sz="4400" u="sng" dirty="0"/>
              <a:t>Occupational Risks</a:t>
            </a:r>
            <a:endParaRPr lang="en-US" sz="4400" dirty="0"/>
          </a:p>
        </p:txBody>
      </p:sp>
      <p:sp>
        <p:nvSpPr>
          <p:cNvPr id="3" name="Content Placeholder 2"/>
          <p:cNvSpPr>
            <a:spLocks noGrp="1"/>
          </p:cNvSpPr>
          <p:nvPr>
            <p:ph idx="1"/>
          </p:nvPr>
        </p:nvSpPr>
        <p:spPr>
          <a:xfrm>
            <a:off x="1187510" y="2005772"/>
            <a:ext cx="5176744" cy="4744533"/>
          </a:xfrm>
        </p:spPr>
        <p:txBody>
          <a:bodyPr>
            <a:normAutofit/>
          </a:bodyPr>
          <a:lstStyle/>
          <a:p>
            <a:r>
              <a:rPr lang="en-US" sz="2400" dirty="0">
                <a:solidFill>
                  <a:schemeClr val="tx1"/>
                </a:solidFill>
              </a:rPr>
              <a:t>Psychological principles, methods and research are applied rarely to therapists themselves. It’s interesting that we help clients to change in ways we don’t always practice ourselves.</a:t>
            </a:r>
          </a:p>
          <a:p>
            <a:pPr marL="0" indent="0">
              <a:buNone/>
            </a:pPr>
            <a:endParaRPr lang="en-US" sz="2400" dirty="0">
              <a:solidFill>
                <a:schemeClr val="tx1"/>
              </a:solidFill>
            </a:endParaRPr>
          </a:p>
          <a:p>
            <a:r>
              <a:rPr lang="en-US" sz="2400" dirty="0">
                <a:solidFill>
                  <a:schemeClr val="tx1"/>
                </a:solidFill>
              </a:rPr>
              <a:t>There is a lack of systematic study on therapists and self-care.</a:t>
            </a:r>
          </a:p>
          <a:p>
            <a:endParaRPr lang="en-US" dirty="0">
              <a:solidFill>
                <a:schemeClr val="tx1"/>
              </a:solidFill>
            </a:endParaRPr>
          </a:p>
        </p:txBody>
      </p:sp>
      <p:pic>
        <p:nvPicPr>
          <p:cNvPr id="7" name="Graphic 6" descr="Fingerprint2">
            <a:extLst>
              <a:ext uri="{FF2B5EF4-FFF2-40B4-BE49-F238E27FC236}">
                <a16:creationId xmlns:a16="http://schemas.microsoft.com/office/drawing/2014/main" id="{FFC1160D-41E0-48E7-8712-F480F996D6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2149002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774" y="193329"/>
            <a:ext cx="4357499" cy="1320855"/>
          </a:xfrm>
        </p:spPr>
        <p:txBody>
          <a:bodyPr>
            <a:normAutofit/>
          </a:bodyPr>
          <a:lstStyle/>
          <a:p>
            <a:pPr algn="ctr"/>
            <a:r>
              <a:rPr lang="en-US" sz="4400" u="sng" dirty="0"/>
              <a:t>Occupational Risk</a:t>
            </a:r>
          </a:p>
        </p:txBody>
      </p:sp>
      <p:sp>
        <p:nvSpPr>
          <p:cNvPr id="3" name="Content Placeholder 2"/>
          <p:cNvSpPr>
            <a:spLocks noGrp="1"/>
          </p:cNvSpPr>
          <p:nvPr>
            <p:ph idx="1"/>
          </p:nvPr>
        </p:nvSpPr>
        <p:spPr>
          <a:xfrm>
            <a:off x="1257774" y="1909012"/>
            <a:ext cx="5333606" cy="4459704"/>
          </a:xfrm>
        </p:spPr>
        <p:txBody>
          <a:bodyPr>
            <a:normAutofit/>
          </a:bodyPr>
          <a:lstStyle/>
          <a:p>
            <a:r>
              <a:rPr lang="en-US" sz="2400" dirty="0">
                <a:solidFill>
                  <a:schemeClr val="tx1"/>
                </a:solidFill>
              </a:rPr>
              <a:t>It appears that counselors and therapists feel great shame around being impaired by our work. </a:t>
            </a:r>
          </a:p>
          <a:p>
            <a:endParaRPr lang="en-US" sz="2400" dirty="0">
              <a:solidFill>
                <a:schemeClr val="tx1"/>
              </a:solidFill>
            </a:endParaRPr>
          </a:p>
          <a:p>
            <a:r>
              <a:rPr lang="en-US" sz="2400" dirty="0">
                <a:solidFill>
                  <a:schemeClr val="tx1"/>
                </a:solidFill>
              </a:rPr>
              <a:t>This is unrealistic given a growing body of empirical research attesting to the negative toll exacted by a career in counseling, as well as the effects of compassion fatigue.</a:t>
            </a:r>
          </a:p>
          <a:p>
            <a:endParaRPr lang="en-US" dirty="0">
              <a:solidFill>
                <a:schemeClr val="tx1"/>
              </a:solidFill>
            </a:endParaRPr>
          </a:p>
        </p:txBody>
      </p:sp>
      <p:pic>
        <p:nvPicPr>
          <p:cNvPr id="7" name="Graphic 6" descr="Brain in head">
            <a:extLst>
              <a:ext uri="{FF2B5EF4-FFF2-40B4-BE49-F238E27FC236}">
                <a16:creationId xmlns:a16="http://schemas.microsoft.com/office/drawing/2014/main" id="{7F173C87-F715-4EBC-966E-9588A7B47D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1238732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pPr algn="ctr"/>
            <a:r>
              <a:rPr lang="en-US" sz="3100" u="sng" dirty="0"/>
              <a:t>Occupational Risks</a:t>
            </a:r>
            <a:endParaRPr lang="en-US" sz="3100" dirty="0"/>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Autofit/>
          </a:bodyPr>
          <a:lstStyle/>
          <a:p>
            <a:pPr marL="0" indent="0">
              <a:buNone/>
            </a:pPr>
            <a:r>
              <a:rPr lang="en-US" sz="3200" dirty="0"/>
              <a:t>Empirical research attests to the negative toll exacted by a career in therapy, including: </a:t>
            </a:r>
          </a:p>
          <a:p>
            <a:pPr marL="457200" lvl="1" indent="0">
              <a:buNone/>
            </a:pPr>
            <a:endParaRPr lang="en-US" sz="3200" dirty="0"/>
          </a:p>
          <a:p>
            <a:pPr lvl="1"/>
            <a:r>
              <a:rPr lang="en-US" sz="3200" dirty="0"/>
              <a:t>Depression</a:t>
            </a:r>
          </a:p>
          <a:p>
            <a:pPr lvl="1"/>
            <a:r>
              <a:rPr lang="en-US" sz="3200" dirty="0"/>
              <a:t>Mild anxiety</a:t>
            </a:r>
          </a:p>
          <a:p>
            <a:pPr lvl="1"/>
            <a:r>
              <a:rPr lang="en-US" sz="3200" dirty="0"/>
              <a:t>Emotional exhaustion </a:t>
            </a:r>
          </a:p>
          <a:p>
            <a:pPr lvl="1"/>
            <a:r>
              <a:rPr lang="en-US" sz="3200" dirty="0"/>
              <a:t>Disrupted relationships</a:t>
            </a:r>
          </a:p>
        </p:txBody>
      </p:sp>
    </p:spTree>
    <p:extLst>
      <p:ext uri="{BB962C8B-B14F-4D97-AF65-F5344CB8AC3E}">
        <p14:creationId xmlns:p14="http://schemas.microsoft.com/office/powerpoint/2010/main" val="320749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6" y="382385"/>
            <a:ext cx="10668004" cy="1113295"/>
          </a:xfrm>
        </p:spPr>
        <p:txBody>
          <a:bodyPr anchor="b">
            <a:normAutofit/>
          </a:bodyPr>
          <a:lstStyle/>
          <a:p>
            <a:pPr algn="ctr"/>
            <a:r>
              <a:rPr lang="en-US" u="sng" dirty="0"/>
              <a:t>Occupational Risks</a:t>
            </a:r>
            <a:endParaRPr lang="en-US" dirty="0"/>
          </a:p>
        </p:txBody>
      </p:sp>
      <p:sp>
        <p:nvSpPr>
          <p:cNvPr id="3" name="Content Placeholder 2"/>
          <p:cNvSpPr>
            <a:spLocks noGrp="1"/>
          </p:cNvSpPr>
          <p:nvPr>
            <p:ph idx="1"/>
          </p:nvPr>
        </p:nvSpPr>
        <p:spPr>
          <a:xfrm>
            <a:off x="761996" y="2299607"/>
            <a:ext cx="10668004" cy="3440539"/>
          </a:xfrm>
        </p:spPr>
        <p:txBody>
          <a:bodyPr>
            <a:normAutofit/>
          </a:bodyPr>
          <a:lstStyle/>
          <a:p>
            <a:r>
              <a:rPr lang="en-US" sz="3200" dirty="0"/>
              <a:t>The imperatives of confidentiality, the realities of isolation, and the shame felt when we experience the negative impact of our work, along with a host of other considerations, lead us to </a:t>
            </a:r>
            <a:r>
              <a:rPr lang="en-US" sz="3200" u="sng" dirty="0" err="1"/>
              <a:t>overpersonalize</a:t>
            </a:r>
            <a:r>
              <a:rPr lang="en-US" sz="3200" dirty="0"/>
              <a:t> our own sources of stress, when in fact they are a given in psychological work</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0648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193329"/>
            <a:ext cx="4357499" cy="1320855"/>
          </a:xfrm>
        </p:spPr>
        <p:txBody>
          <a:bodyPr>
            <a:normAutofit/>
          </a:bodyPr>
          <a:lstStyle/>
          <a:p>
            <a:pPr algn="ctr"/>
            <a:r>
              <a:rPr lang="en-US" sz="4400" u="sng" dirty="0"/>
              <a:t>Occupational Risks</a:t>
            </a:r>
            <a:endParaRPr lang="en-US" sz="4400" dirty="0"/>
          </a:p>
        </p:txBody>
      </p:sp>
      <p:sp>
        <p:nvSpPr>
          <p:cNvPr id="3" name="Content Placeholder 2"/>
          <p:cNvSpPr>
            <a:spLocks noGrp="1"/>
          </p:cNvSpPr>
          <p:nvPr>
            <p:ph idx="1"/>
          </p:nvPr>
        </p:nvSpPr>
        <p:spPr>
          <a:xfrm>
            <a:off x="1245582" y="1748590"/>
            <a:ext cx="4363595" cy="4732421"/>
          </a:xfrm>
        </p:spPr>
        <p:txBody>
          <a:bodyPr>
            <a:normAutofit/>
          </a:bodyPr>
          <a:lstStyle/>
          <a:p>
            <a:pPr marL="457200" lvl="1" indent="0">
              <a:lnSpc>
                <a:spcPct val="100000"/>
              </a:lnSpc>
              <a:buNone/>
            </a:pPr>
            <a:r>
              <a:rPr lang="en-US" sz="2000" dirty="0">
                <a:solidFill>
                  <a:schemeClr val="tx1"/>
                </a:solidFill>
              </a:rPr>
              <a:t>Current policies in relation to distressed and impaired practitioners tend to be inconsistent and incomplete, and </a:t>
            </a:r>
            <a:r>
              <a:rPr lang="en-US" sz="2000" u="sng" dirty="0">
                <a:solidFill>
                  <a:schemeClr val="tx1"/>
                </a:solidFill>
              </a:rPr>
              <a:t>focus on code enforcement rather than on prevention efforts</a:t>
            </a:r>
            <a:r>
              <a:rPr lang="en-US" sz="2000" dirty="0">
                <a:solidFill>
                  <a:schemeClr val="tx1"/>
                </a:solidFill>
              </a:rPr>
              <a:t>.</a:t>
            </a:r>
          </a:p>
          <a:p>
            <a:pPr marL="457200" lvl="1" indent="0">
              <a:lnSpc>
                <a:spcPct val="100000"/>
              </a:lnSpc>
              <a:buNone/>
            </a:pPr>
            <a:endParaRPr lang="en-US" sz="2000" dirty="0">
              <a:solidFill>
                <a:schemeClr val="tx1"/>
              </a:solidFill>
            </a:endParaRPr>
          </a:p>
          <a:p>
            <a:pPr marL="457200" lvl="1" indent="0">
              <a:lnSpc>
                <a:spcPct val="100000"/>
              </a:lnSpc>
              <a:buNone/>
            </a:pPr>
            <a:r>
              <a:rPr lang="en-US" sz="2000" dirty="0">
                <a:solidFill>
                  <a:schemeClr val="tx1"/>
                </a:solidFill>
              </a:rPr>
              <a:t>It is difficult to estimate the overall prevalence of burnout in counselors and therapists as unknown numbers leave the profession, or move towards teaching and administration rather than frontline therapy.</a:t>
            </a:r>
          </a:p>
          <a:p>
            <a:pPr lvl="1">
              <a:lnSpc>
                <a:spcPct val="100000"/>
              </a:lnSpc>
            </a:pPr>
            <a:endParaRPr lang="en-US" sz="2000" dirty="0">
              <a:solidFill>
                <a:schemeClr val="tx1"/>
              </a:solidFill>
            </a:endParaRPr>
          </a:p>
          <a:p>
            <a:pPr>
              <a:lnSpc>
                <a:spcPct val="100000"/>
              </a:lnSpc>
            </a:pPr>
            <a:endParaRPr lang="en-US" sz="1700" dirty="0">
              <a:solidFill>
                <a:schemeClr val="tx1"/>
              </a:solidFill>
            </a:endParaRPr>
          </a:p>
        </p:txBody>
      </p:sp>
      <p:pic>
        <p:nvPicPr>
          <p:cNvPr id="7" name="Graphic 6" descr="Onboarding">
            <a:extLst>
              <a:ext uri="{FF2B5EF4-FFF2-40B4-BE49-F238E27FC236}">
                <a16:creationId xmlns:a16="http://schemas.microsoft.com/office/drawing/2014/main" id="{166F9811-CD90-455A-AAF9-BCE7BBE567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2472384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2675" y="1703037"/>
            <a:ext cx="10515600" cy="1325563"/>
          </a:xfrm>
        </p:spPr>
        <p:txBody>
          <a:bodyPr>
            <a:normAutofit fontScale="90000"/>
          </a:bodyPr>
          <a:lstStyle/>
          <a:p>
            <a:r>
              <a:rPr lang="en-US" dirty="0"/>
              <a:t>“That which is to give light must endure burning.”                   </a:t>
            </a:r>
            <a:br>
              <a:rPr lang="en-US" dirty="0"/>
            </a:br>
            <a:r>
              <a:rPr lang="en-US" dirty="0"/>
              <a:t>	                                    ----Victor Frankl</a:t>
            </a:r>
          </a:p>
        </p:txBody>
      </p:sp>
      <p:pic>
        <p:nvPicPr>
          <p:cNvPr id="5" name="Content Placeholder 4" descr="Small Pictures of Flam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20125" y="3958390"/>
            <a:ext cx="2791327" cy="158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628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6010" y="2133767"/>
            <a:ext cx="10515600" cy="1325563"/>
          </a:xfrm>
        </p:spPr>
        <p:txBody>
          <a:bodyPr/>
          <a:lstStyle/>
          <a:p>
            <a:pPr algn="ctr"/>
            <a:r>
              <a:rPr lang="en-US" u="sng" dirty="0"/>
              <a:t>Self-Compassion Quiz</a:t>
            </a:r>
          </a:p>
        </p:txBody>
      </p:sp>
      <p:pic>
        <p:nvPicPr>
          <p:cNvPr id="1026" name="Picture 2" descr="Image result for clip art compa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320" y="4107180"/>
            <a:ext cx="4526279" cy="243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10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r>
              <a:rPr lang="en-US" u="sng" dirty="0"/>
              <a:t>Secondary Trauma</a:t>
            </a:r>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B795A78-BBEF-412C-B8CF-775C94A2BF38}"/>
              </a:ext>
            </a:extLst>
          </p:cNvPr>
          <p:cNvGraphicFramePr>
            <a:graphicFrameLocks noGrp="1"/>
          </p:cNvGraphicFramePr>
          <p:nvPr>
            <p:ph idx="1"/>
            <p:extLst>
              <p:ext uri="{D42A27DB-BD31-4B8C-83A1-F6EECF244321}">
                <p14:modId xmlns:p14="http://schemas.microsoft.com/office/powerpoint/2010/main" val="2941599775"/>
              </p:ext>
            </p:extLst>
          </p:nvPr>
        </p:nvGraphicFramePr>
        <p:xfrm>
          <a:off x="1250950" y="1619251"/>
          <a:ext cx="10179050" cy="517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80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does COD Look Like?</a:t>
            </a:r>
            <a:endParaRPr lang="en-US" dirty="0"/>
          </a:p>
        </p:txBody>
      </p:sp>
      <p:pic>
        <p:nvPicPr>
          <p:cNvPr id="5" name="Content Placeholder 4" descr="Image result for pictures of homel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353" y="2358072"/>
            <a:ext cx="27432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ictures of youth on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15222"/>
            <a:ext cx="3543299" cy="36883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ictures of people on prob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8180" y="2358072"/>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47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u="sng" dirty="0"/>
              <a:t>Secondary or vicarious trauma </a:t>
            </a:r>
            <a:br>
              <a:rPr lang="en-US" sz="3600" u="sng" dirty="0"/>
            </a:br>
            <a:r>
              <a:rPr lang="en-US" sz="3600" u="sng" dirty="0"/>
              <a:t>or compassion </a:t>
            </a:r>
            <a:r>
              <a:rPr lang="en-US" sz="3600" u="sng" dirty="0" err="1"/>
              <a:t>fatique</a:t>
            </a:r>
            <a:endParaRPr lang="en-US" sz="3600" dirty="0"/>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5284322"/>
          </a:xfrm>
        </p:spPr>
        <p:txBody>
          <a:bodyPr anchor="ctr">
            <a:normAutofit/>
          </a:bodyPr>
          <a:lstStyle/>
          <a:p>
            <a:pPr fontAlgn="base"/>
            <a:r>
              <a:rPr lang="en-US" sz="3200" dirty="0"/>
              <a:t>May occur when issues clients bring to us are similar to issues we may have encountered in our lives. </a:t>
            </a:r>
          </a:p>
          <a:p>
            <a:pPr marL="0" indent="0" fontAlgn="base">
              <a:buNone/>
            </a:pPr>
            <a:endParaRPr lang="en-US" sz="3200" dirty="0"/>
          </a:p>
          <a:p>
            <a:pPr fontAlgn="base"/>
            <a:r>
              <a:rPr lang="en-US" sz="3200" dirty="0"/>
              <a:t>May occur when issues clients bring to us begin to exhaust our ability to work effectively. </a:t>
            </a:r>
          </a:p>
          <a:p>
            <a:pPr marL="0" indent="0" fontAlgn="base">
              <a:buNone/>
            </a:pPr>
            <a:endParaRPr lang="en-US" dirty="0"/>
          </a:p>
          <a:p>
            <a:endParaRPr lang="en-US" dirty="0"/>
          </a:p>
        </p:txBody>
      </p:sp>
    </p:spTree>
    <p:extLst>
      <p:ext uri="{BB962C8B-B14F-4D97-AF65-F5344CB8AC3E}">
        <p14:creationId xmlns:p14="http://schemas.microsoft.com/office/powerpoint/2010/main" val="3809709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60475" y="504824"/>
            <a:ext cx="10179050" cy="5953125"/>
          </a:xfrm>
        </p:spPr>
        <p:txBody>
          <a:bodyPr>
            <a:normAutofit lnSpcReduction="10000"/>
          </a:bodyPr>
          <a:lstStyle/>
          <a:p>
            <a:pPr fontAlgn="base"/>
            <a:r>
              <a:rPr lang="en-US" sz="3500" b="1" dirty="0"/>
              <a:t>Signs may include any of the following:</a:t>
            </a:r>
          </a:p>
          <a:p>
            <a:pPr marL="0" indent="0" fontAlgn="base">
              <a:buNone/>
            </a:pPr>
            <a:endParaRPr lang="en-US" sz="3500" dirty="0"/>
          </a:p>
          <a:p>
            <a:pPr lvl="1" fontAlgn="base"/>
            <a:r>
              <a:rPr lang="en-US" sz="3500" dirty="0"/>
              <a:t>Flashbacks (about our own issues/experiences)</a:t>
            </a:r>
          </a:p>
          <a:p>
            <a:pPr lvl="1" fontAlgn="base"/>
            <a:r>
              <a:rPr lang="en-US" sz="3500" dirty="0"/>
              <a:t>Triggers / buttons that a client may push (about which we are sensitive)</a:t>
            </a:r>
          </a:p>
          <a:p>
            <a:pPr lvl="1" fontAlgn="base"/>
            <a:r>
              <a:rPr lang="en-US" sz="3500" dirty="0"/>
              <a:t>Beliefs we have that are challenged by our clients</a:t>
            </a:r>
          </a:p>
          <a:p>
            <a:pPr lvl="1"/>
            <a:r>
              <a:rPr lang="en-US" altLang="en-US" sz="3600" dirty="0"/>
              <a:t>Nervous system arousal (Sleep disturbance)</a:t>
            </a:r>
          </a:p>
          <a:p>
            <a:pPr lvl="1"/>
            <a:r>
              <a:rPr lang="en-US" altLang="en-US" sz="3600" dirty="0"/>
              <a:t>Emotional intensity increases</a:t>
            </a:r>
          </a:p>
          <a:p>
            <a:pPr lvl="1"/>
            <a:r>
              <a:rPr lang="en-US" altLang="en-US" sz="3600" dirty="0"/>
              <a:t>Cognitive ability decreases</a:t>
            </a:r>
          </a:p>
          <a:p>
            <a:pPr lvl="1" fontAlgn="base"/>
            <a:endParaRPr lang="en-US" sz="3500" dirty="0"/>
          </a:p>
          <a:p>
            <a:endParaRPr lang="en-US" dirty="0"/>
          </a:p>
        </p:txBody>
      </p:sp>
    </p:spTree>
    <p:extLst>
      <p:ext uri="{BB962C8B-B14F-4D97-AF65-F5344CB8AC3E}">
        <p14:creationId xmlns:p14="http://schemas.microsoft.com/office/powerpoint/2010/main" val="2122191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57275" y="-236537"/>
            <a:ext cx="10515600" cy="6932612"/>
          </a:xfrm>
        </p:spPr>
        <p:txBody>
          <a:bodyPr>
            <a:normAutofit/>
          </a:bodyPr>
          <a:lstStyle/>
          <a:p>
            <a:pPr marL="0" indent="0">
              <a:buNone/>
            </a:pPr>
            <a:endParaRPr lang="en-US" altLang="en-US" sz="3200" dirty="0"/>
          </a:p>
          <a:p>
            <a:pPr lvl="1"/>
            <a:r>
              <a:rPr lang="en-US" altLang="en-US" sz="3200" dirty="0"/>
              <a:t>Behavior and judgment impaired</a:t>
            </a:r>
          </a:p>
          <a:p>
            <a:pPr lvl="1" fontAlgn="base"/>
            <a:r>
              <a:rPr lang="en-US" sz="3200" dirty="0"/>
              <a:t>Avoidance / denial / isolation (you may begin to blame the ‘victim’)</a:t>
            </a:r>
          </a:p>
          <a:p>
            <a:pPr lvl="1" fontAlgn="base"/>
            <a:r>
              <a:rPr lang="en-US" sz="3200" dirty="0"/>
              <a:t>Re-opening of “old wounds” </a:t>
            </a:r>
          </a:p>
          <a:p>
            <a:pPr lvl="1" fontAlgn="base"/>
            <a:r>
              <a:rPr lang="en-US" sz="3200" dirty="0"/>
              <a:t>Nightmares (perhaps about something a client has shared or we have witnessed involving a client)</a:t>
            </a:r>
          </a:p>
          <a:p>
            <a:pPr lvl="1" fontAlgn="base"/>
            <a:r>
              <a:rPr lang="en-US" sz="3200" dirty="0"/>
              <a:t>Guilt, shame, rage</a:t>
            </a:r>
          </a:p>
          <a:p>
            <a:pPr lvl="1" fontAlgn="base"/>
            <a:r>
              <a:rPr lang="en-US" sz="3200" dirty="0"/>
              <a:t>Unsuccessful at separating professional work from personal life</a:t>
            </a:r>
          </a:p>
          <a:p>
            <a:pPr lvl="1" fontAlgn="base"/>
            <a:r>
              <a:rPr lang="en-US" sz="3200" dirty="0"/>
              <a:t>Becoming fearful of a client (personal safety)</a:t>
            </a:r>
          </a:p>
          <a:p>
            <a:pPr lvl="1" fontAlgn="base"/>
            <a:endParaRPr lang="en-US" sz="3200" dirty="0"/>
          </a:p>
          <a:p>
            <a:pPr lvl="1"/>
            <a:endParaRPr lang="en-US" altLang="en-US" dirty="0"/>
          </a:p>
          <a:p>
            <a:endParaRPr lang="en-US" dirty="0"/>
          </a:p>
        </p:txBody>
      </p:sp>
    </p:spTree>
    <p:extLst>
      <p:ext uri="{BB962C8B-B14F-4D97-AF65-F5344CB8AC3E}">
        <p14:creationId xmlns:p14="http://schemas.microsoft.com/office/powerpoint/2010/main" val="3945654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396875"/>
            <a:ext cx="10515600" cy="6559550"/>
          </a:xfrm>
        </p:spPr>
        <p:txBody>
          <a:bodyPr>
            <a:normAutofit/>
          </a:bodyPr>
          <a:lstStyle/>
          <a:p>
            <a:pPr fontAlgn="base"/>
            <a:endParaRPr lang="en-US" sz="3200" dirty="0"/>
          </a:p>
          <a:p>
            <a:pPr lvl="1" fontAlgn="base"/>
            <a:r>
              <a:rPr lang="en-US" sz="3200" dirty="0"/>
              <a:t>Daydreams / re-enactments about a client’s issues (or our own which have been stirred up by client)</a:t>
            </a:r>
          </a:p>
          <a:p>
            <a:pPr lvl="1" fontAlgn="base"/>
            <a:r>
              <a:rPr lang="en-US" sz="3200" dirty="0"/>
              <a:t>Adrenaline rushes</a:t>
            </a:r>
          </a:p>
          <a:p>
            <a:pPr lvl="1" fontAlgn="base"/>
            <a:r>
              <a:rPr lang="en-US" sz="3200" dirty="0"/>
              <a:t>Feeling unfulfilled by your work or feeling you are unsuccessful in helping clients</a:t>
            </a:r>
          </a:p>
          <a:p>
            <a:pPr lvl="1" fontAlgn="base"/>
            <a:r>
              <a:rPr lang="en-US" sz="3200" dirty="0"/>
              <a:t>Zoning out (particularly during client-contact time)</a:t>
            </a:r>
          </a:p>
          <a:p>
            <a:pPr lvl="1" fontAlgn="base"/>
            <a:r>
              <a:rPr lang="en-US" sz="3200" dirty="0"/>
              <a:t>Sleepy / trance-like behavior</a:t>
            </a:r>
          </a:p>
          <a:p>
            <a:pPr lvl="1" fontAlgn="base"/>
            <a:r>
              <a:rPr lang="en-US" sz="3200" dirty="0"/>
              <a:t>Personal depression</a:t>
            </a:r>
          </a:p>
          <a:p>
            <a:pPr lvl="1" fontAlgn="base"/>
            <a:r>
              <a:rPr lang="en-US" sz="3200" dirty="0"/>
              <a:t>Feeling estranged from others</a:t>
            </a:r>
          </a:p>
          <a:p>
            <a:pPr lvl="1" fontAlgn="base"/>
            <a:endParaRPr lang="en-US" sz="3200" dirty="0"/>
          </a:p>
          <a:p>
            <a:endParaRPr lang="en-US" dirty="0"/>
          </a:p>
        </p:txBody>
      </p:sp>
    </p:spTree>
    <p:extLst>
      <p:ext uri="{BB962C8B-B14F-4D97-AF65-F5344CB8AC3E}">
        <p14:creationId xmlns:p14="http://schemas.microsoft.com/office/powerpoint/2010/main" val="2498184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17625" y="693738"/>
            <a:ext cx="10179050" cy="3592512"/>
          </a:xfrm>
        </p:spPr>
        <p:txBody>
          <a:bodyPr>
            <a:noAutofit/>
          </a:bodyPr>
          <a:lstStyle/>
          <a:p>
            <a:pPr marL="457200" lvl="1" indent="0" fontAlgn="base">
              <a:buNone/>
            </a:pPr>
            <a:r>
              <a:rPr lang="en-US" sz="2800" dirty="0"/>
              <a:t>-Overworking yourself</a:t>
            </a:r>
          </a:p>
          <a:p>
            <a:pPr lvl="1" fontAlgn="base"/>
            <a:r>
              <a:rPr lang="en-US" sz="2800" dirty="0"/>
              <a:t>Physical symptoms: sleeplessness, appetite decrease or increase, panic or anxiety attacks, hyper vigilance, hyper alert – easily startled</a:t>
            </a:r>
          </a:p>
          <a:p>
            <a:pPr lvl="1"/>
            <a:r>
              <a:rPr lang="en-US" altLang="en-US" sz="2800" dirty="0"/>
              <a:t>Loss of self-worth and emotional modulation </a:t>
            </a:r>
          </a:p>
          <a:p>
            <a:pPr lvl="1"/>
            <a:r>
              <a:rPr lang="en-US" altLang="en-US" sz="2800" dirty="0"/>
              <a:t>Identity, worldview, and spirituality impacted</a:t>
            </a:r>
          </a:p>
          <a:p>
            <a:pPr lvl="1"/>
            <a:r>
              <a:rPr lang="en-US" altLang="en-US" sz="2800" dirty="0"/>
              <a:t>Beliefs and psychological needs-safety, trust, esteem, intimacy, and control</a:t>
            </a:r>
          </a:p>
          <a:p>
            <a:pPr lvl="1"/>
            <a:r>
              <a:rPr lang="en-US" altLang="en-US" sz="2800" dirty="0"/>
              <a:t>Loss of hope and meaning=existential despair</a:t>
            </a:r>
          </a:p>
          <a:p>
            <a:pPr lvl="1"/>
            <a:r>
              <a:rPr lang="en-US" altLang="en-US" sz="2800" dirty="0"/>
              <a:t>Anger toward perpetrators or causal events</a:t>
            </a:r>
          </a:p>
          <a:p>
            <a:pPr lvl="1" fontAlgn="base"/>
            <a:endParaRPr lang="en-US" sz="2800" dirty="0"/>
          </a:p>
          <a:p>
            <a:pPr lvl="1" fontAlgn="base"/>
            <a:endParaRPr lang="en-US" sz="2800" dirty="0"/>
          </a:p>
        </p:txBody>
      </p:sp>
    </p:spTree>
    <p:extLst>
      <p:ext uri="{BB962C8B-B14F-4D97-AF65-F5344CB8AC3E}">
        <p14:creationId xmlns:p14="http://schemas.microsoft.com/office/powerpoint/2010/main" val="3743072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1" y="1078378"/>
            <a:ext cx="3649742" cy="4701244"/>
          </a:xfrm>
        </p:spPr>
        <p:txBody>
          <a:bodyPr anchor="ctr">
            <a:normAutofit/>
          </a:bodyPr>
          <a:lstStyle/>
          <a:p>
            <a:r>
              <a:rPr lang="en-US" sz="3600" u="sng" dirty="0"/>
              <a:t>Different from burn-out</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447675"/>
            <a:ext cx="6262938" cy="6067425"/>
          </a:xfrm>
        </p:spPr>
        <p:txBody>
          <a:bodyPr anchor="ctr">
            <a:normAutofit fontScale="92500"/>
          </a:bodyPr>
          <a:lstStyle/>
          <a:p>
            <a:endParaRPr lang="en-US" dirty="0"/>
          </a:p>
          <a:p>
            <a:r>
              <a:rPr lang="en-US" sz="2800" dirty="0"/>
              <a:t>Burn-out is more related to the day-to-day stressors of the job, whereas secondary or vicarious trauma or compassion fatigue are directly related to what we absorb from our clients’ material.</a:t>
            </a:r>
          </a:p>
          <a:p>
            <a:endParaRPr lang="en-US" sz="2800" dirty="0"/>
          </a:p>
          <a:p>
            <a:r>
              <a:rPr lang="en-US" sz="2800" dirty="0"/>
              <a:t>Secondary traumatic stress is distinguished from burnout by its rapid onset and the extent to which the affected therapist presents with similar symptoms to those affected by post traumatic stress disorder.</a:t>
            </a:r>
          </a:p>
          <a:p>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1176916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pPr algn="ctr"/>
            <a:r>
              <a:rPr lang="en-US" u="sng" dirty="0"/>
              <a:t>Burn-out</a:t>
            </a:r>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7ED6ABC-BA29-42D5-892E-910AA0F0BD3E}"/>
              </a:ext>
            </a:extLst>
          </p:cNvPr>
          <p:cNvGraphicFramePr>
            <a:graphicFrameLocks noGrp="1"/>
          </p:cNvGraphicFramePr>
          <p:nvPr>
            <p:ph idx="1"/>
            <p:extLst>
              <p:ext uri="{D42A27DB-BD31-4B8C-83A1-F6EECF244321}">
                <p14:modId xmlns:p14="http://schemas.microsoft.com/office/powerpoint/2010/main" val="206162295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392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8043" y="1832977"/>
            <a:ext cx="10515600" cy="1325563"/>
          </a:xfrm>
        </p:spPr>
        <p:txBody>
          <a:bodyPr/>
          <a:lstStyle/>
          <a:p>
            <a:pPr algn="ctr"/>
            <a:r>
              <a:rPr lang="en-US" u="sng" dirty="0"/>
              <a:t>Silencing Response Scale</a:t>
            </a:r>
          </a:p>
        </p:txBody>
      </p:sp>
      <p:pic>
        <p:nvPicPr>
          <p:cNvPr id="2050" name="Picture 2" descr="Image result for clip art commun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480" y="3901122"/>
            <a:ext cx="6172199"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126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thics cartoons, Ethics cartoon, funny, Ethics picture, Ethics pictures, Ethics image, Ethics images, Ethics illustration, Ethics illustrations">
            <a:extLst>
              <a:ext uri="{FF2B5EF4-FFF2-40B4-BE49-F238E27FC236}">
                <a16:creationId xmlns:a16="http://schemas.microsoft.com/office/drawing/2014/main" id="{7B7B4A96-75A3-4C03-80E9-EE135A152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575" y="0"/>
            <a:ext cx="6291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03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6"/>
            <a:ext cx="3384329" cy="5421435"/>
          </a:xfrm>
        </p:spPr>
        <p:txBody>
          <a:bodyPr anchor="ctr">
            <a:normAutofit/>
          </a:bodyPr>
          <a:lstStyle/>
          <a:p>
            <a:r>
              <a:rPr lang="en-US" sz="4000" u="sng"/>
              <a:t>4 Self-Tests of Decision of Ethical Dilemma</a:t>
            </a:r>
          </a:p>
        </p:txBody>
      </p:sp>
      <p:graphicFrame>
        <p:nvGraphicFramePr>
          <p:cNvPr id="5" name="Content Placeholder 2">
            <a:extLst>
              <a:ext uri="{FF2B5EF4-FFF2-40B4-BE49-F238E27FC236}">
                <a16:creationId xmlns:a16="http://schemas.microsoft.com/office/drawing/2014/main" id="{8EBD3B00-A19E-4DF3-988C-91910EDCAA94}"/>
              </a:ext>
            </a:extLst>
          </p:cNvPr>
          <p:cNvGraphicFramePr>
            <a:graphicFrameLocks noGrp="1"/>
          </p:cNvGraphicFramePr>
          <p:nvPr>
            <p:ph idx="1"/>
            <p:extLst>
              <p:ext uri="{D42A27DB-BD31-4B8C-83A1-F6EECF244321}">
                <p14:modId xmlns:p14="http://schemas.microsoft.com/office/powerpoint/2010/main" val="1148507606"/>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80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857500"/>
            <a:ext cx="7620000" cy="1143000"/>
          </a:xfrm>
        </p:spPr>
        <p:txBody>
          <a:bodyPr>
            <a:noAutofit/>
          </a:bodyPr>
          <a:lstStyle/>
          <a:p>
            <a:pPr algn="ctr">
              <a:defRPr/>
            </a:pPr>
            <a:r>
              <a:rPr lang="en-US" sz="7200" u="sng" dirty="0"/>
              <a:t>Stigma</a:t>
            </a:r>
          </a:p>
        </p:txBody>
      </p:sp>
      <p:sp>
        <p:nvSpPr>
          <p:cNvPr id="2" name="TextBox 1">
            <a:extLst>
              <a:ext uri="{FF2B5EF4-FFF2-40B4-BE49-F238E27FC236}">
                <a16:creationId xmlns:a16="http://schemas.microsoft.com/office/drawing/2014/main" id="{C20FCA13-A211-E145-886F-7B675904D7C3}"/>
              </a:ext>
            </a:extLst>
          </p:cNvPr>
          <p:cNvSpPr txBox="1"/>
          <p:nvPr/>
        </p:nvSpPr>
        <p:spPr>
          <a:xfrm>
            <a:off x="8384098" y="6211669"/>
            <a:ext cx="3807902" cy="646331"/>
          </a:xfrm>
          <a:prstGeom prst="rect">
            <a:avLst/>
          </a:prstGeom>
          <a:noFill/>
        </p:spPr>
        <p:txBody>
          <a:bodyPr wrap="none" rtlCol="0">
            <a:spAutoFit/>
          </a:bodyPr>
          <a:lstStyle/>
          <a:p>
            <a:r>
              <a:rPr lang="en-US" altLang="en-US" dirty="0">
                <a:solidFill>
                  <a:srgbClr val="675E47"/>
                </a:solidFill>
                <a:latin typeface="Times New Roman" panose="02020603050405020304" pitchFamily="18" charset="0"/>
                <a:cs typeface="Times New Roman" panose="02020603050405020304" pitchFamily="18" charset="0"/>
              </a:rPr>
              <a:t>JP Counseling &amp; Associates, LLC</a:t>
            </a:r>
            <a:br>
              <a:rPr lang="en-US" altLang="en-US" dirty="0">
                <a:solidFill>
                  <a:srgbClr val="675E47"/>
                </a:solidFill>
                <a:latin typeface="Times New Roman" panose="02020603050405020304" pitchFamily="18" charset="0"/>
                <a:cs typeface="Times New Roman" panose="02020603050405020304" pitchFamily="18" charset="0"/>
              </a:rPr>
            </a:br>
            <a:r>
              <a:rPr lang="en-US" altLang="en-US" dirty="0">
                <a:solidFill>
                  <a:srgbClr val="675E47"/>
                </a:solidFill>
                <a:latin typeface="Times New Roman" panose="02020603050405020304" pitchFamily="18" charset="0"/>
                <a:cs typeface="Times New Roman" panose="02020603050405020304" pitchFamily="18" charset="0"/>
              </a:rPr>
              <a:t>Healing for Adults, Youth and Families</a:t>
            </a:r>
            <a:endParaRPr lang="en-US" dirty="0"/>
          </a:p>
        </p:txBody>
      </p:sp>
    </p:spTree>
    <p:extLst>
      <p:ext uri="{BB962C8B-B14F-4D97-AF65-F5344CB8AC3E}">
        <p14:creationId xmlns:p14="http://schemas.microsoft.com/office/powerpoint/2010/main" val="4155677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232" y="2434557"/>
            <a:ext cx="10515600" cy="1325563"/>
          </a:xfrm>
        </p:spPr>
        <p:txBody>
          <a:bodyPr/>
          <a:lstStyle/>
          <a:p>
            <a:pPr algn="ctr"/>
            <a:r>
              <a:rPr lang="en-US" u="sng" dirty="0"/>
              <a:t>Dilemma Tree</a:t>
            </a:r>
          </a:p>
        </p:txBody>
      </p:sp>
    </p:spTree>
    <p:extLst>
      <p:ext uri="{BB962C8B-B14F-4D97-AF65-F5344CB8AC3E}">
        <p14:creationId xmlns:p14="http://schemas.microsoft.com/office/powerpoint/2010/main" val="2994036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B9E871BE-68DD-43BE-B3DB-E11D2B540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08051" y="1262092"/>
            <a:ext cx="4369702" cy="436440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 name="Title 2"/>
          <p:cNvSpPr>
            <a:spLocks noGrp="1"/>
          </p:cNvSpPr>
          <p:nvPr>
            <p:ph type="title"/>
          </p:nvPr>
        </p:nvSpPr>
        <p:spPr>
          <a:xfrm>
            <a:off x="761996" y="1231506"/>
            <a:ext cx="6461812" cy="4394988"/>
          </a:xfrm>
        </p:spPr>
        <p:txBody>
          <a:bodyPr vert="horz" lIns="91440" tIns="45720" rIns="91440" bIns="45720" rtlCol="0" anchor="ctr">
            <a:normAutofit/>
          </a:bodyPr>
          <a:lstStyle/>
          <a:p>
            <a:pPr algn="ctr"/>
            <a:r>
              <a:rPr lang="en-US" sz="4800" u="sng" spc="800"/>
              <a:t>Ethical Issues</a:t>
            </a:r>
          </a:p>
        </p:txBody>
      </p:sp>
      <p:sp>
        <p:nvSpPr>
          <p:cNvPr id="16" name="Freeform: Shape 15">
            <a:extLst>
              <a:ext uri="{FF2B5EF4-FFF2-40B4-BE49-F238E27FC236}">
                <a16:creationId xmlns:a16="http://schemas.microsoft.com/office/drawing/2014/main" id="{19C71155-FE2E-4DAD-A34B-04706245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02742" y="3407199"/>
            <a:ext cx="2032000" cy="43602"/>
          </a:xfrm>
          <a:custGeom>
            <a:avLst/>
            <a:gdLst>
              <a:gd name="connsiteX0" fmla="*/ 103232 w 2032000"/>
              <a:gd name="connsiteY0" fmla="*/ 0 h 43602"/>
              <a:gd name="connsiteX1" fmla="*/ 114609 w 2032000"/>
              <a:gd name="connsiteY1" fmla="*/ 529 h 43602"/>
              <a:gd name="connsiteX2" fmla="*/ 124663 w 2032000"/>
              <a:gd name="connsiteY2" fmla="*/ 1588 h 43602"/>
              <a:gd name="connsiteX3" fmla="*/ 133394 w 2032000"/>
              <a:gd name="connsiteY3" fmla="*/ 3440 h 43602"/>
              <a:gd name="connsiteX4" fmla="*/ 141067 w 2032000"/>
              <a:gd name="connsiteY4" fmla="*/ 6085 h 43602"/>
              <a:gd name="connsiteX5" fmla="*/ 147946 w 2032000"/>
              <a:gd name="connsiteY5" fmla="*/ 8731 h 43602"/>
              <a:gd name="connsiteX6" fmla="*/ 154032 w 2032000"/>
              <a:gd name="connsiteY6" fmla="*/ 11377 h 43602"/>
              <a:gd name="connsiteX7" fmla="*/ 160382 w 2032000"/>
              <a:gd name="connsiteY7" fmla="*/ 14552 h 43602"/>
              <a:gd name="connsiteX8" fmla="*/ 166732 w 2032000"/>
              <a:gd name="connsiteY8" fmla="*/ 17727 h 43602"/>
              <a:gd name="connsiteX9" fmla="*/ 172817 w 2032000"/>
              <a:gd name="connsiteY9" fmla="*/ 20902 h 43602"/>
              <a:gd name="connsiteX10" fmla="*/ 179696 w 2032000"/>
              <a:gd name="connsiteY10" fmla="*/ 23548 h 43602"/>
              <a:gd name="connsiteX11" fmla="*/ 187369 w 2032000"/>
              <a:gd name="connsiteY11" fmla="*/ 25929 h 43602"/>
              <a:gd name="connsiteX12" fmla="*/ 196100 w 2032000"/>
              <a:gd name="connsiteY12" fmla="*/ 27781 h 43602"/>
              <a:gd name="connsiteX13" fmla="*/ 206155 w 2032000"/>
              <a:gd name="connsiteY13" fmla="*/ 29104 h 43602"/>
              <a:gd name="connsiteX14" fmla="*/ 217532 w 2032000"/>
              <a:gd name="connsiteY14" fmla="*/ 29369 h 43602"/>
              <a:gd name="connsiteX15" fmla="*/ 228909 w 2032000"/>
              <a:gd name="connsiteY15" fmla="*/ 29104 h 43602"/>
              <a:gd name="connsiteX16" fmla="*/ 238963 w 2032000"/>
              <a:gd name="connsiteY16" fmla="*/ 27781 h 43602"/>
              <a:gd name="connsiteX17" fmla="*/ 247694 w 2032000"/>
              <a:gd name="connsiteY17" fmla="*/ 25929 h 43602"/>
              <a:gd name="connsiteX18" fmla="*/ 255367 w 2032000"/>
              <a:gd name="connsiteY18" fmla="*/ 23548 h 43602"/>
              <a:gd name="connsiteX19" fmla="*/ 262246 w 2032000"/>
              <a:gd name="connsiteY19" fmla="*/ 20902 h 43602"/>
              <a:gd name="connsiteX20" fmla="*/ 268332 w 2032000"/>
              <a:gd name="connsiteY20" fmla="*/ 17727 h 43602"/>
              <a:gd name="connsiteX21" fmla="*/ 274682 w 2032000"/>
              <a:gd name="connsiteY21" fmla="*/ 14552 h 43602"/>
              <a:gd name="connsiteX22" fmla="*/ 281032 w 2032000"/>
              <a:gd name="connsiteY22" fmla="*/ 11377 h 43602"/>
              <a:gd name="connsiteX23" fmla="*/ 287117 w 2032000"/>
              <a:gd name="connsiteY23" fmla="*/ 8731 h 43602"/>
              <a:gd name="connsiteX24" fmla="*/ 293996 w 2032000"/>
              <a:gd name="connsiteY24" fmla="*/ 6085 h 43602"/>
              <a:gd name="connsiteX25" fmla="*/ 301669 w 2032000"/>
              <a:gd name="connsiteY25" fmla="*/ 3440 h 43602"/>
              <a:gd name="connsiteX26" fmla="*/ 310400 w 2032000"/>
              <a:gd name="connsiteY26" fmla="*/ 1588 h 43602"/>
              <a:gd name="connsiteX27" fmla="*/ 320455 w 2032000"/>
              <a:gd name="connsiteY27" fmla="*/ 529 h 43602"/>
              <a:gd name="connsiteX28" fmla="*/ 331832 w 2032000"/>
              <a:gd name="connsiteY28" fmla="*/ 0 h 43602"/>
              <a:gd name="connsiteX29" fmla="*/ 343209 w 2032000"/>
              <a:gd name="connsiteY29" fmla="*/ 529 h 43602"/>
              <a:gd name="connsiteX30" fmla="*/ 353263 w 2032000"/>
              <a:gd name="connsiteY30" fmla="*/ 1588 h 43602"/>
              <a:gd name="connsiteX31" fmla="*/ 361994 w 2032000"/>
              <a:gd name="connsiteY31" fmla="*/ 3440 h 43602"/>
              <a:gd name="connsiteX32" fmla="*/ 369667 w 2032000"/>
              <a:gd name="connsiteY32" fmla="*/ 6085 h 43602"/>
              <a:gd name="connsiteX33" fmla="*/ 376546 w 2032000"/>
              <a:gd name="connsiteY33" fmla="*/ 8731 h 43602"/>
              <a:gd name="connsiteX34" fmla="*/ 382632 w 2032000"/>
              <a:gd name="connsiteY34" fmla="*/ 11377 h 43602"/>
              <a:gd name="connsiteX35" fmla="*/ 388982 w 2032000"/>
              <a:gd name="connsiteY35" fmla="*/ 14552 h 43602"/>
              <a:gd name="connsiteX36" fmla="*/ 395332 w 2032000"/>
              <a:gd name="connsiteY36" fmla="*/ 17727 h 43602"/>
              <a:gd name="connsiteX37" fmla="*/ 401417 w 2032000"/>
              <a:gd name="connsiteY37" fmla="*/ 20902 h 43602"/>
              <a:gd name="connsiteX38" fmla="*/ 408296 w 2032000"/>
              <a:gd name="connsiteY38" fmla="*/ 23548 h 43602"/>
              <a:gd name="connsiteX39" fmla="*/ 415969 w 2032000"/>
              <a:gd name="connsiteY39" fmla="*/ 25929 h 43602"/>
              <a:gd name="connsiteX40" fmla="*/ 424700 w 2032000"/>
              <a:gd name="connsiteY40" fmla="*/ 27781 h 43602"/>
              <a:gd name="connsiteX41" fmla="*/ 434755 w 2032000"/>
              <a:gd name="connsiteY41" fmla="*/ 29104 h 43602"/>
              <a:gd name="connsiteX42" fmla="*/ 446132 w 2032000"/>
              <a:gd name="connsiteY42" fmla="*/ 29369 h 43602"/>
              <a:gd name="connsiteX43" fmla="*/ 457509 w 2032000"/>
              <a:gd name="connsiteY43" fmla="*/ 29104 h 43602"/>
              <a:gd name="connsiteX44" fmla="*/ 467563 w 2032000"/>
              <a:gd name="connsiteY44" fmla="*/ 27781 h 43602"/>
              <a:gd name="connsiteX45" fmla="*/ 476294 w 2032000"/>
              <a:gd name="connsiteY45" fmla="*/ 25929 h 43602"/>
              <a:gd name="connsiteX46" fmla="*/ 483967 w 2032000"/>
              <a:gd name="connsiteY46" fmla="*/ 23548 h 43602"/>
              <a:gd name="connsiteX47" fmla="*/ 490846 w 2032000"/>
              <a:gd name="connsiteY47" fmla="*/ 20902 h 43602"/>
              <a:gd name="connsiteX48" fmla="*/ 496932 w 2032000"/>
              <a:gd name="connsiteY48" fmla="*/ 17727 h 43602"/>
              <a:gd name="connsiteX49" fmla="*/ 503282 w 2032000"/>
              <a:gd name="connsiteY49" fmla="*/ 14552 h 43602"/>
              <a:gd name="connsiteX50" fmla="*/ 509632 w 2032000"/>
              <a:gd name="connsiteY50" fmla="*/ 11377 h 43602"/>
              <a:gd name="connsiteX51" fmla="*/ 515717 w 2032000"/>
              <a:gd name="connsiteY51" fmla="*/ 8731 h 43602"/>
              <a:gd name="connsiteX52" fmla="*/ 522596 w 2032000"/>
              <a:gd name="connsiteY52" fmla="*/ 6085 h 43602"/>
              <a:gd name="connsiteX53" fmla="*/ 530269 w 2032000"/>
              <a:gd name="connsiteY53" fmla="*/ 3440 h 43602"/>
              <a:gd name="connsiteX54" fmla="*/ 539000 w 2032000"/>
              <a:gd name="connsiteY54" fmla="*/ 1588 h 43602"/>
              <a:gd name="connsiteX55" fmla="*/ 549055 w 2032000"/>
              <a:gd name="connsiteY55" fmla="*/ 529 h 43602"/>
              <a:gd name="connsiteX56" fmla="*/ 560167 w 2032000"/>
              <a:gd name="connsiteY56" fmla="*/ 0 h 43602"/>
              <a:gd name="connsiteX57" fmla="*/ 571809 w 2032000"/>
              <a:gd name="connsiteY57" fmla="*/ 529 h 43602"/>
              <a:gd name="connsiteX58" fmla="*/ 581863 w 2032000"/>
              <a:gd name="connsiteY58" fmla="*/ 1588 h 43602"/>
              <a:gd name="connsiteX59" fmla="*/ 590594 w 2032000"/>
              <a:gd name="connsiteY59" fmla="*/ 3440 h 43602"/>
              <a:gd name="connsiteX60" fmla="*/ 598267 w 2032000"/>
              <a:gd name="connsiteY60" fmla="*/ 6085 h 43602"/>
              <a:gd name="connsiteX61" fmla="*/ 605146 w 2032000"/>
              <a:gd name="connsiteY61" fmla="*/ 8731 h 43602"/>
              <a:gd name="connsiteX62" fmla="*/ 611232 w 2032000"/>
              <a:gd name="connsiteY62" fmla="*/ 11377 h 43602"/>
              <a:gd name="connsiteX63" fmla="*/ 617582 w 2032000"/>
              <a:gd name="connsiteY63" fmla="*/ 14552 h 43602"/>
              <a:gd name="connsiteX64" fmla="*/ 623932 w 2032000"/>
              <a:gd name="connsiteY64" fmla="*/ 17727 h 43602"/>
              <a:gd name="connsiteX65" fmla="*/ 630017 w 2032000"/>
              <a:gd name="connsiteY65" fmla="*/ 20902 h 43602"/>
              <a:gd name="connsiteX66" fmla="*/ 636896 w 2032000"/>
              <a:gd name="connsiteY66" fmla="*/ 23548 h 43602"/>
              <a:gd name="connsiteX67" fmla="*/ 644569 w 2032000"/>
              <a:gd name="connsiteY67" fmla="*/ 25929 h 43602"/>
              <a:gd name="connsiteX68" fmla="*/ 653300 w 2032000"/>
              <a:gd name="connsiteY68" fmla="*/ 27781 h 43602"/>
              <a:gd name="connsiteX69" fmla="*/ 663355 w 2032000"/>
              <a:gd name="connsiteY69" fmla="*/ 29104 h 43602"/>
              <a:gd name="connsiteX70" fmla="*/ 674732 w 2032000"/>
              <a:gd name="connsiteY70" fmla="*/ 29369 h 43602"/>
              <a:gd name="connsiteX71" fmla="*/ 686109 w 2032000"/>
              <a:gd name="connsiteY71" fmla="*/ 29104 h 43602"/>
              <a:gd name="connsiteX72" fmla="*/ 696163 w 2032000"/>
              <a:gd name="connsiteY72" fmla="*/ 27781 h 43602"/>
              <a:gd name="connsiteX73" fmla="*/ 704894 w 2032000"/>
              <a:gd name="connsiteY73" fmla="*/ 25929 h 43602"/>
              <a:gd name="connsiteX74" fmla="*/ 712567 w 2032000"/>
              <a:gd name="connsiteY74" fmla="*/ 23548 h 43602"/>
              <a:gd name="connsiteX75" fmla="*/ 719446 w 2032000"/>
              <a:gd name="connsiteY75" fmla="*/ 20902 h 43602"/>
              <a:gd name="connsiteX76" fmla="*/ 725532 w 2032000"/>
              <a:gd name="connsiteY76" fmla="*/ 17727 h 43602"/>
              <a:gd name="connsiteX77" fmla="*/ 738232 w 2032000"/>
              <a:gd name="connsiteY77" fmla="*/ 11377 h 43602"/>
              <a:gd name="connsiteX78" fmla="*/ 744317 w 2032000"/>
              <a:gd name="connsiteY78" fmla="*/ 8731 h 43602"/>
              <a:gd name="connsiteX79" fmla="*/ 751196 w 2032000"/>
              <a:gd name="connsiteY79" fmla="*/ 6085 h 43602"/>
              <a:gd name="connsiteX80" fmla="*/ 758869 w 2032000"/>
              <a:gd name="connsiteY80" fmla="*/ 3440 h 43602"/>
              <a:gd name="connsiteX81" fmla="*/ 767600 w 2032000"/>
              <a:gd name="connsiteY81" fmla="*/ 1588 h 43602"/>
              <a:gd name="connsiteX82" fmla="*/ 777655 w 2032000"/>
              <a:gd name="connsiteY82" fmla="*/ 529 h 43602"/>
              <a:gd name="connsiteX83" fmla="*/ 789032 w 2032000"/>
              <a:gd name="connsiteY83" fmla="*/ 0 h 43602"/>
              <a:gd name="connsiteX84" fmla="*/ 800409 w 2032000"/>
              <a:gd name="connsiteY84" fmla="*/ 529 h 43602"/>
              <a:gd name="connsiteX85" fmla="*/ 810463 w 2032000"/>
              <a:gd name="connsiteY85" fmla="*/ 1588 h 43602"/>
              <a:gd name="connsiteX86" fmla="*/ 819194 w 2032000"/>
              <a:gd name="connsiteY86" fmla="*/ 3440 h 43602"/>
              <a:gd name="connsiteX87" fmla="*/ 826867 w 2032000"/>
              <a:gd name="connsiteY87" fmla="*/ 6085 h 43602"/>
              <a:gd name="connsiteX88" fmla="*/ 833746 w 2032000"/>
              <a:gd name="connsiteY88" fmla="*/ 8731 h 43602"/>
              <a:gd name="connsiteX89" fmla="*/ 839832 w 2032000"/>
              <a:gd name="connsiteY89" fmla="*/ 11377 h 43602"/>
              <a:gd name="connsiteX90" fmla="*/ 846182 w 2032000"/>
              <a:gd name="connsiteY90" fmla="*/ 14552 h 43602"/>
              <a:gd name="connsiteX91" fmla="*/ 852532 w 2032000"/>
              <a:gd name="connsiteY91" fmla="*/ 17727 h 43602"/>
              <a:gd name="connsiteX92" fmla="*/ 858617 w 2032000"/>
              <a:gd name="connsiteY92" fmla="*/ 20902 h 43602"/>
              <a:gd name="connsiteX93" fmla="*/ 865496 w 2032000"/>
              <a:gd name="connsiteY93" fmla="*/ 23548 h 43602"/>
              <a:gd name="connsiteX94" fmla="*/ 873169 w 2032000"/>
              <a:gd name="connsiteY94" fmla="*/ 25929 h 43602"/>
              <a:gd name="connsiteX95" fmla="*/ 881900 w 2032000"/>
              <a:gd name="connsiteY95" fmla="*/ 27781 h 43602"/>
              <a:gd name="connsiteX96" fmla="*/ 891955 w 2032000"/>
              <a:gd name="connsiteY96" fmla="*/ 29104 h 43602"/>
              <a:gd name="connsiteX97" fmla="*/ 901700 w 2032000"/>
              <a:gd name="connsiteY97" fmla="*/ 29331 h 43602"/>
              <a:gd name="connsiteX98" fmla="*/ 911445 w 2032000"/>
              <a:gd name="connsiteY98" fmla="*/ 29104 h 43602"/>
              <a:gd name="connsiteX99" fmla="*/ 921499 w 2032000"/>
              <a:gd name="connsiteY99" fmla="*/ 27781 h 43602"/>
              <a:gd name="connsiteX100" fmla="*/ 930231 w 2032000"/>
              <a:gd name="connsiteY100" fmla="*/ 25929 h 43602"/>
              <a:gd name="connsiteX101" fmla="*/ 937904 w 2032000"/>
              <a:gd name="connsiteY101" fmla="*/ 23548 h 43602"/>
              <a:gd name="connsiteX102" fmla="*/ 944783 w 2032000"/>
              <a:gd name="connsiteY102" fmla="*/ 20902 h 43602"/>
              <a:gd name="connsiteX103" fmla="*/ 950868 w 2032000"/>
              <a:gd name="connsiteY103" fmla="*/ 17727 h 43602"/>
              <a:gd name="connsiteX104" fmla="*/ 957218 w 2032000"/>
              <a:gd name="connsiteY104" fmla="*/ 14552 h 43602"/>
              <a:gd name="connsiteX105" fmla="*/ 963568 w 2032000"/>
              <a:gd name="connsiteY105" fmla="*/ 11377 h 43602"/>
              <a:gd name="connsiteX106" fmla="*/ 969654 w 2032000"/>
              <a:gd name="connsiteY106" fmla="*/ 8731 h 43602"/>
              <a:gd name="connsiteX107" fmla="*/ 976533 w 2032000"/>
              <a:gd name="connsiteY107" fmla="*/ 6085 h 43602"/>
              <a:gd name="connsiteX108" fmla="*/ 984206 w 2032000"/>
              <a:gd name="connsiteY108" fmla="*/ 3440 h 43602"/>
              <a:gd name="connsiteX109" fmla="*/ 992937 w 2032000"/>
              <a:gd name="connsiteY109" fmla="*/ 1588 h 43602"/>
              <a:gd name="connsiteX110" fmla="*/ 1002991 w 2032000"/>
              <a:gd name="connsiteY110" fmla="*/ 529 h 43602"/>
              <a:gd name="connsiteX111" fmla="*/ 1014368 w 2032000"/>
              <a:gd name="connsiteY111" fmla="*/ 0 h 43602"/>
              <a:gd name="connsiteX112" fmla="*/ 1016000 w 2032000"/>
              <a:gd name="connsiteY112" fmla="*/ 76 h 43602"/>
              <a:gd name="connsiteX113" fmla="*/ 1017632 w 2032000"/>
              <a:gd name="connsiteY113" fmla="*/ 0 h 43602"/>
              <a:gd name="connsiteX114" fmla="*/ 1029009 w 2032000"/>
              <a:gd name="connsiteY114" fmla="*/ 529 h 43602"/>
              <a:gd name="connsiteX115" fmla="*/ 1039063 w 2032000"/>
              <a:gd name="connsiteY115" fmla="*/ 1588 h 43602"/>
              <a:gd name="connsiteX116" fmla="*/ 1047794 w 2032000"/>
              <a:gd name="connsiteY116" fmla="*/ 3440 h 43602"/>
              <a:gd name="connsiteX117" fmla="*/ 1055467 w 2032000"/>
              <a:gd name="connsiteY117" fmla="*/ 6085 h 43602"/>
              <a:gd name="connsiteX118" fmla="*/ 1062346 w 2032000"/>
              <a:gd name="connsiteY118" fmla="*/ 8731 h 43602"/>
              <a:gd name="connsiteX119" fmla="*/ 1068432 w 2032000"/>
              <a:gd name="connsiteY119" fmla="*/ 11377 h 43602"/>
              <a:gd name="connsiteX120" fmla="*/ 1074782 w 2032000"/>
              <a:gd name="connsiteY120" fmla="*/ 14552 h 43602"/>
              <a:gd name="connsiteX121" fmla="*/ 1081132 w 2032000"/>
              <a:gd name="connsiteY121" fmla="*/ 17727 h 43602"/>
              <a:gd name="connsiteX122" fmla="*/ 1087217 w 2032000"/>
              <a:gd name="connsiteY122" fmla="*/ 20902 h 43602"/>
              <a:gd name="connsiteX123" fmla="*/ 1094096 w 2032000"/>
              <a:gd name="connsiteY123" fmla="*/ 23548 h 43602"/>
              <a:gd name="connsiteX124" fmla="*/ 1101769 w 2032000"/>
              <a:gd name="connsiteY124" fmla="*/ 25929 h 43602"/>
              <a:gd name="connsiteX125" fmla="*/ 1110501 w 2032000"/>
              <a:gd name="connsiteY125" fmla="*/ 27781 h 43602"/>
              <a:gd name="connsiteX126" fmla="*/ 1120555 w 2032000"/>
              <a:gd name="connsiteY126" fmla="*/ 29104 h 43602"/>
              <a:gd name="connsiteX127" fmla="*/ 1130300 w 2032000"/>
              <a:gd name="connsiteY127" fmla="*/ 29331 h 43602"/>
              <a:gd name="connsiteX128" fmla="*/ 1140045 w 2032000"/>
              <a:gd name="connsiteY128" fmla="*/ 29104 h 43602"/>
              <a:gd name="connsiteX129" fmla="*/ 1150100 w 2032000"/>
              <a:gd name="connsiteY129" fmla="*/ 27781 h 43602"/>
              <a:gd name="connsiteX130" fmla="*/ 1158831 w 2032000"/>
              <a:gd name="connsiteY130" fmla="*/ 25929 h 43602"/>
              <a:gd name="connsiteX131" fmla="*/ 1166504 w 2032000"/>
              <a:gd name="connsiteY131" fmla="*/ 23548 h 43602"/>
              <a:gd name="connsiteX132" fmla="*/ 1173383 w 2032000"/>
              <a:gd name="connsiteY132" fmla="*/ 20902 h 43602"/>
              <a:gd name="connsiteX133" fmla="*/ 1179468 w 2032000"/>
              <a:gd name="connsiteY133" fmla="*/ 17727 h 43602"/>
              <a:gd name="connsiteX134" fmla="*/ 1185818 w 2032000"/>
              <a:gd name="connsiteY134" fmla="*/ 14552 h 43602"/>
              <a:gd name="connsiteX135" fmla="*/ 1192168 w 2032000"/>
              <a:gd name="connsiteY135" fmla="*/ 11377 h 43602"/>
              <a:gd name="connsiteX136" fmla="*/ 1198254 w 2032000"/>
              <a:gd name="connsiteY136" fmla="*/ 8731 h 43602"/>
              <a:gd name="connsiteX137" fmla="*/ 1205133 w 2032000"/>
              <a:gd name="connsiteY137" fmla="*/ 6085 h 43602"/>
              <a:gd name="connsiteX138" fmla="*/ 1212806 w 2032000"/>
              <a:gd name="connsiteY138" fmla="*/ 3440 h 43602"/>
              <a:gd name="connsiteX139" fmla="*/ 1221537 w 2032000"/>
              <a:gd name="connsiteY139" fmla="*/ 1588 h 43602"/>
              <a:gd name="connsiteX140" fmla="*/ 1231591 w 2032000"/>
              <a:gd name="connsiteY140" fmla="*/ 529 h 43602"/>
              <a:gd name="connsiteX141" fmla="*/ 1242968 w 2032000"/>
              <a:gd name="connsiteY141" fmla="*/ 0 h 43602"/>
              <a:gd name="connsiteX142" fmla="*/ 1254345 w 2032000"/>
              <a:gd name="connsiteY142" fmla="*/ 529 h 43602"/>
              <a:gd name="connsiteX143" fmla="*/ 1264400 w 2032000"/>
              <a:gd name="connsiteY143" fmla="*/ 1588 h 43602"/>
              <a:gd name="connsiteX144" fmla="*/ 1273131 w 2032000"/>
              <a:gd name="connsiteY144" fmla="*/ 3440 h 43602"/>
              <a:gd name="connsiteX145" fmla="*/ 1280804 w 2032000"/>
              <a:gd name="connsiteY145" fmla="*/ 6085 h 43602"/>
              <a:gd name="connsiteX146" fmla="*/ 1287683 w 2032000"/>
              <a:gd name="connsiteY146" fmla="*/ 8731 h 43602"/>
              <a:gd name="connsiteX147" fmla="*/ 1293768 w 2032000"/>
              <a:gd name="connsiteY147" fmla="*/ 11377 h 43602"/>
              <a:gd name="connsiteX148" fmla="*/ 1300118 w 2032000"/>
              <a:gd name="connsiteY148" fmla="*/ 14552 h 43602"/>
              <a:gd name="connsiteX149" fmla="*/ 1306468 w 2032000"/>
              <a:gd name="connsiteY149" fmla="*/ 17727 h 43602"/>
              <a:gd name="connsiteX150" fmla="*/ 1312554 w 2032000"/>
              <a:gd name="connsiteY150" fmla="*/ 20902 h 43602"/>
              <a:gd name="connsiteX151" fmla="*/ 1319433 w 2032000"/>
              <a:gd name="connsiteY151" fmla="*/ 23548 h 43602"/>
              <a:gd name="connsiteX152" fmla="*/ 1327106 w 2032000"/>
              <a:gd name="connsiteY152" fmla="*/ 25929 h 43602"/>
              <a:gd name="connsiteX153" fmla="*/ 1335837 w 2032000"/>
              <a:gd name="connsiteY153" fmla="*/ 27781 h 43602"/>
              <a:gd name="connsiteX154" fmla="*/ 1345891 w 2032000"/>
              <a:gd name="connsiteY154" fmla="*/ 29104 h 43602"/>
              <a:gd name="connsiteX155" fmla="*/ 1357268 w 2032000"/>
              <a:gd name="connsiteY155" fmla="*/ 29369 h 43602"/>
              <a:gd name="connsiteX156" fmla="*/ 1368645 w 2032000"/>
              <a:gd name="connsiteY156" fmla="*/ 29104 h 43602"/>
              <a:gd name="connsiteX157" fmla="*/ 1378700 w 2032000"/>
              <a:gd name="connsiteY157" fmla="*/ 27781 h 43602"/>
              <a:gd name="connsiteX158" fmla="*/ 1387431 w 2032000"/>
              <a:gd name="connsiteY158" fmla="*/ 25929 h 43602"/>
              <a:gd name="connsiteX159" fmla="*/ 1395104 w 2032000"/>
              <a:gd name="connsiteY159" fmla="*/ 23548 h 43602"/>
              <a:gd name="connsiteX160" fmla="*/ 1401983 w 2032000"/>
              <a:gd name="connsiteY160" fmla="*/ 20902 h 43602"/>
              <a:gd name="connsiteX161" fmla="*/ 1408068 w 2032000"/>
              <a:gd name="connsiteY161" fmla="*/ 17727 h 43602"/>
              <a:gd name="connsiteX162" fmla="*/ 1414418 w 2032000"/>
              <a:gd name="connsiteY162" fmla="*/ 14552 h 43602"/>
              <a:gd name="connsiteX163" fmla="*/ 1420768 w 2032000"/>
              <a:gd name="connsiteY163" fmla="*/ 11377 h 43602"/>
              <a:gd name="connsiteX164" fmla="*/ 1426854 w 2032000"/>
              <a:gd name="connsiteY164" fmla="*/ 8731 h 43602"/>
              <a:gd name="connsiteX165" fmla="*/ 1433733 w 2032000"/>
              <a:gd name="connsiteY165" fmla="*/ 6085 h 43602"/>
              <a:gd name="connsiteX166" fmla="*/ 1441406 w 2032000"/>
              <a:gd name="connsiteY166" fmla="*/ 3440 h 43602"/>
              <a:gd name="connsiteX167" fmla="*/ 1450137 w 2032000"/>
              <a:gd name="connsiteY167" fmla="*/ 1588 h 43602"/>
              <a:gd name="connsiteX168" fmla="*/ 1460191 w 2032000"/>
              <a:gd name="connsiteY168" fmla="*/ 529 h 43602"/>
              <a:gd name="connsiteX169" fmla="*/ 1471304 w 2032000"/>
              <a:gd name="connsiteY169" fmla="*/ 0 h 43602"/>
              <a:gd name="connsiteX170" fmla="*/ 1482945 w 2032000"/>
              <a:gd name="connsiteY170" fmla="*/ 529 h 43602"/>
              <a:gd name="connsiteX171" fmla="*/ 1493000 w 2032000"/>
              <a:gd name="connsiteY171" fmla="*/ 1588 h 43602"/>
              <a:gd name="connsiteX172" fmla="*/ 1501731 w 2032000"/>
              <a:gd name="connsiteY172" fmla="*/ 3440 h 43602"/>
              <a:gd name="connsiteX173" fmla="*/ 1509404 w 2032000"/>
              <a:gd name="connsiteY173" fmla="*/ 6085 h 43602"/>
              <a:gd name="connsiteX174" fmla="*/ 1516283 w 2032000"/>
              <a:gd name="connsiteY174" fmla="*/ 8731 h 43602"/>
              <a:gd name="connsiteX175" fmla="*/ 1522368 w 2032000"/>
              <a:gd name="connsiteY175" fmla="*/ 11377 h 43602"/>
              <a:gd name="connsiteX176" fmla="*/ 1528718 w 2032000"/>
              <a:gd name="connsiteY176" fmla="*/ 14552 h 43602"/>
              <a:gd name="connsiteX177" fmla="*/ 1535068 w 2032000"/>
              <a:gd name="connsiteY177" fmla="*/ 17727 h 43602"/>
              <a:gd name="connsiteX178" fmla="*/ 1541154 w 2032000"/>
              <a:gd name="connsiteY178" fmla="*/ 20902 h 43602"/>
              <a:gd name="connsiteX179" fmla="*/ 1548033 w 2032000"/>
              <a:gd name="connsiteY179" fmla="*/ 23548 h 43602"/>
              <a:gd name="connsiteX180" fmla="*/ 1555706 w 2032000"/>
              <a:gd name="connsiteY180" fmla="*/ 25929 h 43602"/>
              <a:gd name="connsiteX181" fmla="*/ 1564437 w 2032000"/>
              <a:gd name="connsiteY181" fmla="*/ 27781 h 43602"/>
              <a:gd name="connsiteX182" fmla="*/ 1574491 w 2032000"/>
              <a:gd name="connsiteY182" fmla="*/ 29104 h 43602"/>
              <a:gd name="connsiteX183" fmla="*/ 1585868 w 2032000"/>
              <a:gd name="connsiteY183" fmla="*/ 29369 h 43602"/>
              <a:gd name="connsiteX184" fmla="*/ 1597245 w 2032000"/>
              <a:gd name="connsiteY184" fmla="*/ 29104 h 43602"/>
              <a:gd name="connsiteX185" fmla="*/ 1607300 w 2032000"/>
              <a:gd name="connsiteY185" fmla="*/ 27781 h 43602"/>
              <a:gd name="connsiteX186" fmla="*/ 1616031 w 2032000"/>
              <a:gd name="connsiteY186" fmla="*/ 25929 h 43602"/>
              <a:gd name="connsiteX187" fmla="*/ 1623704 w 2032000"/>
              <a:gd name="connsiteY187" fmla="*/ 23548 h 43602"/>
              <a:gd name="connsiteX188" fmla="*/ 1630583 w 2032000"/>
              <a:gd name="connsiteY188" fmla="*/ 20902 h 43602"/>
              <a:gd name="connsiteX189" fmla="*/ 1636668 w 2032000"/>
              <a:gd name="connsiteY189" fmla="*/ 17727 h 43602"/>
              <a:gd name="connsiteX190" fmla="*/ 1649368 w 2032000"/>
              <a:gd name="connsiteY190" fmla="*/ 11377 h 43602"/>
              <a:gd name="connsiteX191" fmla="*/ 1655454 w 2032000"/>
              <a:gd name="connsiteY191" fmla="*/ 8731 h 43602"/>
              <a:gd name="connsiteX192" fmla="*/ 1662333 w 2032000"/>
              <a:gd name="connsiteY192" fmla="*/ 6085 h 43602"/>
              <a:gd name="connsiteX193" fmla="*/ 1670006 w 2032000"/>
              <a:gd name="connsiteY193" fmla="*/ 3440 h 43602"/>
              <a:gd name="connsiteX194" fmla="*/ 1678737 w 2032000"/>
              <a:gd name="connsiteY194" fmla="*/ 1588 h 43602"/>
              <a:gd name="connsiteX195" fmla="*/ 1688791 w 2032000"/>
              <a:gd name="connsiteY195" fmla="*/ 529 h 43602"/>
              <a:gd name="connsiteX196" fmla="*/ 1700168 w 2032000"/>
              <a:gd name="connsiteY196" fmla="*/ 0 h 43602"/>
              <a:gd name="connsiteX197" fmla="*/ 1711545 w 2032000"/>
              <a:gd name="connsiteY197" fmla="*/ 529 h 43602"/>
              <a:gd name="connsiteX198" fmla="*/ 1721600 w 2032000"/>
              <a:gd name="connsiteY198" fmla="*/ 1588 h 43602"/>
              <a:gd name="connsiteX199" fmla="*/ 1730331 w 2032000"/>
              <a:gd name="connsiteY199" fmla="*/ 3440 h 43602"/>
              <a:gd name="connsiteX200" fmla="*/ 1738004 w 2032000"/>
              <a:gd name="connsiteY200" fmla="*/ 6085 h 43602"/>
              <a:gd name="connsiteX201" fmla="*/ 1744883 w 2032000"/>
              <a:gd name="connsiteY201" fmla="*/ 8731 h 43602"/>
              <a:gd name="connsiteX202" fmla="*/ 1750968 w 2032000"/>
              <a:gd name="connsiteY202" fmla="*/ 11377 h 43602"/>
              <a:gd name="connsiteX203" fmla="*/ 1757318 w 2032000"/>
              <a:gd name="connsiteY203" fmla="*/ 14552 h 43602"/>
              <a:gd name="connsiteX204" fmla="*/ 1763668 w 2032000"/>
              <a:gd name="connsiteY204" fmla="*/ 17727 h 43602"/>
              <a:gd name="connsiteX205" fmla="*/ 1769754 w 2032000"/>
              <a:gd name="connsiteY205" fmla="*/ 20902 h 43602"/>
              <a:gd name="connsiteX206" fmla="*/ 1776633 w 2032000"/>
              <a:gd name="connsiteY206" fmla="*/ 23548 h 43602"/>
              <a:gd name="connsiteX207" fmla="*/ 1784306 w 2032000"/>
              <a:gd name="connsiteY207" fmla="*/ 25929 h 43602"/>
              <a:gd name="connsiteX208" fmla="*/ 1793037 w 2032000"/>
              <a:gd name="connsiteY208" fmla="*/ 27781 h 43602"/>
              <a:gd name="connsiteX209" fmla="*/ 1803091 w 2032000"/>
              <a:gd name="connsiteY209" fmla="*/ 29104 h 43602"/>
              <a:gd name="connsiteX210" fmla="*/ 1814468 w 2032000"/>
              <a:gd name="connsiteY210" fmla="*/ 29369 h 43602"/>
              <a:gd name="connsiteX211" fmla="*/ 1825845 w 2032000"/>
              <a:gd name="connsiteY211" fmla="*/ 29104 h 43602"/>
              <a:gd name="connsiteX212" fmla="*/ 1835900 w 2032000"/>
              <a:gd name="connsiteY212" fmla="*/ 27781 h 43602"/>
              <a:gd name="connsiteX213" fmla="*/ 1844631 w 2032000"/>
              <a:gd name="connsiteY213" fmla="*/ 25929 h 43602"/>
              <a:gd name="connsiteX214" fmla="*/ 1852304 w 2032000"/>
              <a:gd name="connsiteY214" fmla="*/ 23548 h 43602"/>
              <a:gd name="connsiteX215" fmla="*/ 1859183 w 2032000"/>
              <a:gd name="connsiteY215" fmla="*/ 20902 h 43602"/>
              <a:gd name="connsiteX216" fmla="*/ 1865268 w 2032000"/>
              <a:gd name="connsiteY216" fmla="*/ 17727 h 43602"/>
              <a:gd name="connsiteX217" fmla="*/ 1871618 w 2032000"/>
              <a:gd name="connsiteY217" fmla="*/ 14552 h 43602"/>
              <a:gd name="connsiteX218" fmla="*/ 1877968 w 2032000"/>
              <a:gd name="connsiteY218" fmla="*/ 11377 h 43602"/>
              <a:gd name="connsiteX219" fmla="*/ 1884054 w 2032000"/>
              <a:gd name="connsiteY219" fmla="*/ 8731 h 43602"/>
              <a:gd name="connsiteX220" fmla="*/ 1890933 w 2032000"/>
              <a:gd name="connsiteY220" fmla="*/ 6085 h 43602"/>
              <a:gd name="connsiteX221" fmla="*/ 1898606 w 2032000"/>
              <a:gd name="connsiteY221" fmla="*/ 3440 h 43602"/>
              <a:gd name="connsiteX222" fmla="*/ 1907337 w 2032000"/>
              <a:gd name="connsiteY222" fmla="*/ 1588 h 43602"/>
              <a:gd name="connsiteX223" fmla="*/ 1917391 w 2032000"/>
              <a:gd name="connsiteY223" fmla="*/ 529 h 43602"/>
              <a:gd name="connsiteX224" fmla="*/ 1928768 w 2032000"/>
              <a:gd name="connsiteY224" fmla="*/ 0 h 43602"/>
              <a:gd name="connsiteX225" fmla="*/ 1940145 w 2032000"/>
              <a:gd name="connsiteY225" fmla="*/ 529 h 43602"/>
              <a:gd name="connsiteX226" fmla="*/ 1950200 w 2032000"/>
              <a:gd name="connsiteY226" fmla="*/ 1588 h 43602"/>
              <a:gd name="connsiteX227" fmla="*/ 1958931 w 2032000"/>
              <a:gd name="connsiteY227" fmla="*/ 3440 h 43602"/>
              <a:gd name="connsiteX228" fmla="*/ 1966604 w 2032000"/>
              <a:gd name="connsiteY228" fmla="*/ 6085 h 43602"/>
              <a:gd name="connsiteX229" fmla="*/ 1973483 w 2032000"/>
              <a:gd name="connsiteY229" fmla="*/ 8731 h 43602"/>
              <a:gd name="connsiteX230" fmla="*/ 1979568 w 2032000"/>
              <a:gd name="connsiteY230" fmla="*/ 11377 h 43602"/>
              <a:gd name="connsiteX231" fmla="*/ 1985918 w 2032000"/>
              <a:gd name="connsiteY231" fmla="*/ 14552 h 43602"/>
              <a:gd name="connsiteX232" fmla="*/ 1992268 w 2032000"/>
              <a:gd name="connsiteY232" fmla="*/ 17727 h 43602"/>
              <a:gd name="connsiteX233" fmla="*/ 1998354 w 2032000"/>
              <a:gd name="connsiteY233" fmla="*/ 20902 h 43602"/>
              <a:gd name="connsiteX234" fmla="*/ 2005233 w 2032000"/>
              <a:gd name="connsiteY234" fmla="*/ 23548 h 43602"/>
              <a:gd name="connsiteX235" fmla="*/ 2012906 w 2032000"/>
              <a:gd name="connsiteY235" fmla="*/ 25929 h 43602"/>
              <a:gd name="connsiteX236" fmla="*/ 2021637 w 2032000"/>
              <a:gd name="connsiteY236" fmla="*/ 27781 h 43602"/>
              <a:gd name="connsiteX237" fmla="*/ 2031691 w 2032000"/>
              <a:gd name="connsiteY237" fmla="*/ 29104 h 43602"/>
              <a:gd name="connsiteX238" fmla="*/ 2032000 w 2032000"/>
              <a:gd name="connsiteY238" fmla="*/ 29111 h 43602"/>
              <a:gd name="connsiteX239" fmla="*/ 2032000 w 2032000"/>
              <a:gd name="connsiteY239" fmla="*/ 43344 h 43602"/>
              <a:gd name="connsiteX240" fmla="*/ 2031691 w 2032000"/>
              <a:gd name="connsiteY240" fmla="*/ 43337 h 43602"/>
              <a:gd name="connsiteX241" fmla="*/ 2021637 w 2032000"/>
              <a:gd name="connsiteY241" fmla="*/ 42014 h 43602"/>
              <a:gd name="connsiteX242" fmla="*/ 2012906 w 2032000"/>
              <a:gd name="connsiteY242" fmla="*/ 40162 h 43602"/>
              <a:gd name="connsiteX243" fmla="*/ 2005233 w 2032000"/>
              <a:gd name="connsiteY243" fmla="*/ 37781 h 43602"/>
              <a:gd name="connsiteX244" fmla="*/ 1998354 w 2032000"/>
              <a:gd name="connsiteY244" fmla="*/ 35135 h 43602"/>
              <a:gd name="connsiteX245" fmla="*/ 1992268 w 2032000"/>
              <a:gd name="connsiteY245" fmla="*/ 31960 h 43602"/>
              <a:gd name="connsiteX246" fmla="*/ 1985918 w 2032000"/>
              <a:gd name="connsiteY246" fmla="*/ 28785 h 43602"/>
              <a:gd name="connsiteX247" fmla="*/ 1979568 w 2032000"/>
              <a:gd name="connsiteY247" fmla="*/ 25610 h 43602"/>
              <a:gd name="connsiteX248" fmla="*/ 1973483 w 2032000"/>
              <a:gd name="connsiteY248" fmla="*/ 22964 h 43602"/>
              <a:gd name="connsiteX249" fmla="*/ 1966604 w 2032000"/>
              <a:gd name="connsiteY249" fmla="*/ 20318 h 43602"/>
              <a:gd name="connsiteX250" fmla="*/ 1958931 w 2032000"/>
              <a:gd name="connsiteY250" fmla="*/ 17673 h 43602"/>
              <a:gd name="connsiteX251" fmla="*/ 1950200 w 2032000"/>
              <a:gd name="connsiteY251" fmla="*/ 15821 h 43602"/>
              <a:gd name="connsiteX252" fmla="*/ 1940145 w 2032000"/>
              <a:gd name="connsiteY252" fmla="*/ 14762 h 43602"/>
              <a:gd name="connsiteX253" fmla="*/ 1928768 w 2032000"/>
              <a:gd name="connsiteY253" fmla="*/ 14233 h 43602"/>
              <a:gd name="connsiteX254" fmla="*/ 1917391 w 2032000"/>
              <a:gd name="connsiteY254" fmla="*/ 14762 h 43602"/>
              <a:gd name="connsiteX255" fmla="*/ 1907337 w 2032000"/>
              <a:gd name="connsiteY255" fmla="*/ 15821 h 43602"/>
              <a:gd name="connsiteX256" fmla="*/ 1898606 w 2032000"/>
              <a:gd name="connsiteY256" fmla="*/ 17673 h 43602"/>
              <a:gd name="connsiteX257" fmla="*/ 1890933 w 2032000"/>
              <a:gd name="connsiteY257" fmla="*/ 20318 h 43602"/>
              <a:gd name="connsiteX258" fmla="*/ 1884054 w 2032000"/>
              <a:gd name="connsiteY258" fmla="*/ 22964 h 43602"/>
              <a:gd name="connsiteX259" fmla="*/ 1877968 w 2032000"/>
              <a:gd name="connsiteY259" fmla="*/ 25610 h 43602"/>
              <a:gd name="connsiteX260" fmla="*/ 1871618 w 2032000"/>
              <a:gd name="connsiteY260" fmla="*/ 28785 h 43602"/>
              <a:gd name="connsiteX261" fmla="*/ 1865268 w 2032000"/>
              <a:gd name="connsiteY261" fmla="*/ 31960 h 43602"/>
              <a:gd name="connsiteX262" fmla="*/ 1859183 w 2032000"/>
              <a:gd name="connsiteY262" fmla="*/ 35135 h 43602"/>
              <a:gd name="connsiteX263" fmla="*/ 1852304 w 2032000"/>
              <a:gd name="connsiteY263" fmla="*/ 37781 h 43602"/>
              <a:gd name="connsiteX264" fmla="*/ 1844631 w 2032000"/>
              <a:gd name="connsiteY264" fmla="*/ 40162 h 43602"/>
              <a:gd name="connsiteX265" fmla="*/ 1835900 w 2032000"/>
              <a:gd name="connsiteY265" fmla="*/ 42014 h 43602"/>
              <a:gd name="connsiteX266" fmla="*/ 1825845 w 2032000"/>
              <a:gd name="connsiteY266" fmla="*/ 43337 h 43602"/>
              <a:gd name="connsiteX267" fmla="*/ 1814468 w 2032000"/>
              <a:gd name="connsiteY267" fmla="*/ 43602 h 43602"/>
              <a:gd name="connsiteX268" fmla="*/ 1803091 w 2032000"/>
              <a:gd name="connsiteY268" fmla="*/ 43337 h 43602"/>
              <a:gd name="connsiteX269" fmla="*/ 1793037 w 2032000"/>
              <a:gd name="connsiteY269" fmla="*/ 42014 h 43602"/>
              <a:gd name="connsiteX270" fmla="*/ 1784306 w 2032000"/>
              <a:gd name="connsiteY270" fmla="*/ 40162 h 43602"/>
              <a:gd name="connsiteX271" fmla="*/ 1776633 w 2032000"/>
              <a:gd name="connsiteY271" fmla="*/ 37781 h 43602"/>
              <a:gd name="connsiteX272" fmla="*/ 1769754 w 2032000"/>
              <a:gd name="connsiteY272" fmla="*/ 35135 h 43602"/>
              <a:gd name="connsiteX273" fmla="*/ 1763668 w 2032000"/>
              <a:gd name="connsiteY273" fmla="*/ 31960 h 43602"/>
              <a:gd name="connsiteX274" fmla="*/ 1757318 w 2032000"/>
              <a:gd name="connsiteY274" fmla="*/ 28785 h 43602"/>
              <a:gd name="connsiteX275" fmla="*/ 1750968 w 2032000"/>
              <a:gd name="connsiteY275" fmla="*/ 25610 h 43602"/>
              <a:gd name="connsiteX276" fmla="*/ 1744883 w 2032000"/>
              <a:gd name="connsiteY276" fmla="*/ 22964 h 43602"/>
              <a:gd name="connsiteX277" fmla="*/ 1738004 w 2032000"/>
              <a:gd name="connsiteY277" fmla="*/ 20318 h 43602"/>
              <a:gd name="connsiteX278" fmla="*/ 1730331 w 2032000"/>
              <a:gd name="connsiteY278" fmla="*/ 17673 h 43602"/>
              <a:gd name="connsiteX279" fmla="*/ 1721600 w 2032000"/>
              <a:gd name="connsiteY279" fmla="*/ 15821 h 43602"/>
              <a:gd name="connsiteX280" fmla="*/ 1711545 w 2032000"/>
              <a:gd name="connsiteY280" fmla="*/ 14762 h 43602"/>
              <a:gd name="connsiteX281" fmla="*/ 1700168 w 2032000"/>
              <a:gd name="connsiteY281" fmla="*/ 14233 h 43602"/>
              <a:gd name="connsiteX282" fmla="*/ 1688791 w 2032000"/>
              <a:gd name="connsiteY282" fmla="*/ 14762 h 43602"/>
              <a:gd name="connsiteX283" fmla="*/ 1678737 w 2032000"/>
              <a:gd name="connsiteY283" fmla="*/ 15821 h 43602"/>
              <a:gd name="connsiteX284" fmla="*/ 1670006 w 2032000"/>
              <a:gd name="connsiteY284" fmla="*/ 17673 h 43602"/>
              <a:gd name="connsiteX285" fmla="*/ 1662333 w 2032000"/>
              <a:gd name="connsiteY285" fmla="*/ 20318 h 43602"/>
              <a:gd name="connsiteX286" fmla="*/ 1655454 w 2032000"/>
              <a:gd name="connsiteY286" fmla="*/ 22964 h 43602"/>
              <a:gd name="connsiteX287" fmla="*/ 1649368 w 2032000"/>
              <a:gd name="connsiteY287" fmla="*/ 25610 h 43602"/>
              <a:gd name="connsiteX288" fmla="*/ 1636668 w 2032000"/>
              <a:gd name="connsiteY288" fmla="*/ 31960 h 43602"/>
              <a:gd name="connsiteX289" fmla="*/ 1630583 w 2032000"/>
              <a:gd name="connsiteY289" fmla="*/ 35135 h 43602"/>
              <a:gd name="connsiteX290" fmla="*/ 1623704 w 2032000"/>
              <a:gd name="connsiteY290" fmla="*/ 37781 h 43602"/>
              <a:gd name="connsiteX291" fmla="*/ 1616031 w 2032000"/>
              <a:gd name="connsiteY291" fmla="*/ 40162 h 43602"/>
              <a:gd name="connsiteX292" fmla="*/ 1607300 w 2032000"/>
              <a:gd name="connsiteY292" fmla="*/ 42014 h 43602"/>
              <a:gd name="connsiteX293" fmla="*/ 1597245 w 2032000"/>
              <a:gd name="connsiteY293" fmla="*/ 43337 h 43602"/>
              <a:gd name="connsiteX294" fmla="*/ 1585868 w 2032000"/>
              <a:gd name="connsiteY294" fmla="*/ 43602 h 43602"/>
              <a:gd name="connsiteX295" fmla="*/ 1574491 w 2032000"/>
              <a:gd name="connsiteY295" fmla="*/ 43337 h 43602"/>
              <a:gd name="connsiteX296" fmla="*/ 1564437 w 2032000"/>
              <a:gd name="connsiteY296" fmla="*/ 42014 h 43602"/>
              <a:gd name="connsiteX297" fmla="*/ 1555706 w 2032000"/>
              <a:gd name="connsiteY297" fmla="*/ 40162 h 43602"/>
              <a:gd name="connsiteX298" fmla="*/ 1548033 w 2032000"/>
              <a:gd name="connsiteY298" fmla="*/ 37781 h 43602"/>
              <a:gd name="connsiteX299" fmla="*/ 1541154 w 2032000"/>
              <a:gd name="connsiteY299" fmla="*/ 35135 h 43602"/>
              <a:gd name="connsiteX300" fmla="*/ 1535068 w 2032000"/>
              <a:gd name="connsiteY300" fmla="*/ 31960 h 43602"/>
              <a:gd name="connsiteX301" fmla="*/ 1528718 w 2032000"/>
              <a:gd name="connsiteY301" fmla="*/ 28785 h 43602"/>
              <a:gd name="connsiteX302" fmla="*/ 1522368 w 2032000"/>
              <a:gd name="connsiteY302" fmla="*/ 25610 h 43602"/>
              <a:gd name="connsiteX303" fmla="*/ 1516283 w 2032000"/>
              <a:gd name="connsiteY303" fmla="*/ 22964 h 43602"/>
              <a:gd name="connsiteX304" fmla="*/ 1509404 w 2032000"/>
              <a:gd name="connsiteY304" fmla="*/ 20318 h 43602"/>
              <a:gd name="connsiteX305" fmla="*/ 1501731 w 2032000"/>
              <a:gd name="connsiteY305" fmla="*/ 17673 h 43602"/>
              <a:gd name="connsiteX306" fmla="*/ 1493000 w 2032000"/>
              <a:gd name="connsiteY306" fmla="*/ 15821 h 43602"/>
              <a:gd name="connsiteX307" fmla="*/ 1482945 w 2032000"/>
              <a:gd name="connsiteY307" fmla="*/ 14762 h 43602"/>
              <a:gd name="connsiteX308" fmla="*/ 1471304 w 2032000"/>
              <a:gd name="connsiteY308" fmla="*/ 14233 h 43602"/>
              <a:gd name="connsiteX309" fmla="*/ 1460191 w 2032000"/>
              <a:gd name="connsiteY309" fmla="*/ 14762 h 43602"/>
              <a:gd name="connsiteX310" fmla="*/ 1450137 w 2032000"/>
              <a:gd name="connsiteY310" fmla="*/ 15821 h 43602"/>
              <a:gd name="connsiteX311" fmla="*/ 1441406 w 2032000"/>
              <a:gd name="connsiteY311" fmla="*/ 17673 h 43602"/>
              <a:gd name="connsiteX312" fmla="*/ 1433733 w 2032000"/>
              <a:gd name="connsiteY312" fmla="*/ 20318 h 43602"/>
              <a:gd name="connsiteX313" fmla="*/ 1426854 w 2032000"/>
              <a:gd name="connsiteY313" fmla="*/ 22964 h 43602"/>
              <a:gd name="connsiteX314" fmla="*/ 1420768 w 2032000"/>
              <a:gd name="connsiteY314" fmla="*/ 25610 h 43602"/>
              <a:gd name="connsiteX315" fmla="*/ 1414418 w 2032000"/>
              <a:gd name="connsiteY315" fmla="*/ 28785 h 43602"/>
              <a:gd name="connsiteX316" fmla="*/ 1408068 w 2032000"/>
              <a:gd name="connsiteY316" fmla="*/ 31960 h 43602"/>
              <a:gd name="connsiteX317" fmla="*/ 1401983 w 2032000"/>
              <a:gd name="connsiteY317" fmla="*/ 35135 h 43602"/>
              <a:gd name="connsiteX318" fmla="*/ 1395104 w 2032000"/>
              <a:gd name="connsiteY318" fmla="*/ 37781 h 43602"/>
              <a:gd name="connsiteX319" fmla="*/ 1387431 w 2032000"/>
              <a:gd name="connsiteY319" fmla="*/ 40162 h 43602"/>
              <a:gd name="connsiteX320" fmla="*/ 1378700 w 2032000"/>
              <a:gd name="connsiteY320" fmla="*/ 42014 h 43602"/>
              <a:gd name="connsiteX321" fmla="*/ 1368645 w 2032000"/>
              <a:gd name="connsiteY321" fmla="*/ 43337 h 43602"/>
              <a:gd name="connsiteX322" fmla="*/ 1357268 w 2032000"/>
              <a:gd name="connsiteY322" fmla="*/ 43602 h 43602"/>
              <a:gd name="connsiteX323" fmla="*/ 1345891 w 2032000"/>
              <a:gd name="connsiteY323" fmla="*/ 43337 h 43602"/>
              <a:gd name="connsiteX324" fmla="*/ 1335837 w 2032000"/>
              <a:gd name="connsiteY324" fmla="*/ 42014 h 43602"/>
              <a:gd name="connsiteX325" fmla="*/ 1327106 w 2032000"/>
              <a:gd name="connsiteY325" fmla="*/ 40162 h 43602"/>
              <a:gd name="connsiteX326" fmla="*/ 1319433 w 2032000"/>
              <a:gd name="connsiteY326" fmla="*/ 37781 h 43602"/>
              <a:gd name="connsiteX327" fmla="*/ 1312554 w 2032000"/>
              <a:gd name="connsiteY327" fmla="*/ 35135 h 43602"/>
              <a:gd name="connsiteX328" fmla="*/ 1306468 w 2032000"/>
              <a:gd name="connsiteY328" fmla="*/ 31960 h 43602"/>
              <a:gd name="connsiteX329" fmla="*/ 1300118 w 2032000"/>
              <a:gd name="connsiteY329" fmla="*/ 28785 h 43602"/>
              <a:gd name="connsiteX330" fmla="*/ 1293768 w 2032000"/>
              <a:gd name="connsiteY330" fmla="*/ 25610 h 43602"/>
              <a:gd name="connsiteX331" fmla="*/ 1287683 w 2032000"/>
              <a:gd name="connsiteY331" fmla="*/ 22964 h 43602"/>
              <a:gd name="connsiteX332" fmla="*/ 1280804 w 2032000"/>
              <a:gd name="connsiteY332" fmla="*/ 20318 h 43602"/>
              <a:gd name="connsiteX333" fmla="*/ 1273131 w 2032000"/>
              <a:gd name="connsiteY333" fmla="*/ 17673 h 43602"/>
              <a:gd name="connsiteX334" fmla="*/ 1264400 w 2032000"/>
              <a:gd name="connsiteY334" fmla="*/ 15821 h 43602"/>
              <a:gd name="connsiteX335" fmla="*/ 1254345 w 2032000"/>
              <a:gd name="connsiteY335" fmla="*/ 14762 h 43602"/>
              <a:gd name="connsiteX336" fmla="*/ 1242968 w 2032000"/>
              <a:gd name="connsiteY336" fmla="*/ 14233 h 43602"/>
              <a:gd name="connsiteX337" fmla="*/ 1231591 w 2032000"/>
              <a:gd name="connsiteY337" fmla="*/ 14762 h 43602"/>
              <a:gd name="connsiteX338" fmla="*/ 1221537 w 2032000"/>
              <a:gd name="connsiteY338" fmla="*/ 15821 h 43602"/>
              <a:gd name="connsiteX339" fmla="*/ 1212806 w 2032000"/>
              <a:gd name="connsiteY339" fmla="*/ 17673 h 43602"/>
              <a:gd name="connsiteX340" fmla="*/ 1205133 w 2032000"/>
              <a:gd name="connsiteY340" fmla="*/ 20318 h 43602"/>
              <a:gd name="connsiteX341" fmla="*/ 1198254 w 2032000"/>
              <a:gd name="connsiteY341" fmla="*/ 22964 h 43602"/>
              <a:gd name="connsiteX342" fmla="*/ 1192168 w 2032000"/>
              <a:gd name="connsiteY342" fmla="*/ 25610 h 43602"/>
              <a:gd name="connsiteX343" fmla="*/ 1185818 w 2032000"/>
              <a:gd name="connsiteY343" fmla="*/ 28785 h 43602"/>
              <a:gd name="connsiteX344" fmla="*/ 1179468 w 2032000"/>
              <a:gd name="connsiteY344" fmla="*/ 31960 h 43602"/>
              <a:gd name="connsiteX345" fmla="*/ 1173383 w 2032000"/>
              <a:gd name="connsiteY345" fmla="*/ 35135 h 43602"/>
              <a:gd name="connsiteX346" fmla="*/ 1166504 w 2032000"/>
              <a:gd name="connsiteY346" fmla="*/ 37781 h 43602"/>
              <a:gd name="connsiteX347" fmla="*/ 1158831 w 2032000"/>
              <a:gd name="connsiteY347" fmla="*/ 40162 h 43602"/>
              <a:gd name="connsiteX348" fmla="*/ 1150100 w 2032000"/>
              <a:gd name="connsiteY348" fmla="*/ 42014 h 43602"/>
              <a:gd name="connsiteX349" fmla="*/ 1140045 w 2032000"/>
              <a:gd name="connsiteY349" fmla="*/ 43337 h 43602"/>
              <a:gd name="connsiteX350" fmla="*/ 1130300 w 2032000"/>
              <a:gd name="connsiteY350" fmla="*/ 43564 h 43602"/>
              <a:gd name="connsiteX351" fmla="*/ 1120555 w 2032000"/>
              <a:gd name="connsiteY351" fmla="*/ 43337 h 43602"/>
              <a:gd name="connsiteX352" fmla="*/ 1110501 w 2032000"/>
              <a:gd name="connsiteY352" fmla="*/ 42014 h 43602"/>
              <a:gd name="connsiteX353" fmla="*/ 1101769 w 2032000"/>
              <a:gd name="connsiteY353" fmla="*/ 40162 h 43602"/>
              <a:gd name="connsiteX354" fmla="*/ 1094096 w 2032000"/>
              <a:gd name="connsiteY354" fmla="*/ 37781 h 43602"/>
              <a:gd name="connsiteX355" fmla="*/ 1087217 w 2032000"/>
              <a:gd name="connsiteY355" fmla="*/ 35135 h 43602"/>
              <a:gd name="connsiteX356" fmla="*/ 1081132 w 2032000"/>
              <a:gd name="connsiteY356" fmla="*/ 31960 h 43602"/>
              <a:gd name="connsiteX357" fmla="*/ 1074782 w 2032000"/>
              <a:gd name="connsiteY357" fmla="*/ 28785 h 43602"/>
              <a:gd name="connsiteX358" fmla="*/ 1068432 w 2032000"/>
              <a:gd name="connsiteY358" fmla="*/ 25610 h 43602"/>
              <a:gd name="connsiteX359" fmla="*/ 1062346 w 2032000"/>
              <a:gd name="connsiteY359" fmla="*/ 22964 h 43602"/>
              <a:gd name="connsiteX360" fmla="*/ 1055467 w 2032000"/>
              <a:gd name="connsiteY360" fmla="*/ 20318 h 43602"/>
              <a:gd name="connsiteX361" fmla="*/ 1047794 w 2032000"/>
              <a:gd name="connsiteY361" fmla="*/ 17673 h 43602"/>
              <a:gd name="connsiteX362" fmla="*/ 1039063 w 2032000"/>
              <a:gd name="connsiteY362" fmla="*/ 15821 h 43602"/>
              <a:gd name="connsiteX363" fmla="*/ 1029009 w 2032000"/>
              <a:gd name="connsiteY363" fmla="*/ 14762 h 43602"/>
              <a:gd name="connsiteX364" fmla="*/ 1017632 w 2032000"/>
              <a:gd name="connsiteY364" fmla="*/ 14233 h 43602"/>
              <a:gd name="connsiteX365" fmla="*/ 1016000 w 2032000"/>
              <a:gd name="connsiteY365" fmla="*/ 14309 h 43602"/>
              <a:gd name="connsiteX366" fmla="*/ 1014368 w 2032000"/>
              <a:gd name="connsiteY366" fmla="*/ 14233 h 43602"/>
              <a:gd name="connsiteX367" fmla="*/ 1002991 w 2032000"/>
              <a:gd name="connsiteY367" fmla="*/ 14762 h 43602"/>
              <a:gd name="connsiteX368" fmla="*/ 992937 w 2032000"/>
              <a:gd name="connsiteY368" fmla="*/ 15821 h 43602"/>
              <a:gd name="connsiteX369" fmla="*/ 984206 w 2032000"/>
              <a:gd name="connsiteY369" fmla="*/ 17673 h 43602"/>
              <a:gd name="connsiteX370" fmla="*/ 976533 w 2032000"/>
              <a:gd name="connsiteY370" fmla="*/ 20318 h 43602"/>
              <a:gd name="connsiteX371" fmla="*/ 969654 w 2032000"/>
              <a:gd name="connsiteY371" fmla="*/ 22964 h 43602"/>
              <a:gd name="connsiteX372" fmla="*/ 963568 w 2032000"/>
              <a:gd name="connsiteY372" fmla="*/ 25610 h 43602"/>
              <a:gd name="connsiteX373" fmla="*/ 957218 w 2032000"/>
              <a:gd name="connsiteY373" fmla="*/ 28785 h 43602"/>
              <a:gd name="connsiteX374" fmla="*/ 950868 w 2032000"/>
              <a:gd name="connsiteY374" fmla="*/ 31960 h 43602"/>
              <a:gd name="connsiteX375" fmla="*/ 944783 w 2032000"/>
              <a:gd name="connsiteY375" fmla="*/ 35135 h 43602"/>
              <a:gd name="connsiteX376" fmla="*/ 937904 w 2032000"/>
              <a:gd name="connsiteY376" fmla="*/ 37781 h 43602"/>
              <a:gd name="connsiteX377" fmla="*/ 930231 w 2032000"/>
              <a:gd name="connsiteY377" fmla="*/ 40162 h 43602"/>
              <a:gd name="connsiteX378" fmla="*/ 921499 w 2032000"/>
              <a:gd name="connsiteY378" fmla="*/ 42014 h 43602"/>
              <a:gd name="connsiteX379" fmla="*/ 911445 w 2032000"/>
              <a:gd name="connsiteY379" fmla="*/ 43337 h 43602"/>
              <a:gd name="connsiteX380" fmla="*/ 901700 w 2032000"/>
              <a:gd name="connsiteY380" fmla="*/ 43564 h 43602"/>
              <a:gd name="connsiteX381" fmla="*/ 891955 w 2032000"/>
              <a:gd name="connsiteY381" fmla="*/ 43337 h 43602"/>
              <a:gd name="connsiteX382" fmla="*/ 881900 w 2032000"/>
              <a:gd name="connsiteY382" fmla="*/ 42014 h 43602"/>
              <a:gd name="connsiteX383" fmla="*/ 873169 w 2032000"/>
              <a:gd name="connsiteY383" fmla="*/ 40162 h 43602"/>
              <a:gd name="connsiteX384" fmla="*/ 865496 w 2032000"/>
              <a:gd name="connsiteY384" fmla="*/ 37781 h 43602"/>
              <a:gd name="connsiteX385" fmla="*/ 858617 w 2032000"/>
              <a:gd name="connsiteY385" fmla="*/ 35135 h 43602"/>
              <a:gd name="connsiteX386" fmla="*/ 852532 w 2032000"/>
              <a:gd name="connsiteY386" fmla="*/ 31960 h 43602"/>
              <a:gd name="connsiteX387" fmla="*/ 846182 w 2032000"/>
              <a:gd name="connsiteY387" fmla="*/ 28785 h 43602"/>
              <a:gd name="connsiteX388" fmla="*/ 839832 w 2032000"/>
              <a:gd name="connsiteY388" fmla="*/ 25610 h 43602"/>
              <a:gd name="connsiteX389" fmla="*/ 833746 w 2032000"/>
              <a:gd name="connsiteY389" fmla="*/ 22964 h 43602"/>
              <a:gd name="connsiteX390" fmla="*/ 826867 w 2032000"/>
              <a:gd name="connsiteY390" fmla="*/ 20318 h 43602"/>
              <a:gd name="connsiteX391" fmla="*/ 819194 w 2032000"/>
              <a:gd name="connsiteY391" fmla="*/ 17673 h 43602"/>
              <a:gd name="connsiteX392" fmla="*/ 810463 w 2032000"/>
              <a:gd name="connsiteY392" fmla="*/ 15821 h 43602"/>
              <a:gd name="connsiteX393" fmla="*/ 800409 w 2032000"/>
              <a:gd name="connsiteY393" fmla="*/ 14762 h 43602"/>
              <a:gd name="connsiteX394" fmla="*/ 789032 w 2032000"/>
              <a:gd name="connsiteY394" fmla="*/ 14233 h 43602"/>
              <a:gd name="connsiteX395" fmla="*/ 777655 w 2032000"/>
              <a:gd name="connsiteY395" fmla="*/ 14762 h 43602"/>
              <a:gd name="connsiteX396" fmla="*/ 767600 w 2032000"/>
              <a:gd name="connsiteY396" fmla="*/ 15821 h 43602"/>
              <a:gd name="connsiteX397" fmla="*/ 758869 w 2032000"/>
              <a:gd name="connsiteY397" fmla="*/ 17673 h 43602"/>
              <a:gd name="connsiteX398" fmla="*/ 751196 w 2032000"/>
              <a:gd name="connsiteY398" fmla="*/ 20318 h 43602"/>
              <a:gd name="connsiteX399" fmla="*/ 744317 w 2032000"/>
              <a:gd name="connsiteY399" fmla="*/ 22964 h 43602"/>
              <a:gd name="connsiteX400" fmla="*/ 738232 w 2032000"/>
              <a:gd name="connsiteY400" fmla="*/ 25610 h 43602"/>
              <a:gd name="connsiteX401" fmla="*/ 725532 w 2032000"/>
              <a:gd name="connsiteY401" fmla="*/ 31960 h 43602"/>
              <a:gd name="connsiteX402" fmla="*/ 719446 w 2032000"/>
              <a:gd name="connsiteY402" fmla="*/ 35135 h 43602"/>
              <a:gd name="connsiteX403" fmla="*/ 712567 w 2032000"/>
              <a:gd name="connsiteY403" fmla="*/ 37781 h 43602"/>
              <a:gd name="connsiteX404" fmla="*/ 704894 w 2032000"/>
              <a:gd name="connsiteY404" fmla="*/ 40162 h 43602"/>
              <a:gd name="connsiteX405" fmla="*/ 696163 w 2032000"/>
              <a:gd name="connsiteY405" fmla="*/ 42014 h 43602"/>
              <a:gd name="connsiteX406" fmla="*/ 686109 w 2032000"/>
              <a:gd name="connsiteY406" fmla="*/ 43337 h 43602"/>
              <a:gd name="connsiteX407" fmla="*/ 674732 w 2032000"/>
              <a:gd name="connsiteY407" fmla="*/ 43602 h 43602"/>
              <a:gd name="connsiteX408" fmla="*/ 663355 w 2032000"/>
              <a:gd name="connsiteY408" fmla="*/ 43337 h 43602"/>
              <a:gd name="connsiteX409" fmla="*/ 653300 w 2032000"/>
              <a:gd name="connsiteY409" fmla="*/ 42014 h 43602"/>
              <a:gd name="connsiteX410" fmla="*/ 644569 w 2032000"/>
              <a:gd name="connsiteY410" fmla="*/ 40162 h 43602"/>
              <a:gd name="connsiteX411" fmla="*/ 636896 w 2032000"/>
              <a:gd name="connsiteY411" fmla="*/ 37781 h 43602"/>
              <a:gd name="connsiteX412" fmla="*/ 630017 w 2032000"/>
              <a:gd name="connsiteY412" fmla="*/ 35135 h 43602"/>
              <a:gd name="connsiteX413" fmla="*/ 623932 w 2032000"/>
              <a:gd name="connsiteY413" fmla="*/ 31960 h 43602"/>
              <a:gd name="connsiteX414" fmla="*/ 617582 w 2032000"/>
              <a:gd name="connsiteY414" fmla="*/ 28785 h 43602"/>
              <a:gd name="connsiteX415" fmla="*/ 611232 w 2032000"/>
              <a:gd name="connsiteY415" fmla="*/ 25610 h 43602"/>
              <a:gd name="connsiteX416" fmla="*/ 605146 w 2032000"/>
              <a:gd name="connsiteY416" fmla="*/ 22964 h 43602"/>
              <a:gd name="connsiteX417" fmla="*/ 598267 w 2032000"/>
              <a:gd name="connsiteY417" fmla="*/ 20318 h 43602"/>
              <a:gd name="connsiteX418" fmla="*/ 590594 w 2032000"/>
              <a:gd name="connsiteY418" fmla="*/ 17673 h 43602"/>
              <a:gd name="connsiteX419" fmla="*/ 581863 w 2032000"/>
              <a:gd name="connsiteY419" fmla="*/ 15821 h 43602"/>
              <a:gd name="connsiteX420" fmla="*/ 571809 w 2032000"/>
              <a:gd name="connsiteY420" fmla="*/ 14762 h 43602"/>
              <a:gd name="connsiteX421" fmla="*/ 560167 w 2032000"/>
              <a:gd name="connsiteY421" fmla="*/ 14233 h 43602"/>
              <a:gd name="connsiteX422" fmla="*/ 549055 w 2032000"/>
              <a:gd name="connsiteY422" fmla="*/ 14762 h 43602"/>
              <a:gd name="connsiteX423" fmla="*/ 539000 w 2032000"/>
              <a:gd name="connsiteY423" fmla="*/ 15821 h 43602"/>
              <a:gd name="connsiteX424" fmla="*/ 530269 w 2032000"/>
              <a:gd name="connsiteY424" fmla="*/ 17673 h 43602"/>
              <a:gd name="connsiteX425" fmla="*/ 522596 w 2032000"/>
              <a:gd name="connsiteY425" fmla="*/ 20318 h 43602"/>
              <a:gd name="connsiteX426" fmla="*/ 515717 w 2032000"/>
              <a:gd name="connsiteY426" fmla="*/ 22964 h 43602"/>
              <a:gd name="connsiteX427" fmla="*/ 509632 w 2032000"/>
              <a:gd name="connsiteY427" fmla="*/ 25610 h 43602"/>
              <a:gd name="connsiteX428" fmla="*/ 503282 w 2032000"/>
              <a:gd name="connsiteY428" fmla="*/ 28785 h 43602"/>
              <a:gd name="connsiteX429" fmla="*/ 496932 w 2032000"/>
              <a:gd name="connsiteY429" fmla="*/ 31960 h 43602"/>
              <a:gd name="connsiteX430" fmla="*/ 490846 w 2032000"/>
              <a:gd name="connsiteY430" fmla="*/ 35135 h 43602"/>
              <a:gd name="connsiteX431" fmla="*/ 483967 w 2032000"/>
              <a:gd name="connsiteY431" fmla="*/ 37781 h 43602"/>
              <a:gd name="connsiteX432" fmla="*/ 476294 w 2032000"/>
              <a:gd name="connsiteY432" fmla="*/ 40162 h 43602"/>
              <a:gd name="connsiteX433" fmla="*/ 467563 w 2032000"/>
              <a:gd name="connsiteY433" fmla="*/ 42014 h 43602"/>
              <a:gd name="connsiteX434" fmla="*/ 457509 w 2032000"/>
              <a:gd name="connsiteY434" fmla="*/ 43337 h 43602"/>
              <a:gd name="connsiteX435" fmla="*/ 446132 w 2032000"/>
              <a:gd name="connsiteY435" fmla="*/ 43602 h 43602"/>
              <a:gd name="connsiteX436" fmla="*/ 434755 w 2032000"/>
              <a:gd name="connsiteY436" fmla="*/ 43337 h 43602"/>
              <a:gd name="connsiteX437" fmla="*/ 424700 w 2032000"/>
              <a:gd name="connsiteY437" fmla="*/ 42014 h 43602"/>
              <a:gd name="connsiteX438" fmla="*/ 415969 w 2032000"/>
              <a:gd name="connsiteY438" fmla="*/ 40162 h 43602"/>
              <a:gd name="connsiteX439" fmla="*/ 408296 w 2032000"/>
              <a:gd name="connsiteY439" fmla="*/ 37781 h 43602"/>
              <a:gd name="connsiteX440" fmla="*/ 401417 w 2032000"/>
              <a:gd name="connsiteY440" fmla="*/ 35135 h 43602"/>
              <a:gd name="connsiteX441" fmla="*/ 395332 w 2032000"/>
              <a:gd name="connsiteY441" fmla="*/ 31960 h 43602"/>
              <a:gd name="connsiteX442" fmla="*/ 388982 w 2032000"/>
              <a:gd name="connsiteY442" fmla="*/ 28785 h 43602"/>
              <a:gd name="connsiteX443" fmla="*/ 382632 w 2032000"/>
              <a:gd name="connsiteY443" fmla="*/ 25610 h 43602"/>
              <a:gd name="connsiteX444" fmla="*/ 376546 w 2032000"/>
              <a:gd name="connsiteY444" fmla="*/ 22964 h 43602"/>
              <a:gd name="connsiteX445" fmla="*/ 369667 w 2032000"/>
              <a:gd name="connsiteY445" fmla="*/ 20318 h 43602"/>
              <a:gd name="connsiteX446" fmla="*/ 361994 w 2032000"/>
              <a:gd name="connsiteY446" fmla="*/ 17673 h 43602"/>
              <a:gd name="connsiteX447" fmla="*/ 353263 w 2032000"/>
              <a:gd name="connsiteY447" fmla="*/ 15821 h 43602"/>
              <a:gd name="connsiteX448" fmla="*/ 343209 w 2032000"/>
              <a:gd name="connsiteY448" fmla="*/ 14762 h 43602"/>
              <a:gd name="connsiteX449" fmla="*/ 331832 w 2032000"/>
              <a:gd name="connsiteY449" fmla="*/ 14233 h 43602"/>
              <a:gd name="connsiteX450" fmla="*/ 320455 w 2032000"/>
              <a:gd name="connsiteY450" fmla="*/ 14762 h 43602"/>
              <a:gd name="connsiteX451" fmla="*/ 310400 w 2032000"/>
              <a:gd name="connsiteY451" fmla="*/ 15821 h 43602"/>
              <a:gd name="connsiteX452" fmla="*/ 301669 w 2032000"/>
              <a:gd name="connsiteY452" fmla="*/ 17673 h 43602"/>
              <a:gd name="connsiteX453" fmla="*/ 293996 w 2032000"/>
              <a:gd name="connsiteY453" fmla="*/ 20318 h 43602"/>
              <a:gd name="connsiteX454" fmla="*/ 287117 w 2032000"/>
              <a:gd name="connsiteY454" fmla="*/ 22964 h 43602"/>
              <a:gd name="connsiteX455" fmla="*/ 281032 w 2032000"/>
              <a:gd name="connsiteY455" fmla="*/ 25610 h 43602"/>
              <a:gd name="connsiteX456" fmla="*/ 274682 w 2032000"/>
              <a:gd name="connsiteY456" fmla="*/ 28785 h 43602"/>
              <a:gd name="connsiteX457" fmla="*/ 268332 w 2032000"/>
              <a:gd name="connsiteY457" fmla="*/ 31960 h 43602"/>
              <a:gd name="connsiteX458" fmla="*/ 262246 w 2032000"/>
              <a:gd name="connsiteY458" fmla="*/ 35135 h 43602"/>
              <a:gd name="connsiteX459" fmla="*/ 255367 w 2032000"/>
              <a:gd name="connsiteY459" fmla="*/ 37781 h 43602"/>
              <a:gd name="connsiteX460" fmla="*/ 247694 w 2032000"/>
              <a:gd name="connsiteY460" fmla="*/ 40162 h 43602"/>
              <a:gd name="connsiteX461" fmla="*/ 238963 w 2032000"/>
              <a:gd name="connsiteY461" fmla="*/ 42014 h 43602"/>
              <a:gd name="connsiteX462" fmla="*/ 228909 w 2032000"/>
              <a:gd name="connsiteY462" fmla="*/ 43337 h 43602"/>
              <a:gd name="connsiteX463" fmla="*/ 217532 w 2032000"/>
              <a:gd name="connsiteY463" fmla="*/ 43602 h 43602"/>
              <a:gd name="connsiteX464" fmla="*/ 206155 w 2032000"/>
              <a:gd name="connsiteY464" fmla="*/ 43337 h 43602"/>
              <a:gd name="connsiteX465" fmla="*/ 196100 w 2032000"/>
              <a:gd name="connsiteY465" fmla="*/ 42014 h 43602"/>
              <a:gd name="connsiteX466" fmla="*/ 187369 w 2032000"/>
              <a:gd name="connsiteY466" fmla="*/ 40162 h 43602"/>
              <a:gd name="connsiteX467" fmla="*/ 179696 w 2032000"/>
              <a:gd name="connsiteY467" fmla="*/ 37781 h 43602"/>
              <a:gd name="connsiteX468" fmla="*/ 172817 w 2032000"/>
              <a:gd name="connsiteY468" fmla="*/ 35135 h 43602"/>
              <a:gd name="connsiteX469" fmla="*/ 166732 w 2032000"/>
              <a:gd name="connsiteY469" fmla="*/ 31960 h 43602"/>
              <a:gd name="connsiteX470" fmla="*/ 160382 w 2032000"/>
              <a:gd name="connsiteY470" fmla="*/ 28785 h 43602"/>
              <a:gd name="connsiteX471" fmla="*/ 154032 w 2032000"/>
              <a:gd name="connsiteY471" fmla="*/ 25610 h 43602"/>
              <a:gd name="connsiteX472" fmla="*/ 147946 w 2032000"/>
              <a:gd name="connsiteY472" fmla="*/ 22964 h 43602"/>
              <a:gd name="connsiteX473" fmla="*/ 141067 w 2032000"/>
              <a:gd name="connsiteY473" fmla="*/ 20318 h 43602"/>
              <a:gd name="connsiteX474" fmla="*/ 133394 w 2032000"/>
              <a:gd name="connsiteY474" fmla="*/ 17673 h 43602"/>
              <a:gd name="connsiteX475" fmla="*/ 124663 w 2032000"/>
              <a:gd name="connsiteY475" fmla="*/ 15821 h 43602"/>
              <a:gd name="connsiteX476" fmla="*/ 114609 w 2032000"/>
              <a:gd name="connsiteY476" fmla="*/ 14762 h 43602"/>
              <a:gd name="connsiteX477" fmla="*/ 103232 w 2032000"/>
              <a:gd name="connsiteY477" fmla="*/ 14233 h 43602"/>
              <a:gd name="connsiteX478" fmla="*/ 91855 w 2032000"/>
              <a:gd name="connsiteY478" fmla="*/ 14762 h 43602"/>
              <a:gd name="connsiteX479" fmla="*/ 81800 w 2032000"/>
              <a:gd name="connsiteY479" fmla="*/ 15821 h 43602"/>
              <a:gd name="connsiteX480" fmla="*/ 73069 w 2032000"/>
              <a:gd name="connsiteY480" fmla="*/ 17673 h 43602"/>
              <a:gd name="connsiteX481" fmla="*/ 65396 w 2032000"/>
              <a:gd name="connsiteY481" fmla="*/ 20318 h 43602"/>
              <a:gd name="connsiteX482" fmla="*/ 58517 w 2032000"/>
              <a:gd name="connsiteY482" fmla="*/ 22964 h 43602"/>
              <a:gd name="connsiteX483" fmla="*/ 52432 w 2032000"/>
              <a:gd name="connsiteY483" fmla="*/ 25610 h 43602"/>
              <a:gd name="connsiteX484" fmla="*/ 46082 w 2032000"/>
              <a:gd name="connsiteY484" fmla="*/ 28785 h 43602"/>
              <a:gd name="connsiteX485" fmla="*/ 39732 w 2032000"/>
              <a:gd name="connsiteY485" fmla="*/ 31960 h 43602"/>
              <a:gd name="connsiteX486" fmla="*/ 33646 w 2032000"/>
              <a:gd name="connsiteY486" fmla="*/ 35135 h 43602"/>
              <a:gd name="connsiteX487" fmla="*/ 26767 w 2032000"/>
              <a:gd name="connsiteY487" fmla="*/ 37781 h 43602"/>
              <a:gd name="connsiteX488" fmla="*/ 19094 w 2032000"/>
              <a:gd name="connsiteY488" fmla="*/ 40162 h 43602"/>
              <a:gd name="connsiteX489" fmla="*/ 10363 w 2032000"/>
              <a:gd name="connsiteY489" fmla="*/ 42014 h 43602"/>
              <a:gd name="connsiteX490" fmla="*/ 309 w 2032000"/>
              <a:gd name="connsiteY490" fmla="*/ 43337 h 43602"/>
              <a:gd name="connsiteX491" fmla="*/ 0 w 2032000"/>
              <a:gd name="connsiteY491" fmla="*/ 43344 h 43602"/>
              <a:gd name="connsiteX492" fmla="*/ 0 w 2032000"/>
              <a:gd name="connsiteY492" fmla="*/ 29111 h 43602"/>
              <a:gd name="connsiteX493" fmla="*/ 309 w 2032000"/>
              <a:gd name="connsiteY493" fmla="*/ 29104 h 43602"/>
              <a:gd name="connsiteX494" fmla="*/ 10363 w 2032000"/>
              <a:gd name="connsiteY494" fmla="*/ 27781 h 43602"/>
              <a:gd name="connsiteX495" fmla="*/ 19094 w 2032000"/>
              <a:gd name="connsiteY495" fmla="*/ 25929 h 43602"/>
              <a:gd name="connsiteX496" fmla="*/ 26767 w 2032000"/>
              <a:gd name="connsiteY496" fmla="*/ 23548 h 43602"/>
              <a:gd name="connsiteX497" fmla="*/ 33646 w 2032000"/>
              <a:gd name="connsiteY497" fmla="*/ 20902 h 43602"/>
              <a:gd name="connsiteX498" fmla="*/ 39732 w 2032000"/>
              <a:gd name="connsiteY498" fmla="*/ 17727 h 43602"/>
              <a:gd name="connsiteX499" fmla="*/ 46082 w 2032000"/>
              <a:gd name="connsiteY499" fmla="*/ 14552 h 43602"/>
              <a:gd name="connsiteX500" fmla="*/ 52432 w 2032000"/>
              <a:gd name="connsiteY500" fmla="*/ 11377 h 43602"/>
              <a:gd name="connsiteX501" fmla="*/ 58517 w 2032000"/>
              <a:gd name="connsiteY501" fmla="*/ 8731 h 43602"/>
              <a:gd name="connsiteX502" fmla="*/ 65396 w 2032000"/>
              <a:gd name="connsiteY502" fmla="*/ 6085 h 43602"/>
              <a:gd name="connsiteX503" fmla="*/ 73069 w 2032000"/>
              <a:gd name="connsiteY503" fmla="*/ 3440 h 43602"/>
              <a:gd name="connsiteX504" fmla="*/ 81800 w 2032000"/>
              <a:gd name="connsiteY504" fmla="*/ 1588 h 43602"/>
              <a:gd name="connsiteX505" fmla="*/ 91855 w 2032000"/>
              <a:gd name="connsiteY505" fmla="*/ 529 h 4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Lst>
            <a:rect l="l" t="t" r="r" b="b"/>
            <a:pathLst>
              <a:path w="2032000" h="43602">
                <a:moveTo>
                  <a:pt x="103232" y="0"/>
                </a:moveTo>
                <a:lnTo>
                  <a:pt x="114609" y="529"/>
                </a:lnTo>
                <a:lnTo>
                  <a:pt x="124663" y="1588"/>
                </a:lnTo>
                <a:lnTo>
                  <a:pt x="133394" y="3440"/>
                </a:lnTo>
                <a:lnTo>
                  <a:pt x="141067" y="6085"/>
                </a:lnTo>
                <a:lnTo>
                  <a:pt x="147946" y="8731"/>
                </a:lnTo>
                <a:lnTo>
                  <a:pt x="154032" y="11377"/>
                </a:lnTo>
                <a:lnTo>
                  <a:pt x="160382" y="14552"/>
                </a:lnTo>
                <a:lnTo>
                  <a:pt x="166732" y="17727"/>
                </a:lnTo>
                <a:lnTo>
                  <a:pt x="172817" y="20902"/>
                </a:lnTo>
                <a:lnTo>
                  <a:pt x="179696" y="23548"/>
                </a:lnTo>
                <a:lnTo>
                  <a:pt x="187369" y="25929"/>
                </a:lnTo>
                <a:lnTo>
                  <a:pt x="196100" y="27781"/>
                </a:lnTo>
                <a:lnTo>
                  <a:pt x="206155" y="29104"/>
                </a:lnTo>
                <a:lnTo>
                  <a:pt x="217532" y="29369"/>
                </a:lnTo>
                <a:lnTo>
                  <a:pt x="228909" y="29104"/>
                </a:lnTo>
                <a:lnTo>
                  <a:pt x="238963" y="27781"/>
                </a:lnTo>
                <a:lnTo>
                  <a:pt x="247694" y="25929"/>
                </a:lnTo>
                <a:lnTo>
                  <a:pt x="255367" y="23548"/>
                </a:lnTo>
                <a:lnTo>
                  <a:pt x="262246" y="20902"/>
                </a:lnTo>
                <a:lnTo>
                  <a:pt x="268332" y="17727"/>
                </a:lnTo>
                <a:lnTo>
                  <a:pt x="274682" y="14552"/>
                </a:lnTo>
                <a:lnTo>
                  <a:pt x="281032" y="11377"/>
                </a:lnTo>
                <a:lnTo>
                  <a:pt x="287117" y="8731"/>
                </a:lnTo>
                <a:lnTo>
                  <a:pt x="293996" y="6085"/>
                </a:lnTo>
                <a:lnTo>
                  <a:pt x="301669" y="3440"/>
                </a:lnTo>
                <a:lnTo>
                  <a:pt x="310400" y="1588"/>
                </a:lnTo>
                <a:lnTo>
                  <a:pt x="320455" y="529"/>
                </a:lnTo>
                <a:lnTo>
                  <a:pt x="331832" y="0"/>
                </a:lnTo>
                <a:lnTo>
                  <a:pt x="343209" y="529"/>
                </a:lnTo>
                <a:lnTo>
                  <a:pt x="353263" y="1588"/>
                </a:lnTo>
                <a:lnTo>
                  <a:pt x="361994" y="3440"/>
                </a:lnTo>
                <a:lnTo>
                  <a:pt x="369667" y="6085"/>
                </a:lnTo>
                <a:lnTo>
                  <a:pt x="376546" y="8731"/>
                </a:lnTo>
                <a:lnTo>
                  <a:pt x="382632" y="11377"/>
                </a:lnTo>
                <a:lnTo>
                  <a:pt x="388982" y="14552"/>
                </a:lnTo>
                <a:lnTo>
                  <a:pt x="395332" y="17727"/>
                </a:lnTo>
                <a:lnTo>
                  <a:pt x="401417" y="20902"/>
                </a:lnTo>
                <a:lnTo>
                  <a:pt x="408296" y="23548"/>
                </a:lnTo>
                <a:lnTo>
                  <a:pt x="415969" y="25929"/>
                </a:lnTo>
                <a:lnTo>
                  <a:pt x="424700" y="27781"/>
                </a:lnTo>
                <a:lnTo>
                  <a:pt x="434755" y="29104"/>
                </a:lnTo>
                <a:lnTo>
                  <a:pt x="446132" y="29369"/>
                </a:lnTo>
                <a:lnTo>
                  <a:pt x="457509" y="29104"/>
                </a:lnTo>
                <a:lnTo>
                  <a:pt x="467563" y="27781"/>
                </a:lnTo>
                <a:lnTo>
                  <a:pt x="476294" y="25929"/>
                </a:lnTo>
                <a:lnTo>
                  <a:pt x="483967" y="23548"/>
                </a:lnTo>
                <a:lnTo>
                  <a:pt x="490846" y="20902"/>
                </a:lnTo>
                <a:lnTo>
                  <a:pt x="496932" y="17727"/>
                </a:lnTo>
                <a:lnTo>
                  <a:pt x="503282" y="14552"/>
                </a:lnTo>
                <a:lnTo>
                  <a:pt x="509632" y="11377"/>
                </a:lnTo>
                <a:lnTo>
                  <a:pt x="515717" y="8731"/>
                </a:lnTo>
                <a:lnTo>
                  <a:pt x="522596" y="6085"/>
                </a:lnTo>
                <a:lnTo>
                  <a:pt x="530269" y="3440"/>
                </a:lnTo>
                <a:lnTo>
                  <a:pt x="539000" y="1588"/>
                </a:lnTo>
                <a:lnTo>
                  <a:pt x="549055" y="529"/>
                </a:lnTo>
                <a:lnTo>
                  <a:pt x="560167" y="0"/>
                </a:lnTo>
                <a:lnTo>
                  <a:pt x="571809" y="529"/>
                </a:lnTo>
                <a:lnTo>
                  <a:pt x="581863" y="1588"/>
                </a:lnTo>
                <a:lnTo>
                  <a:pt x="590594" y="3440"/>
                </a:lnTo>
                <a:lnTo>
                  <a:pt x="598267" y="6085"/>
                </a:lnTo>
                <a:lnTo>
                  <a:pt x="605146" y="8731"/>
                </a:lnTo>
                <a:lnTo>
                  <a:pt x="611232" y="11377"/>
                </a:lnTo>
                <a:lnTo>
                  <a:pt x="617582" y="14552"/>
                </a:lnTo>
                <a:lnTo>
                  <a:pt x="623932" y="17727"/>
                </a:lnTo>
                <a:lnTo>
                  <a:pt x="630017" y="20902"/>
                </a:lnTo>
                <a:lnTo>
                  <a:pt x="636896" y="23548"/>
                </a:lnTo>
                <a:lnTo>
                  <a:pt x="644569" y="25929"/>
                </a:lnTo>
                <a:lnTo>
                  <a:pt x="653300" y="27781"/>
                </a:lnTo>
                <a:lnTo>
                  <a:pt x="663355" y="29104"/>
                </a:lnTo>
                <a:lnTo>
                  <a:pt x="674732" y="29369"/>
                </a:lnTo>
                <a:lnTo>
                  <a:pt x="686109" y="29104"/>
                </a:lnTo>
                <a:lnTo>
                  <a:pt x="696163" y="27781"/>
                </a:lnTo>
                <a:lnTo>
                  <a:pt x="704894" y="25929"/>
                </a:lnTo>
                <a:lnTo>
                  <a:pt x="712567" y="23548"/>
                </a:lnTo>
                <a:lnTo>
                  <a:pt x="719446" y="20902"/>
                </a:lnTo>
                <a:lnTo>
                  <a:pt x="725532" y="17727"/>
                </a:lnTo>
                <a:lnTo>
                  <a:pt x="738232" y="11377"/>
                </a:lnTo>
                <a:lnTo>
                  <a:pt x="744317" y="8731"/>
                </a:lnTo>
                <a:lnTo>
                  <a:pt x="751196" y="6085"/>
                </a:lnTo>
                <a:lnTo>
                  <a:pt x="758869" y="3440"/>
                </a:lnTo>
                <a:lnTo>
                  <a:pt x="767600" y="1588"/>
                </a:lnTo>
                <a:lnTo>
                  <a:pt x="777655" y="529"/>
                </a:lnTo>
                <a:lnTo>
                  <a:pt x="789032" y="0"/>
                </a:lnTo>
                <a:lnTo>
                  <a:pt x="800409" y="529"/>
                </a:lnTo>
                <a:lnTo>
                  <a:pt x="810463" y="1588"/>
                </a:lnTo>
                <a:lnTo>
                  <a:pt x="819194" y="3440"/>
                </a:lnTo>
                <a:lnTo>
                  <a:pt x="826867" y="6085"/>
                </a:lnTo>
                <a:lnTo>
                  <a:pt x="833746" y="8731"/>
                </a:lnTo>
                <a:lnTo>
                  <a:pt x="839832" y="11377"/>
                </a:lnTo>
                <a:lnTo>
                  <a:pt x="846182" y="14552"/>
                </a:lnTo>
                <a:lnTo>
                  <a:pt x="852532" y="17727"/>
                </a:lnTo>
                <a:lnTo>
                  <a:pt x="858617" y="20902"/>
                </a:lnTo>
                <a:lnTo>
                  <a:pt x="865496" y="23548"/>
                </a:lnTo>
                <a:lnTo>
                  <a:pt x="873169" y="25929"/>
                </a:lnTo>
                <a:lnTo>
                  <a:pt x="881900" y="27781"/>
                </a:lnTo>
                <a:lnTo>
                  <a:pt x="891955" y="29104"/>
                </a:lnTo>
                <a:lnTo>
                  <a:pt x="901700" y="29331"/>
                </a:lnTo>
                <a:lnTo>
                  <a:pt x="911445" y="29104"/>
                </a:lnTo>
                <a:lnTo>
                  <a:pt x="921499" y="27781"/>
                </a:lnTo>
                <a:lnTo>
                  <a:pt x="930231" y="25929"/>
                </a:lnTo>
                <a:lnTo>
                  <a:pt x="937904" y="23548"/>
                </a:lnTo>
                <a:lnTo>
                  <a:pt x="944783" y="20902"/>
                </a:lnTo>
                <a:lnTo>
                  <a:pt x="950868" y="17727"/>
                </a:lnTo>
                <a:lnTo>
                  <a:pt x="957218" y="14552"/>
                </a:lnTo>
                <a:lnTo>
                  <a:pt x="963568" y="11377"/>
                </a:lnTo>
                <a:lnTo>
                  <a:pt x="969654" y="8731"/>
                </a:lnTo>
                <a:lnTo>
                  <a:pt x="976533" y="6085"/>
                </a:lnTo>
                <a:lnTo>
                  <a:pt x="984206" y="3440"/>
                </a:lnTo>
                <a:lnTo>
                  <a:pt x="992937" y="1588"/>
                </a:lnTo>
                <a:lnTo>
                  <a:pt x="1002991" y="529"/>
                </a:lnTo>
                <a:lnTo>
                  <a:pt x="1014368" y="0"/>
                </a:lnTo>
                <a:lnTo>
                  <a:pt x="1016000" y="76"/>
                </a:lnTo>
                <a:lnTo>
                  <a:pt x="1017632" y="0"/>
                </a:lnTo>
                <a:lnTo>
                  <a:pt x="1029009" y="529"/>
                </a:lnTo>
                <a:lnTo>
                  <a:pt x="1039063" y="1588"/>
                </a:lnTo>
                <a:lnTo>
                  <a:pt x="1047794" y="3440"/>
                </a:lnTo>
                <a:lnTo>
                  <a:pt x="1055467" y="6085"/>
                </a:lnTo>
                <a:lnTo>
                  <a:pt x="1062346" y="8731"/>
                </a:lnTo>
                <a:lnTo>
                  <a:pt x="1068432" y="11377"/>
                </a:lnTo>
                <a:lnTo>
                  <a:pt x="1074782" y="14552"/>
                </a:lnTo>
                <a:lnTo>
                  <a:pt x="1081132" y="17727"/>
                </a:lnTo>
                <a:lnTo>
                  <a:pt x="1087217" y="20902"/>
                </a:lnTo>
                <a:lnTo>
                  <a:pt x="1094096" y="23548"/>
                </a:lnTo>
                <a:lnTo>
                  <a:pt x="1101769" y="25929"/>
                </a:lnTo>
                <a:lnTo>
                  <a:pt x="1110501" y="27781"/>
                </a:lnTo>
                <a:lnTo>
                  <a:pt x="1120555" y="29104"/>
                </a:lnTo>
                <a:lnTo>
                  <a:pt x="1130300" y="29331"/>
                </a:lnTo>
                <a:lnTo>
                  <a:pt x="1140045" y="29104"/>
                </a:lnTo>
                <a:lnTo>
                  <a:pt x="1150100" y="27781"/>
                </a:lnTo>
                <a:lnTo>
                  <a:pt x="1158831" y="25929"/>
                </a:lnTo>
                <a:lnTo>
                  <a:pt x="1166504" y="23548"/>
                </a:lnTo>
                <a:lnTo>
                  <a:pt x="1173383" y="20902"/>
                </a:lnTo>
                <a:lnTo>
                  <a:pt x="1179468" y="17727"/>
                </a:lnTo>
                <a:lnTo>
                  <a:pt x="1185818" y="14552"/>
                </a:lnTo>
                <a:lnTo>
                  <a:pt x="1192168" y="11377"/>
                </a:lnTo>
                <a:lnTo>
                  <a:pt x="1198254" y="8731"/>
                </a:lnTo>
                <a:lnTo>
                  <a:pt x="1205133" y="6085"/>
                </a:lnTo>
                <a:lnTo>
                  <a:pt x="1212806" y="3440"/>
                </a:lnTo>
                <a:lnTo>
                  <a:pt x="1221537" y="1588"/>
                </a:lnTo>
                <a:lnTo>
                  <a:pt x="1231591" y="529"/>
                </a:lnTo>
                <a:lnTo>
                  <a:pt x="1242968" y="0"/>
                </a:lnTo>
                <a:lnTo>
                  <a:pt x="1254345" y="529"/>
                </a:lnTo>
                <a:lnTo>
                  <a:pt x="1264400" y="1588"/>
                </a:lnTo>
                <a:lnTo>
                  <a:pt x="1273131" y="3440"/>
                </a:lnTo>
                <a:lnTo>
                  <a:pt x="1280804" y="6085"/>
                </a:lnTo>
                <a:lnTo>
                  <a:pt x="1287683" y="8731"/>
                </a:lnTo>
                <a:lnTo>
                  <a:pt x="1293768" y="11377"/>
                </a:lnTo>
                <a:lnTo>
                  <a:pt x="1300118" y="14552"/>
                </a:lnTo>
                <a:lnTo>
                  <a:pt x="1306468" y="17727"/>
                </a:lnTo>
                <a:lnTo>
                  <a:pt x="1312554" y="20902"/>
                </a:lnTo>
                <a:lnTo>
                  <a:pt x="1319433" y="23548"/>
                </a:lnTo>
                <a:lnTo>
                  <a:pt x="1327106" y="25929"/>
                </a:lnTo>
                <a:lnTo>
                  <a:pt x="1335837" y="27781"/>
                </a:lnTo>
                <a:lnTo>
                  <a:pt x="1345891" y="29104"/>
                </a:lnTo>
                <a:lnTo>
                  <a:pt x="1357268" y="29369"/>
                </a:lnTo>
                <a:lnTo>
                  <a:pt x="1368645" y="29104"/>
                </a:lnTo>
                <a:lnTo>
                  <a:pt x="1378700" y="27781"/>
                </a:lnTo>
                <a:lnTo>
                  <a:pt x="1387431" y="25929"/>
                </a:lnTo>
                <a:lnTo>
                  <a:pt x="1395104" y="23548"/>
                </a:lnTo>
                <a:lnTo>
                  <a:pt x="1401983" y="20902"/>
                </a:lnTo>
                <a:lnTo>
                  <a:pt x="1408068" y="17727"/>
                </a:lnTo>
                <a:lnTo>
                  <a:pt x="1414418" y="14552"/>
                </a:lnTo>
                <a:lnTo>
                  <a:pt x="1420768" y="11377"/>
                </a:lnTo>
                <a:lnTo>
                  <a:pt x="1426854" y="8731"/>
                </a:lnTo>
                <a:lnTo>
                  <a:pt x="1433733" y="6085"/>
                </a:lnTo>
                <a:lnTo>
                  <a:pt x="1441406" y="3440"/>
                </a:lnTo>
                <a:lnTo>
                  <a:pt x="1450137" y="1588"/>
                </a:lnTo>
                <a:lnTo>
                  <a:pt x="1460191" y="529"/>
                </a:lnTo>
                <a:lnTo>
                  <a:pt x="1471304" y="0"/>
                </a:lnTo>
                <a:lnTo>
                  <a:pt x="1482945" y="529"/>
                </a:lnTo>
                <a:lnTo>
                  <a:pt x="1493000" y="1588"/>
                </a:lnTo>
                <a:lnTo>
                  <a:pt x="1501731" y="3440"/>
                </a:lnTo>
                <a:lnTo>
                  <a:pt x="1509404" y="6085"/>
                </a:lnTo>
                <a:lnTo>
                  <a:pt x="1516283" y="8731"/>
                </a:lnTo>
                <a:lnTo>
                  <a:pt x="1522368" y="11377"/>
                </a:lnTo>
                <a:lnTo>
                  <a:pt x="1528718" y="14552"/>
                </a:lnTo>
                <a:lnTo>
                  <a:pt x="1535068" y="17727"/>
                </a:lnTo>
                <a:lnTo>
                  <a:pt x="1541154" y="20902"/>
                </a:lnTo>
                <a:lnTo>
                  <a:pt x="1548033" y="23548"/>
                </a:lnTo>
                <a:lnTo>
                  <a:pt x="1555706" y="25929"/>
                </a:lnTo>
                <a:lnTo>
                  <a:pt x="1564437" y="27781"/>
                </a:lnTo>
                <a:lnTo>
                  <a:pt x="1574491" y="29104"/>
                </a:lnTo>
                <a:lnTo>
                  <a:pt x="1585868" y="29369"/>
                </a:lnTo>
                <a:lnTo>
                  <a:pt x="1597245" y="29104"/>
                </a:lnTo>
                <a:lnTo>
                  <a:pt x="1607300" y="27781"/>
                </a:lnTo>
                <a:lnTo>
                  <a:pt x="1616031" y="25929"/>
                </a:lnTo>
                <a:lnTo>
                  <a:pt x="1623704" y="23548"/>
                </a:lnTo>
                <a:lnTo>
                  <a:pt x="1630583" y="20902"/>
                </a:lnTo>
                <a:lnTo>
                  <a:pt x="1636668" y="17727"/>
                </a:lnTo>
                <a:lnTo>
                  <a:pt x="1649368" y="11377"/>
                </a:lnTo>
                <a:lnTo>
                  <a:pt x="1655454" y="8731"/>
                </a:lnTo>
                <a:lnTo>
                  <a:pt x="1662333" y="6085"/>
                </a:lnTo>
                <a:lnTo>
                  <a:pt x="1670006" y="3440"/>
                </a:lnTo>
                <a:lnTo>
                  <a:pt x="1678737" y="1588"/>
                </a:lnTo>
                <a:lnTo>
                  <a:pt x="1688791" y="529"/>
                </a:lnTo>
                <a:lnTo>
                  <a:pt x="1700168" y="0"/>
                </a:lnTo>
                <a:lnTo>
                  <a:pt x="1711545" y="529"/>
                </a:lnTo>
                <a:lnTo>
                  <a:pt x="1721600" y="1588"/>
                </a:lnTo>
                <a:lnTo>
                  <a:pt x="1730331" y="3440"/>
                </a:lnTo>
                <a:lnTo>
                  <a:pt x="1738004" y="6085"/>
                </a:lnTo>
                <a:lnTo>
                  <a:pt x="1744883" y="8731"/>
                </a:lnTo>
                <a:lnTo>
                  <a:pt x="1750968" y="11377"/>
                </a:lnTo>
                <a:lnTo>
                  <a:pt x="1757318" y="14552"/>
                </a:lnTo>
                <a:lnTo>
                  <a:pt x="1763668" y="17727"/>
                </a:lnTo>
                <a:lnTo>
                  <a:pt x="1769754" y="20902"/>
                </a:lnTo>
                <a:lnTo>
                  <a:pt x="1776633" y="23548"/>
                </a:lnTo>
                <a:lnTo>
                  <a:pt x="1784306" y="25929"/>
                </a:lnTo>
                <a:lnTo>
                  <a:pt x="1793037" y="27781"/>
                </a:lnTo>
                <a:lnTo>
                  <a:pt x="1803091" y="29104"/>
                </a:lnTo>
                <a:lnTo>
                  <a:pt x="1814468" y="29369"/>
                </a:lnTo>
                <a:lnTo>
                  <a:pt x="1825845" y="29104"/>
                </a:lnTo>
                <a:lnTo>
                  <a:pt x="1835900" y="27781"/>
                </a:lnTo>
                <a:lnTo>
                  <a:pt x="1844631" y="25929"/>
                </a:lnTo>
                <a:lnTo>
                  <a:pt x="1852304" y="23548"/>
                </a:lnTo>
                <a:lnTo>
                  <a:pt x="1859183" y="20902"/>
                </a:lnTo>
                <a:lnTo>
                  <a:pt x="1865268" y="17727"/>
                </a:lnTo>
                <a:lnTo>
                  <a:pt x="1871618" y="14552"/>
                </a:lnTo>
                <a:lnTo>
                  <a:pt x="1877968" y="11377"/>
                </a:lnTo>
                <a:lnTo>
                  <a:pt x="1884054" y="8731"/>
                </a:lnTo>
                <a:lnTo>
                  <a:pt x="1890933" y="6085"/>
                </a:lnTo>
                <a:lnTo>
                  <a:pt x="1898606" y="3440"/>
                </a:lnTo>
                <a:lnTo>
                  <a:pt x="1907337" y="1588"/>
                </a:lnTo>
                <a:lnTo>
                  <a:pt x="1917391" y="529"/>
                </a:lnTo>
                <a:lnTo>
                  <a:pt x="1928768" y="0"/>
                </a:lnTo>
                <a:lnTo>
                  <a:pt x="1940145" y="529"/>
                </a:lnTo>
                <a:lnTo>
                  <a:pt x="1950200" y="1588"/>
                </a:lnTo>
                <a:lnTo>
                  <a:pt x="1958931" y="3440"/>
                </a:lnTo>
                <a:lnTo>
                  <a:pt x="1966604" y="6085"/>
                </a:lnTo>
                <a:lnTo>
                  <a:pt x="1973483" y="8731"/>
                </a:lnTo>
                <a:lnTo>
                  <a:pt x="1979568" y="11377"/>
                </a:lnTo>
                <a:lnTo>
                  <a:pt x="1985918" y="14552"/>
                </a:lnTo>
                <a:lnTo>
                  <a:pt x="1992268" y="17727"/>
                </a:lnTo>
                <a:lnTo>
                  <a:pt x="1998354" y="20902"/>
                </a:lnTo>
                <a:lnTo>
                  <a:pt x="2005233" y="23548"/>
                </a:lnTo>
                <a:lnTo>
                  <a:pt x="2012906" y="25929"/>
                </a:lnTo>
                <a:lnTo>
                  <a:pt x="2021637" y="27781"/>
                </a:lnTo>
                <a:lnTo>
                  <a:pt x="2031691" y="29104"/>
                </a:lnTo>
                <a:lnTo>
                  <a:pt x="2032000" y="29111"/>
                </a:lnTo>
                <a:lnTo>
                  <a:pt x="2032000" y="43344"/>
                </a:lnTo>
                <a:lnTo>
                  <a:pt x="2031691" y="43337"/>
                </a:lnTo>
                <a:lnTo>
                  <a:pt x="2021637" y="42014"/>
                </a:lnTo>
                <a:lnTo>
                  <a:pt x="2012906" y="40162"/>
                </a:lnTo>
                <a:lnTo>
                  <a:pt x="2005233" y="37781"/>
                </a:lnTo>
                <a:lnTo>
                  <a:pt x="1998354" y="35135"/>
                </a:lnTo>
                <a:lnTo>
                  <a:pt x="1992268" y="31960"/>
                </a:lnTo>
                <a:lnTo>
                  <a:pt x="1985918" y="28785"/>
                </a:lnTo>
                <a:lnTo>
                  <a:pt x="1979568" y="25610"/>
                </a:lnTo>
                <a:lnTo>
                  <a:pt x="1973483" y="22964"/>
                </a:lnTo>
                <a:lnTo>
                  <a:pt x="1966604" y="20318"/>
                </a:lnTo>
                <a:lnTo>
                  <a:pt x="1958931" y="17673"/>
                </a:lnTo>
                <a:lnTo>
                  <a:pt x="1950200" y="15821"/>
                </a:lnTo>
                <a:lnTo>
                  <a:pt x="1940145" y="14762"/>
                </a:lnTo>
                <a:lnTo>
                  <a:pt x="1928768" y="14233"/>
                </a:lnTo>
                <a:lnTo>
                  <a:pt x="1917391" y="14762"/>
                </a:lnTo>
                <a:lnTo>
                  <a:pt x="1907337" y="15821"/>
                </a:lnTo>
                <a:lnTo>
                  <a:pt x="1898606" y="17673"/>
                </a:lnTo>
                <a:lnTo>
                  <a:pt x="1890933" y="20318"/>
                </a:lnTo>
                <a:lnTo>
                  <a:pt x="1884054" y="22964"/>
                </a:lnTo>
                <a:lnTo>
                  <a:pt x="1877968" y="25610"/>
                </a:lnTo>
                <a:lnTo>
                  <a:pt x="1871618" y="28785"/>
                </a:lnTo>
                <a:lnTo>
                  <a:pt x="1865268" y="31960"/>
                </a:lnTo>
                <a:lnTo>
                  <a:pt x="1859183" y="35135"/>
                </a:lnTo>
                <a:lnTo>
                  <a:pt x="1852304" y="37781"/>
                </a:lnTo>
                <a:lnTo>
                  <a:pt x="1844631" y="40162"/>
                </a:lnTo>
                <a:lnTo>
                  <a:pt x="1835900" y="42014"/>
                </a:lnTo>
                <a:lnTo>
                  <a:pt x="1825845" y="43337"/>
                </a:lnTo>
                <a:lnTo>
                  <a:pt x="1814468" y="43602"/>
                </a:lnTo>
                <a:lnTo>
                  <a:pt x="1803091" y="43337"/>
                </a:lnTo>
                <a:lnTo>
                  <a:pt x="1793037" y="42014"/>
                </a:lnTo>
                <a:lnTo>
                  <a:pt x="1784306" y="40162"/>
                </a:lnTo>
                <a:lnTo>
                  <a:pt x="1776633" y="37781"/>
                </a:lnTo>
                <a:lnTo>
                  <a:pt x="1769754" y="35135"/>
                </a:lnTo>
                <a:lnTo>
                  <a:pt x="1763668" y="31960"/>
                </a:lnTo>
                <a:lnTo>
                  <a:pt x="1757318" y="28785"/>
                </a:lnTo>
                <a:lnTo>
                  <a:pt x="1750968" y="25610"/>
                </a:lnTo>
                <a:lnTo>
                  <a:pt x="1744883" y="22964"/>
                </a:lnTo>
                <a:lnTo>
                  <a:pt x="1738004" y="20318"/>
                </a:lnTo>
                <a:lnTo>
                  <a:pt x="1730331" y="17673"/>
                </a:lnTo>
                <a:lnTo>
                  <a:pt x="1721600" y="15821"/>
                </a:lnTo>
                <a:lnTo>
                  <a:pt x="1711545" y="14762"/>
                </a:lnTo>
                <a:lnTo>
                  <a:pt x="1700168" y="14233"/>
                </a:lnTo>
                <a:lnTo>
                  <a:pt x="1688791" y="14762"/>
                </a:lnTo>
                <a:lnTo>
                  <a:pt x="1678737" y="15821"/>
                </a:lnTo>
                <a:lnTo>
                  <a:pt x="1670006" y="17673"/>
                </a:lnTo>
                <a:lnTo>
                  <a:pt x="1662333" y="20318"/>
                </a:lnTo>
                <a:lnTo>
                  <a:pt x="1655454" y="22964"/>
                </a:lnTo>
                <a:lnTo>
                  <a:pt x="1649368" y="25610"/>
                </a:lnTo>
                <a:lnTo>
                  <a:pt x="1636668" y="31960"/>
                </a:lnTo>
                <a:lnTo>
                  <a:pt x="1630583" y="35135"/>
                </a:lnTo>
                <a:lnTo>
                  <a:pt x="1623704" y="37781"/>
                </a:lnTo>
                <a:lnTo>
                  <a:pt x="1616031" y="40162"/>
                </a:lnTo>
                <a:lnTo>
                  <a:pt x="1607300" y="42014"/>
                </a:lnTo>
                <a:lnTo>
                  <a:pt x="1597245" y="43337"/>
                </a:lnTo>
                <a:lnTo>
                  <a:pt x="1585868" y="43602"/>
                </a:lnTo>
                <a:lnTo>
                  <a:pt x="1574491" y="43337"/>
                </a:lnTo>
                <a:lnTo>
                  <a:pt x="1564437" y="42014"/>
                </a:lnTo>
                <a:lnTo>
                  <a:pt x="1555706" y="40162"/>
                </a:lnTo>
                <a:lnTo>
                  <a:pt x="1548033" y="37781"/>
                </a:lnTo>
                <a:lnTo>
                  <a:pt x="1541154" y="35135"/>
                </a:lnTo>
                <a:lnTo>
                  <a:pt x="1535068" y="31960"/>
                </a:lnTo>
                <a:lnTo>
                  <a:pt x="1528718" y="28785"/>
                </a:lnTo>
                <a:lnTo>
                  <a:pt x="1522368" y="25610"/>
                </a:lnTo>
                <a:lnTo>
                  <a:pt x="1516283" y="22964"/>
                </a:lnTo>
                <a:lnTo>
                  <a:pt x="1509404" y="20318"/>
                </a:lnTo>
                <a:lnTo>
                  <a:pt x="1501731" y="17673"/>
                </a:lnTo>
                <a:lnTo>
                  <a:pt x="1493000" y="15821"/>
                </a:lnTo>
                <a:lnTo>
                  <a:pt x="1482945" y="14762"/>
                </a:lnTo>
                <a:lnTo>
                  <a:pt x="1471304" y="14233"/>
                </a:lnTo>
                <a:lnTo>
                  <a:pt x="1460191" y="14762"/>
                </a:lnTo>
                <a:lnTo>
                  <a:pt x="1450137" y="15821"/>
                </a:lnTo>
                <a:lnTo>
                  <a:pt x="1441406" y="17673"/>
                </a:lnTo>
                <a:lnTo>
                  <a:pt x="1433733" y="20318"/>
                </a:lnTo>
                <a:lnTo>
                  <a:pt x="1426854" y="22964"/>
                </a:lnTo>
                <a:lnTo>
                  <a:pt x="1420768" y="25610"/>
                </a:lnTo>
                <a:lnTo>
                  <a:pt x="1414418" y="28785"/>
                </a:lnTo>
                <a:lnTo>
                  <a:pt x="1408068" y="31960"/>
                </a:lnTo>
                <a:lnTo>
                  <a:pt x="1401983" y="35135"/>
                </a:lnTo>
                <a:lnTo>
                  <a:pt x="1395104" y="37781"/>
                </a:lnTo>
                <a:lnTo>
                  <a:pt x="1387431" y="40162"/>
                </a:lnTo>
                <a:lnTo>
                  <a:pt x="1378700" y="42014"/>
                </a:lnTo>
                <a:lnTo>
                  <a:pt x="1368645" y="43337"/>
                </a:lnTo>
                <a:lnTo>
                  <a:pt x="1357268" y="43602"/>
                </a:lnTo>
                <a:lnTo>
                  <a:pt x="1345891" y="43337"/>
                </a:lnTo>
                <a:lnTo>
                  <a:pt x="1335837" y="42014"/>
                </a:lnTo>
                <a:lnTo>
                  <a:pt x="1327106" y="40162"/>
                </a:lnTo>
                <a:lnTo>
                  <a:pt x="1319433" y="37781"/>
                </a:lnTo>
                <a:lnTo>
                  <a:pt x="1312554" y="35135"/>
                </a:lnTo>
                <a:lnTo>
                  <a:pt x="1306468" y="31960"/>
                </a:lnTo>
                <a:lnTo>
                  <a:pt x="1300118" y="28785"/>
                </a:lnTo>
                <a:lnTo>
                  <a:pt x="1293768" y="25610"/>
                </a:lnTo>
                <a:lnTo>
                  <a:pt x="1287683" y="22964"/>
                </a:lnTo>
                <a:lnTo>
                  <a:pt x="1280804" y="20318"/>
                </a:lnTo>
                <a:lnTo>
                  <a:pt x="1273131" y="17673"/>
                </a:lnTo>
                <a:lnTo>
                  <a:pt x="1264400" y="15821"/>
                </a:lnTo>
                <a:lnTo>
                  <a:pt x="1254345" y="14762"/>
                </a:lnTo>
                <a:lnTo>
                  <a:pt x="1242968" y="14233"/>
                </a:lnTo>
                <a:lnTo>
                  <a:pt x="1231591" y="14762"/>
                </a:lnTo>
                <a:lnTo>
                  <a:pt x="1221537" y="15821"/>
                </a:lnTo>
                <a:lnTo>
                  <a:pt x="1212806" y="17673"/>
                </a:lnTo>
                <a:lnTo>
                  <a:pt x="1205133" y="20318"/>
                </a:lnTo>
                <a:lnTo>
                  <a:pt x="1198254" y="22964"/>
                </a:lnTo>
                <a:lnTo>
                  <a:pt x="1192168" y="25610"/>
                </a:lnTo>
                <a:lnTo>
                  <a:pt x="1185818" y="28785"/>
                </a:lnTo>
                <a:lnTo>
                  <a:pt x="1179468" y="31960"/>
                </a:lnTo>
                <a:lnTo>
                  <a:pt x="1173383" y="35135"/>
                </a:lnTo>
                <a:lnTo>
                  <a:pt x="1166504" y="37781"/>
                </a:lnTo>
                <a:lnTo>
                  <a:pt x="1158831" y="40162"/>
                </a:lnTo>
                <a:lnTo>
                  <a:pt x="1150100" y="42014"/>
                </a:lnTo>
                <a:lnTo>
                  <a:pt x="1140045" y="43337"/>
                </a:lnTo>
                <a:lnTo>
                  <a:pt x="1130300" y="43564"/>
                </a:lnTo>
                <a:lnTo>
                  <a:pt x="1120555" y="43337"/>
                </a:lnTo>
                <a:lnTo>
                  <a:pt x="1110501" y="42014"/>
                </a:lnTo>
                <a:lnTo>
                  <a:pt x="1101769" y="40162"/>
                </a:lnTo>
                <a:lnTo>
                  <a:pt x="1094096" y="37781"/>
                </a:lnTo>
                <a:lnTo>
                  <a:pt x="1087217" y="35135"/>
                </a:lnTo>
                <a:lnTo>
                  <a:pt x="1081132" y="31960"/>
                </a:lnTo>
                <a:lnTo>
                  <a:pt x="1074782" y="28785"/>
                </a:lnTo>
                <a:lnTo>
                  <a:pt x="1068432" y="25610"/>
                </a:lnTo>
                <a:lnTo>
                  <a:pt x="1062346" y="22964"/>
                </a:lnTo>
                <a:lnTo>
                  <a:pt x="1055467" y="20318"/>
                </a:lnTo>
                <a:lnTo>
                  <a:pt x="1047794" y="17673"/>
                </a:lnTo>
                <a:lnTo>
                  <a:pt x="1039063" y="15821"/>
                </a:lnTo>
                <a:lnTo>
                  <a:pt x="1029009" y="14762"/>
                </a:lnTo>
                <a:lnTo>
                  <a:pt x="1017632" y="14233"/>
                </a:lnTo>
                <a:lnTo>
                  <a:pt x="1016000" y="14309"/>
                </a:lnTo>
                <a:lnTo>
                  <a:pt x="1014368" y="14233"/>
                </a:lnTo>
                <a:lnTo>
                  <a:pt x="1002991" y="14762"/>
                </a:lnTo>
                <a:lnTo>
                  <a:pt x="992937" y="15821"/>
                </a:lnTo>
                <a:lnTo>
                  <a:pt x="984206" y="17673"/>
                </a:lnTo>
                <a:lnTo>
                  <a:pt x="976533" y="20318"/>
                </a:lnTo>
                <a:lnTo>
                  <a:pt x="969654" y="22964"/>
                </a:lnTo>
                <a:lnTo>
                  <a:pt x="963568" y="25610"/>
                </a:lnTo>
                <a:lnTo>
                  <a:pt x="957218" y="28785"/>
                </a:lnTo>
                <a:lnTo>
                  <a:pt x="950868" y="31960"/>
                </a:lnTo>
                <a:lnTo>
                  <a:pt x="944783" y="35135"/>
                </a:lnTo>
                <a:lnTo>
                  <a:pt x="937904" y="37781"/>
                </a:lnTo>
                <a:lnTo>
                  <a:pt x="930231" y="40162"/>
                </a:lnTo>
                <a:lnTo>
                  <a:pt x="921499" y="42014"/>
                </a:lnTo>
                <a:lnTo>
                  <a:pt x="911445" y="43337"/>
                </a:lnTo>
                <a:lnTo>
                  <a:pt x="901700" y="43564"/>
                </a:lnTo>
                <a:lnTo>
                  <a:pt x="891955" y="43337"/>
                </a:lnTo>
                <a:lnTo>
                  <a:pt x="881900" y="42014"/>
                </a:lnTo>
                <a:lnTo>
                  <a:pt x="873169" y="40162"/>
                </a:lnTo>
                <a:lnTo>
                  <a:pt x="865496" y="37781"/>
                </a:lnTo>
                <a:lnTo>
                  <a:pt x="858617" y="35135"/>
                </a:lnTo>
                <a:lnTo>
                  <a:pt x="852532" y="31960"/>
                </a:lnTo>
                <a:lnTo>
                  <a:pt x="846182" y="28785"/>
                </a:lnTo>
                <a:lnTo>
                  <a:pt x="839832" y="25610"/>
                </a:lnTo>
                <a:lnTo>
                  <a:pt x="833746" y="22964"/>
                </a:lnTo>
                <a:lnTo>
                  <a:pt x="826867" y="20318"/>
                </a:lnTo>
                <a:lnTo>
                  <a:pt x="819194" y="17673"/>
                </a:lnTo>
                <a:lnTo>
                  <a:pt x="810463" y="15821"/>
                </a:lnTo>
                <a:lnTo>
                  <a:pt x="800409" y="14762"/>
                </a:lnTo>
                <a:lnTo>
                  <a:pt x="789032" y="14233"/>
                </a:lnTo>
                <a:lnTo>
                  <a:pt x="777655" y="14762"/>
                </a:lnTo>
                <a:lnTo>
                  <a:pt x="767600" y="15821"/>
                </a:lnTo>
                <a:lnTo>
                  <a:pt x="758869" y="17673"/>
                </a:lnTo>
                <a:lnTo>
                  <a:pt x="751196" y="20318"/>
                </a:lnTo>
                <a:lnTo>
                  <a:pt x="744317" y="22964"/>
                </a:lnTo>
                <a:lnTo>
                  <a:pt x="738232" y="25610"/>
                </a:lnTo>
                <a:lnTo>
                  <a:pt x="725532" y="31960"/>
                </a:lnTo>
                <a:lnTo>
                  <a:pt x="719446" y="35135"/>
                </a:lnTo>
                <a:lnTo>
                  <a:pt x="712567" y="37781"/>
                </a:lnTo>
                <a:lnTo>
                  <a:pt x="704894" y="40162"/>
                </a:lnTo>
                <a:lnTo>
                  <a:pt x="696163" y="42014"/>
                </a:lnTo>
                <a:lnTo>
                  <a:pt x="686109" y="43337"/>
                </a:lnTo>
                <a:lnTo>
                  <a:pt x="674732" y="43602"/>
                </a:lnTo>
                <a:lnTo>
                  <a:pt x="663355" y="43337"/>
                </a:lnTo>
                <a:lnTo>
                  <a:pt x="653300" y="42014"/>
                </a:lnTo>
                <a:lnTo>
                  <a:pt x="644569" y="40162"/>
                </a:lnTo>
                <a:lnTo>
                  <a:pt x="636896" y="37781"/>
                </a:lnTo>
                <a:lnTo>
                  <a:pt x="630017" y="35135"/>
                </a:lnTo>
                <a:lnTo>
                  <a:pt x="623932" y="31960"/>
                </a:lnTo>
                <a:lnTo>
                  <a:pt x="617582" y="28785"/>
                </a:lnTo>
                <a:lnTo>
                  <a:pt x="611232" y="25610"/>
                </a:lnTo>
                <a:lnTo>
                  <a:pt x="605146" y="22964"/>
                </a:lnTo>
                <a:lnTo>
                  <a:pt x="598267" y="20318"/>
                </a:lnTo>
                <a:lnTo>
                  <a:pt x="590594" y="17673"/>
                </a:lnTo>
                <a:lnTo>
                  <a:pt x="581863" y="15821"/>
                </a:lnTo>
                <a:lnTo>
                  <a:pt x="571809" y="14762"/>
                </a:lnTo>
                <a:lnTo>
                  <a:pt x="560167" y="14233"/>
                </a:lnTo>
                <a:lnTo>
                  <a:pt x="549055" y="14762"/>
                </a:lnTo>
                <a:lnTo>
                  <a:pt x="539000" y="15821"/>
                </a:lnTo>
                <a:lnTo>
                  <a:pt x="530269" y="17673"/>
                </a:lnTo>
                <a:lnTo>
                  <a:pt x="522596" y="20318"/>
                </a:lnTo>
                <a:lnTo>
                  <a:pt x="515717" y="22964"/>
                </a:lnTo>
                <a:lnTo>
                  <a:pt x="509632" y="25610"/>
                </a:lnTo>
                <a:lnTo>
                  <a:pt x="503282" y="28785"/>
                </a:lnTo>
                <a:lnTo>
                  <a:pt x="496932" y="31960"/>
                </a:lnTo>
                <a:lnTo>
                  <a:pt x="490846" y="35135"/>
                </a:lnTo>
                <a:lnTo>
                  <a:pt x="483967" y="37781"/>
                </a:lnTo>
                <a:lnTo>
                  <a:pt x="476294" y="40162"/>
                </a:lnTo>
                <a:lnTo>
                  <a:pt x="467563" y="42014"/>
                </a:lnTo>
                <a:lnTo>
                  <a:pt x="457509" y="43337"/>
                </a:lnTo>
                <a:lnTo>
                  <a:pt x="446132" y="43602"/>
                </a:lnTo>
                <a:lnTo>
                  <a:pt x="434755" y="43337"/>
                </a:lnTo>
                <a:lnTo>
                  <a:pt x="424700" y="42014"/>
                </a:lnTo>
                <a:lnTo>
                  <a:pt x="415969" y="40162"/>
                </a:lnTo>
                <a:lnTo>
                  <a:pt x="408296" y="37781"/>
                </a:lnTo>
                <a:lnTo>
                  <a:pt x="401417" y="35135"/>
                </a:lnTo>
                <a:lnTo>
                  <a:pt x="395332" y="31960"/>
                </a:lnTo>
                <a:lnTo>
                  <a:pt x="388982" y="28785"/>
                </a:lnTo>
                <a:lnTo>
                  <a:pt x="382632" y="25610"/>
                </a:lnTo>
                <a:lnTo>
                  <a:pt x="376546" y="22964"/>
                </a:lnTo>
                <a:lnTo>
                  <a:pt x="369667" y="20318"/>
                </a:lnTo>
                <a:lnTo>
                  <a:pt x="361994" y="17673"/>
                </a:lnTo>
                <a:lnTo>
                  <a:pt x="353263" y="15821"/>
                </a:lnTo>
                <a:lnTo>
                  <a:pt x="343209" y="14762"/>
                </a:lnTo>
                <a:lnTo>
                  <a:pt x="331832" y="14233"/>
                </a:lnTo>
                <a:lnTo>
                  <a:pt x="320455" y="14762"/>
                </a:lnTo>
                <a:lnTo>
                  <a:pt x="310400" y="15821"/>
                </a:lnTo>
                <a:lnTo>
                  <a:pt x="301669" y="17673"/>
                </a:lnTo>
                <a:lnTo>
                  <a:pt x="293996" y="20318"/>
                </a:lnTo>
                <a:lnTo>
                  <a:pt x="287117" y="22964"/>
                </a:lnTo>
                <a:lnTo>
                  <a:pt x="281032" y="25610"/>
                </a:lnTo>
                <a:lnTo>
                  <a:pt x="274682" y="28785"/>
                </a:lnTo>
                <a:lnTo>
                  <a:pt x="268332" y="31960"/>
                </a:lnTo>
                <a:lnTo>
                  <a:pt x="262246" y="35135"/>
                </a:lnTo>
                <a:lnTo>
                  <a:pt x="255367" y="37781"/>
                </a:lnTo>
                <a:lnTo>
                  <a:pt x="247694" y="40162"/>
                </a:lnTo>
                <a:lnTo>
                  <a:pt x="238963" y="42014"/>
                </a:lnTo>
                <a:lnTo>
                  <a:pt x="228909" y="43337"/>
                </a:lnTo>
                <a:lnTo>
                  <a:pt x="217532" y="43602"/>
                </a:lnTo>
                <a:lnTo>
                  <a:pt x="206155" y="43337"/>
                </a:lnTo>
                <a:lnTo>
                  <a:pt x="196100" y="42014"/>
                </a:lnTo>
                <a:lnTo>
                  <a:pt x="187369" y="40162"/>
                </a:lnTo>
                <a:lnTo>
                  <a:pt x="179696" y="37781"/>
                </a:lnTo>
                <a:lnTo>
                  <a:pt x="172817" y="35135"/>
                </a:lnTo>
                <a:lnTo>
                  <a:pt x="166732" y="31960"/>
                </a:lnTo>
                <a:lnTo>
                  <a:pt x="160382" y="28785"/>
                </a:lnTo>
                <a:lnTo>
                  <a:pt x="154032" y="25610"/>
                </a:lnTo>
                <a:lnTo>
                  <a:pt x="147946" y="22964"/>
                </a:lnTo>
                <a:lnTo>
                  <a:pt x="141067" y="20318"/>
                </a:lnTo>
                <a:lnTo>
                  <a:pt x="133394" y="17673"/>
                </a:lnTo>
                <a:lnTo>
                  <a:pt x="124663" y="15821"/>
                </a:lnTo>
                <a:lnTo>
                  <a:pt x="114609" y="14762"/>
                </a:lnTo>
                <a:lnTo>
                  <a:pt x="103232" y="14233"/>
                </a:lnTo>
                <a:lnTo>
                  <a:pt x="91855" y="14762"/>
                </a:lnTo>
                <a:lnTo>
                  <a:pt x="81800" y="15821"/>
                </a:lnTo>
                <a:lnTo>
                  <a:pt x="73069" y="17673"/>
                </a:lnTo>
                <a:lnTo>
                  <a:pt x="65396" y="20318"/>
                </a:lnTo>
                <a:lnTo>
                  <a:pt x="58517" y="22964"/>
                </a:lnTo>
                <a:lnTo>
                  <a:pt x="52432" y="25610"/>
                </a:lnTo>
                <a:lnTo>
                  <a:pt x="46082" y="28785"/>
                </a:lnTo>
                <a:lnTo>
                  <a:pt x="39732" y="31960"/>
                </a:lnTo>
                <a:lnTo>
                  <a:pt x="33646" y="35135"/>
                </a:lnTo>
                <a:lnTo>
                  <a:pt x="26767" y="37781"/>
                </a:lnTo>
                <a:lnTo>
                  <a:pt x="19094" y="40162"/>
                </a:lnTo>
                <a:lnTo>
                  <a:pt x="10363" y="42014"/>
                </a:lnTo>
                <a:lnTo>
                  <a:pt x="309" y="43337"/>
                </a:lnTo>
                <a:lnTo>
                  <a:pt x="0" y="43344"/>
                </a:lnTo>
                <a:lnTo>
                  <a:pt x="0" y="29111"/>
                </a:lnTo>
                <a:lnTo>
                  <a:pt x="309" y="29104"/>
                </a:lnTo>
                <a:lnTo>
                  <a:pt x="10363" y="27781"/>
                </a:lnTo>
                <a:lnTo>
                  <a:pt x="19094" y="25929"/>
                </a:lnTo>
                <a:lnTo>
                  <a:pt x="26767" y="23548"/>
                </a:lnTo>
                <a:lnTo>
                  <a:pt x="33646" y="20902"/>
                </a:lnTo>
                <a:lnTo>
                  <a:pt x="39732" y="17727"/>
                </a:lnTo>
                <a:lnTo>
                  <a:pt x="46082" y="14552"/>
                </a:lnTo>
                <a:lnTo>
                  <a:pt x="52432" y="11377"/>
                </a:lnTo>
                <a:lnTo>
                  <a:pt x="58517" y="8731"/>
                </a:lnTo>
                <a:lnTo>
                  <a:pt x="65396" y="6085"/>
                </a:lnTo>
                <a:lnTo>
                  <a:pt x="73069" y="3440"/>
                </a:lnTo>
                <a:lnTo>
                  <a:pt x="81800" y="1588"/>
                </a:lnTo>
                <a:lnTo>
                  <a:pt x="91855" y="5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28994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r>
              <a:rPr lang="en-US" u="sng"/>
              <a:t>Self-Disclosure</a:t>
            </a:r>
          </a:p>
        </p:txBody>
      </p:sp>
      <p:sp>
        <p:nvSpPr>
          <p:cNvPr id="23"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25" name="Rectangle 24">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2">
            <a:extLst>
              <a:ext uri="{FF2B5EF4-FFF2-40B4-BE49-F238E27FC236}">
                <a16:creationId xmlns:a16="http://schemas.microsoft.com/office/drawing/2014/main" id="{8E7A1031-FC67-492F-8856-EA4B6DEEB5B1}"/>
              </a:ext>
            </a:extLst>
          </p:cNvPr>
          <p:cNvGraphicFramePr>
            <a:graphicFrameLocks noGrp="1"/>
          </p:cNvGraphicFramePr>
          <p:nvPr>
            <p:ph idx="1"/>
            <p:extLst>
              <p:ext uri="{D42A27DB-BD31-4B8C-83A1-F6EECF244321}">
                <p14:modId xmlns:p14="http://schemas.microsoft.com/office/powerpoint/2010/main" val="2142738627"/>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5102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5825" y="1078378"/>
            <a:ext cx="3754518" cy="4701244"/>
          </a:xfrm>
        </p:spPr>
        <p:txBody>
          <a:bodyPr anchor="ctr">
            <a:normAutofit/>
          </a:bodyPr>
          <a:lstStyle/>
          <a:p>
            <a:r>
              <a:rPr lang="en-US" sz="3600" u="sng" dirty="0"/>
              <a:t>Self-Disclosure</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rmAutofit/>
          </a:bodyPr>
          <a:lstStyle/>
          <a:p>
            <a:endParaRPr lang="en-US" dirty="0"/>
          </a:p>
          <a:p>
            <a:pPr lvl="1"/>
            <a:r>
              <a:rPr lang="en-US" sz="3200" dirty="0"/>
              <a:t>Intentional or Unintentional </a:t>
            </a:r>
          </a:p>
          <a:p>
            <a:pPr marL="0" indent="0">
              <a:buNone/>
            </a:pPr>
            <a:endParaRPr lang="en-US" sz="3200" dirty="0"/>
          </a:p>
          <a:p>
            <a:pPr lvl="1"/>
            <a:r>
              <a:rPr lang="en-US" sz="3200" dirty="0"/>
              <a:t>Verbal or Nonverbal </a:t>
            </a:r>
          </a:p>
          <a:p>
            <a:endParaRPr lang="en-US" sz="3200" dirty="0"/>
          </a:p>
          <a:p>
            <a:pPr lvl="1"/>
            <a:r>
              <a:rPr lang="en-US" sz="3200" dirty="0"/>
              <a:t>Avoidable or Unavoidable</a:t>
            </a:r>
          </a:p>
          <a:p>
            <a:endParaRPr lang="en-US" dirty="0"/>
          </a:p>
          <a:p>
            <a:endParaRPr lang="en-US" dirty="0"/>
          </a:p>
        </p:txBody>
      </p:sp>
    </p:spTree>
    <p:extLst>
      <p:ext uri="{BB962C8B-B14F-4D97-AF65-F5344CB8AC3E}">
        <p14:creationId xmlns:p14="http://schemas.microsoft.com/office/powerpoint/2010/main" val="1684875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le 1"/>
          <p:cNvSpPr>
            <a:spLocks noGrp="1"/>
          </p:cNvSpPr>
          <p:nvPr>
            <p:ph type="title"/>
          </p:nvPr>
        </p:nvSpPr>
        <p:spPr>
          <a:xfrm>
            <a:off x="931933" y="1162940"/>
            <a:ext cx="4515598" cy="4532120"/>
          </a:xfrm>
        </p:spPr>
        <p:txBody>
          <a:bodyPr anchor="ctr">
            <a:normAutofit/>
          </a:bodyPr>
          <a:lstStyle/>
          <a:p>
            <a:r>
              <a:rPr lang="en-US" sz="4400" u="sng">
                <a:solidFill>
                  <a:srgbClr val="2A1A00"/>
                </a:solidFill>
              </a:rPr>
              <a:t>Self-Disclosure</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749271" y="1128451"/>
            <a:ext cx="4680729" cy="4566609"/>
          </a:xfrm>
        </p:spPr>
        <p:txBody>
          <a:bodyPr anchor="ctr">
            <a:normAutofit/>
          </a:bodyPr>
          <a:lstStyle/>
          <a:p>
            <a:pPr lvl="1"/>
            <a:r>
              <a:rPr lang="en-US" sz="3200" dirty="0"/>
              <a:t>BENIGN </a:t>
            </a:r>
          </a:p>
          <a:p>
            <a:endParaRPr lang="en-US" sz="3200" dirty="0"/>
          </a:p>
          <a:p>
            <a:endParaRPr lang="en-US" sz="3200" dirty="0"/>
          </a:p>
          <a:p>
            <a:pPr lvl="1"/>
            <a:r>
              <a:rPr lang="en-US" sz="3200" dirty="0"/>
              <a:t>APPROPRIATE</a:t>
            </a:r>
          </a:p>
          <a:p>
            <a:endParaRPr lang="en-US" sz="3200" dirty="0"/>
          </a:p>
          <a:p>
            <a:endParaRPr lang="en-US" sz="3200" dirty="0"/>
          </a:p>
          <a:p>
            <a:pPr lvl="1"/>
            <a:r>
              <a:rPr lang="en-US" sz="3200" dirty="0"/>
              <a:t>INAPPROPRIATE</a:t>
            </a:r>
          </a:p>
          <a:p>
            <a:endParaRPr lang="en-US" dirty="0"/>
          </a:p>
          <a:p>
            <a:endParaRPr lang="en-US" dirty="0"/>
          </a:p>
        </p:txBody>
      </p:sp>
    </p:spTree>
    <p:extLst>
      <p:ext uri="{BB962C8B-B14F-4D97-AF65-F5344CB8AC3E}">
        <p14:creationId xmlns:p14="http://schemas.microsoft.com/office/powerpoint/2010/main" val="4170533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4B88A52-38D7-402E-88C3-0EF4C3265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4968878"/>
            <a:ext cx="9911420" cy="1267348"/>
          </a:xfrm>
        </p:spPr>
        <p:txBody>
          <a:bodyPr anchor="t">
            <a:normAutofit/>
          </a:bodyPr>
          <a:lstStyle/>
          <a:p>
            <a:pPr algn="ctr"/>
            <a:r>
              <a:rPr lang="en-US" sz="4000" u="sng" dirty="0"/>
              <a:t>Problems with Counselor Self Disclosure</a:t>
            </a:r>
            <a:endParaRPr lang="en-US" sz="4000" u="sng"/>
          </a:p>
        </p:txBody>
      </p:sp>
      <p:sp>
        <p:nvSpPr>
          <p:cNvPr id="8" name="Freeform 6">
            <a:extLst>
              <a:ext uri="{FF2B5EF4-FFF2-40B4-BE49-F238E27FC236}">
                <a16:creationId xmlns:a16="http://schemas.microsoft.com/office/drawing/2014/main" id="{48CE09DE-7896-4508-B9CD-2E473C097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1">
              <a:lumMod val="65000"/>
            </a:schemeClr>
          </a:solidFill>
          <a:ln w="0">
            <a:noFill/>
            <a:prstDash val="solid"/>
            <a:round/>
            <a:headEnd/>
            <a:tailEnd/>
          </a:ln>
        </p:spPr>
      </p:sp>
      <p:sp>
        <p:nvSpPr>
          <p:cNvPr id="9" name="Rectangle 13">
            <a:extLst>
              <a:ext uri="{FF2B5EF4-FFF2-40B4-BE49-F238E27FC236}">
                <a16:creationId xmlns:a16="http://schemas.microsoft.com/office/drawing/2014/main" id="{6953771A-800E-41A8-965C-D99DB95E9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BBF5D1C-789A-4BC1-9476-F5709934BB04}"/>
              </a:ext>
            </a:extLst>
          </p:cNvPr>
          <p:cNvGraphicFramePr>
            <a:graphicFrameLocks noGrp="1"/>
          </p:cNvGraphicFramePr>
          <p:nvPr>
            <p:ph idx="1"/>
            <p:extLst>
              <p:ext uri="{D42A27DB-BD31-4B8C-83A1-F6EECF244321}">
                <p14:modId xmlns:p14="http://schemas.microsoft.com/office/powerpoint/2010/main" val="2473649200"/>
              </p:ext>
            </p:extLst>
          </p:nvPr>
        </p:nvGraphicFramePr>
        <p:xfrm>
          <a:off x="1251678" y="941388"/>
          <a:ext cx="9911420" cy="3362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9937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6" y="1153287"/>
            <a:ext cx="3570566" cy="4551426"/>
          </a:xfrm>
        </p:spPr>
        <p:txBody>
          <a:bodyPr anchor="ctr">
            <a:normAutofit/>
          </a:bodyPr>
          <a:lstStyle/>
          <a:p>
            <a:pPr algn="r"/>
            <a:r>
              <a:rPr lang="en-US" sz="3200" u="sng"/>
              <a:t>Problems with Counselor Self Disclosure</a:t>
            </a:r>
            <a:endParaRPr lang="en-US" sz="3200"/>
          </a:p>
        </p:txBody>
      </p:sp>
      <p:cxnSp>
        <p:nvCxnSpPr>
          <p:cNvPr id="10" name="Straight Connector 9">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1153287"/>
            <a:ext cx="6453969" cy="4551426"/>
          </a:xfrm>
        </p:spPr>
        <p:txBody>
          <a:bodyPr anchor="ctr">
            <a:normAutofit/>
          </a:bodyPr>
          <a:lstStyle/>
          <a:p>
            <a:r>
              <a:rPr lang="en-US" sz="2800" dirty="0"/>
              <a:t>Duration(e.g., disclosures of excessive length that constitute a form of introspective disengagement on the part of the counselor)</a:t>
            </a:r>
          </a:p>
          <a:p>
            <a:pPr marL="0" indent="0">
              <a:buNone/>
            </a:pPr>
            <a:endParaRPr lang="en-US" sz="2800" dirty="0"/>
          </a:p>
          <a:p>
            <a:r>
              <a:rPr lang="en-US" sz="2800" dirty="0"/>
              <a:t>Immediacy (e.g., communicating current experiences from the counselor’s personal life about which the counselor lacks objectivity and emotional control)</a:t>
            </a:r>
          </a:p>
        </p:txBody>
      </p:sp>
      <p:sp>
        <p:nvSpPr>
          <p:cNvPr id="12" name="Rectangle 11">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8539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5" name="Rectangle 74">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D0E6FD24-FC15-4419-B4F8-87A6F572C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799184" y="1098388"/>
            <a:ext cx="6035040" cy="4394988"/>
          </a:xfrm>
        </p:spPr>
        <p:txBody>
          <a:bodyPr vert="horz" lIns="91440" tIns="45720" rIns="91440" bIns="45720" rtlCol="0" anchor="ctr">
            <a:normAutofit/>
          </a:bodyPr>
          <a:lstStyle/>
          <a:p>
            <a:pPr algn="ctr"/>
            <a:r>
              <a:rPr lang="en-US" sz="7800" u="sng" spc="800"/>
              <a:t>A New Spin on Self-Disclosure</a:t>
            </a:r>
          </a:p>
        </p:txBody>
      </p:sp>
      <p:pic>
        <p:nvPicPr>
          <p:cNvPr id="3076" name="Picture 4" descr="Image result for clip art internet"/>
          <p:cNvPicPr>
            <a:picLocks noChangeAspect="1" noChangeArrowheads="1"/>
          </p:cNvPicPr>
          <p:nvPr/>
        </p:nvPicPr>
        <p:blipFill rotWithShape="1">
          <a:blip r:embed="rId2">
            <a:extLst>
              <a:ext uri="{28A0092B-C50C-407E-A947-70E740481C1C}">
                <a14:useLocalDpi xmlns:a14="http://schemas.microsoft.com/office/drawing/2010/main" val="0"/>
              </a:ext>
            </a:extLst>
          </a:blip>
          <a:srcRect b="4346"/>
          <a:stretch/>
        </p:blipFill>
        <p:spPr bwMode="auto">
          <a:xfrm>
            <a:off x="211015" y="762000"/>
            <a:ext cx="4994031" cy="4911969"/>
          </a:xfrm>
          <a:prstGeom prst="rect">
            <a:avLst/>
          </a:prstGeom>
          <a:noFill/>
          <a:extLst>
            <a:ext uri="{909E8E84-426E-40DD-AFC4-6F175D3DCCD1}">
              <a14:hiddenFill xmlns:a14="http://schemas.microsoft.com/office/drawing/2010/main">
                <a:solidFill>
                  <a:srgbClr val="FFFFFF"/>
                </a:solidFill>
              </a14:hiddenFill>
            </a:ext>
          </a:extLst>
        </p:spPr>
      </p:pic>
      <p:sp>
        <p:nvSpPr>
          <p:cNvPr id="79" name="Freeform 14">
            <a:extLst>
              <a:ext uri="{FF2B5EF4-FFF2-40B4-BE49-F238E27FC236}">
                <a16:creationId xmlns:a16="http://schemas.microsoft.com/office/drawing/2014/main" id="{F90D41EE-859E-4D0B-8464-D44C2B4D6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5362575"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81" name="Rectangle 80">
            <a:extLst>
              <a:ext uri="{FF2B5EF4-FFF2-40B4-BE49-F238E27FC236}">
                <a16:creationId xmlns:a16="http://schemas.microsoft.com/office/drawing/2014/main" id="{8E2004CB-520C-4EB0-8EB4-5A457A3C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algn="ctr"/>
            <a:endParaRPr lang="en-US"/>
          </a:p>
        </p:txBody>
      </p:sp>
    </p:spTree>
    <p:extLst>
      <p:ext uri="{BB962C8B-B14F-4D97-AF65-F5344CB8AC3E}">
        <p14:creationId xmlns:p14="http://schemas.microsoft.com/office/powerpoint/2010/main" val="4223891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u="sng"/>
              <a:t>A New Spin on Self-Disclosure</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Autofit/>
          </a:bodyPr>
          <a:lstStyle/>
          <a:p>
            <a:r>
              <a:rPr lang="en-US" sz="2800" dirty="0"/>
              <a:t>The Internet has redefined the process of self-disclosure.</a:t>
            </a:r>
          </a:p>
          <a:p>
            <a:pPr marL="0" indent="0">
              <a:buNone/>
            </a:pPr>
            <a:endParaRPr lang="en-US" sz="2800" dirty="0"/>
          </a:p>
          <a:p>
            <a:r>
              <a:rPr lang="en-US" sz="2800" dirty="0"/>
              <a:t>Even when a counselor creates concrete guidelines for himself around the area of self-disclosure, the Internet can potentially counteract even the best of those intentions.</a:t>
            </a:r>
          </a:p>
          <a:p>
            <a:pPr marL="0" indent="0">
              <a:buNone/>
            </a:pPr>
            <a:endParaRPr lang="en-US" sz="2800" dirty="0"/>
          </a:p>
          <a:p>
            <a:r>
              <a:rPr lang="en-US" sz="2800" dirty="0"/>
              <a:t>Interesting professional and ethical challenges increase as the distinctions between private and public information blurs</a:t>
            </a:r>
          </a:p>
        </p:txBody>
      </p:sp>
    </p:spTree>
    <p:extLst>
      <p:ext uri="{BB962C8B-B14F-4D97-AF65-F5344CB8AC3E}">
        <p14:creationId xmlns:p14="http://schemas.microsoft.com/office/powerpoint/2010/main" val="3819777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00325" y="-435351"/>
            <a:ext cx="8534399" cy="1413758"/>
          </a:xfrm>
        </p:spPr>
        <p:txBody>
          <a:bodyPr anchor="b">
            <a:normAutofit/>
          </a:bodyPr>
          <a:lstStyle/>
          <a:p>
            <a:pPr algn="ctr"/>
            <a:r>
              <a:rPr lang="en-US" sz="4400" u="sng" dirty="0"/>
              <a:t>A New Spin on Self-Disclosure</a:t>
            </a:r>
            <a:endParaRPr lang="en-US" sz="44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600325" y="1483203"/>
            <a:ext cx="8534400" cy="4860447"/>
          </a:xfrm>
        </p:spPr>
        <p:txBody>
          <a:bodyPr>
            <a:noAutofit/>
          </a:bodyPr>
          <a:lstStyle/>
          <a:p>
            <a:r>
              <a:rPr lang="en-US" sz="2800" dirty="0"/>
              <a:t>Nothing that enters cyberspace is ever completely secure</a:t>
            </a:r>
          </a:p>
          <a:p>
            <a:endParaRPr lang="en-US" sz="2800" dirty="0"/>
          </a:p>
          <a:p>
            <a:r>
              <a:rPr lang="en-US" sz="2800" dirty="0"/>
              <a:t>Clinicians must be aware that all their online postings, blogs, or chats may be viewed by their clients and will stay online, in some form, </a:t>
            </a:r>
            <a:r>
              <a:rPr lang="en-US" sz="2800" b="1" u="sng" dirty="0"/>
              <a:t>forever</a:t>
            </a:r>
          </a:p>
          <a:p>
            <a:endParaRPr lang="en-US" sz="2800" dirty="0"/>
          </a:p>
          <a:p>
            <a:r>
              <a:rPr lang="en-US" sz="2800" dirty="0"/>
              <a:t>A few study participants even reported that they had been matched to current or former clients through anonymous dating Web sites.</a:t>
            </a:r>
          </a:p>
        </p:txBody>
      </p:sp>
    </p:spTree>
    <p:extLst>
      <p:ext uri="{BB962C8B-B14F-4D97-AF65-F5344CB8AC3E}">
        <p14:creationId xmlns:p14="http://schemas.microsoft.com/office/powerpoint/2010/main" val="194800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114" y="124479"/>
            <a:ext cx="10018713" cy="927081"/>
          </a:xfrm>
        </p:spPr>
        <p:txBody>
          <a:bodyPr/>
          <a:lstStyle/>
          <a:p>
            <a:pPr algn="ctr">
              <a:defRPr/>
            </a:pPr>
            <a:r>
              <a:rPr lang="en-US" sz="4800" b="1" u="sng" dirty="0"/>
              <a:t>Rules to Eliminate Stigma</a:t>
            </a:r>
            <a:endParaRPr lang="en-US" dirty="0"/>
          </a:p>
        </p:txBody>
      </p:sp>
      <p:sp>
        <p:nvSpPr>
          <p:cNvPr id="3" name="Content Placeholder 2"/>
          <p:cNvSpPr>
            <a:spLocks noGrp="1"/>
          </p:cNvSpPr>
          <p:nvPr>
            <p:ph idx="1"/>
          </p:nvPr>
        </p:nvSpPr>
        <p:spPr>
          <a:xfrm>
            <a:off x="1016000" y="2398764"/>
            <a:ext cx="10160000" cy="5143500"/>
          </a:xfrm>
        </p:spPr>
        <p:txBody>
          <a:bodyPr>
            <a:noAutofit/>
          </a:bodyPr>
          <a:lstStyle/>
          <a:p>
            <a:pPr lvl="1">
              <a:defRPr/>
            </a:pPr>
            <a:r>
              <a:rPr lang="en-US" sz="2800" i="1" u="sng" dirty="0"/>
              <a:t>DON’T</a:t>
            </a:r>
            <a:r>
              <a:rPr lang="en-US" sz="2800" i="1" dirty="0"/>
              <a:t>: </a:t>
            </a:r>
          </a:p>
          <a:p>
            <a:pPr lvl="2">
              <a:defRPr/>
            </a:pPr>
            <a:r>
              <a:rPr lang="en-US" sz="2800" i="1" dirty="0"/>
              <a:t>Label people who have a mental illness or addiction</a:t>
            </a:r>
          </a:p>
          <a:p>
            <a:pPr lvl="2">
              <a:defRPr/>
            </a:pPr>
            <a:r>
              <a:rPr lang="en-US" sz="2800" i="1" dirty="0"/>
              <a:t>Be afraid of people with mental illness or addiction</a:t>
            </a:r>
          </a:p>
          <a:p>
            <a:pPr lvl="2">
              <a:defRPr/>
            </a:pPr>
            <a:r>
              <a:rPr lang="en-US" sz="2800" i="1" dirty="0"/>
              <a:t>Use disrespectful terms for people with mental illness or addiction</a:t>
            </a:r>
          </a:p>
          <a:p>
            <a:pPr lvl="2">
              <a:defRPr/>
            </a:pPr>
            <a:r>
              <a:rPr lang="en-US" sz="2800" i="1" dirty="0"/>
              <a:t>Be insensitive or blame people with mental illness or addiction</a:t>
            </a:r>
          </a:p>
        </p:txBody>
      </p:sp>
      <p:sp>
        <p:nvSpPr>
          <p:cNvPr id="4" name="TextBox 3">
            <a:extLst>
              <a:ext uri="{FF2B5EF4-FFF2-40B4-BE49-F238E27FC236}">
                <a16:creationId xmlns:a16="http://schemas.microsoft.com/office/drawing/2014/main" id="{45E50D0E-679F-494B-AFC5-4F9C0C64112F}"/>
              </a:ext>
            </a:extLst>
          </p:cNvPr>
          <p:cNvSpPr txBox="1"/>
          <p:nvPr/>
        </p:nvSpPr>
        <p:spPr>
          <a:xfrm>
            <a:off x="8104909" y="6144278"/>
            <a:ext cx="3807902" cy="646331"/>
          </a:xfrm>
          <a:prstGeom prst="rect">
            <a:avLst/>
          </a:prstGeom>
          <a:noFill/>
        </p:spPr>
        <p:txBody>
          <a:bodyPr wrap="none" rtlCol="0">
            <a:spAutoFit/>
          </a:bodyPr>
          <a:lstStyle/>
          <a:p>
            <a:r>
              <a:rPr lang="en-US" altLang="en-US" dirty="0">
                <a:solidFill>
                  <a:srgbClr val="675E47"/>
                </a:solidFill>
                <a:latin typeface="Times New Roman" panose="02020603050405020304" pitchFamily="18" charset="0"/>
                <a:cs typeface="Times New Roman" panose="02020603050405020304" pitchFamily="18" charset="0"/>
              </a:rPr>
              <a:t>JP Counseling &amp; Associates, LLC</a:t>
            </a:r>
            <a:br>
              <a:rPr lang="en-US" altLang="en-US" dirty="0">
                <a:solidFill>
                  <a:srgbClr val="675E47"/>
                </a:solidFill>
                <a:latin typeface="Times New Roman" panose="02020603050405020304" pitchFamily="18" charset="0"/>
                <a:cs typeface="Times New Roman" panose="02020603050405020304" pitchFamily="18" charset="0"/>
              </a:rPr>
            </a:br>
            <a:r>
              <a:rPr lang="en-US" altLang="en-US" dirty="0">
                <a:solidFill>
                  <a:srgbClr val="675E47"/>
                </a:solidFill>
                <a:latin typeface="Times New Roman" panose="02020603050405020304" pitchFamily="18" charset="0"/>
                <a:cs typeface="Times New Roman" panose="02020603050405020304" pitchFamily="18" charset="0"/>
              </a:rPr>
              <a:t>Healing for Adults, Youth and Families</a:t>
            </a:r>
            <a:endParaRPr lang="en-US" dirty="0"/>
          </a:p>
        </p:txBody>
      </p:sp>
    </p:spTree>
    <p:extLst>
      <p:ext uri="{BB962C8B-B14F-4D97-AF65-F5344CB8AC3E}">
        <p14:creationId xmlns:p14="http://schemas.microsoft.com/office/powerpoint/2010/main" val="24127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82385"/>
            <a:ext cx="8534399" cy="1413758"/>
          </a:xfrm>
        </p:spPr>
        <p:txBody>
          <a:bodyPr anchor="b">
            <a:normAutofit/>
          </a:bodyPr>
          <a:lstStyle/>
          <a:p>
            <a:pPr algn="ctr"/>
            <a:r>
              <a:rPr lang="en-US" sz="4400" u="sng"/>
              <a:t>Questions to Ask Yourself Before Posting</a:t>
            </a:r>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2597628"/>
            <a:ext cx="8534400" cy="3701065"/>
          </a:xfrm>
        </p:spPr>
        <p:txBody>
          <a:bodyPr>
            <a:normAutofit/>
          </a:bodyPr>
          <a:lstStyle/>
          <a:p>
            <a:r>
              <a:rPr lang="en-US" sz="3600" dirty="0"/>
              <a:t>What are the costs and benefits of posting the information? </a:t>
            </a:r>
          </a:p>
          <a:p>
            <a:pPr marL="0" indent="0">
              <a:buNone/>
            </a:pPr>
            <a:endParaRPr lang="en-US" sz="3600" dirty="0"/>
          </a:p>
          <a:p>
            <a:r>
              <a:rPr lang="en-US" sz="3600" dirty="0"/>
              <a:t>Is there a high probability that clients will be significantly and negatively affected? </a:t>
            </a:r>
          </a:p>
          <a:p>
            <a:pPr marL="0" indent="0">
              <a:buNone/>
            </a:pPr>
            <a:endParaRPr lang="en-US" dirty="0"/>
          </a:p>
        </p:txBody>
      </p:sp>
    </p:spTree>
    <p:extLst>
      <p:ext uri="{BB962C8B-B14F-4D97-AF65-F5344CB8AC3E}">
        <p14:creationId xmlns:p14="http://schemas.microsoft.com/office/powerpoint/2010/main" val="3800092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82385"/>
            <a:ext cx="8534399" cy="1413758"/>
          </a:xfrm>
        </p:spPr>
        <p:txBody>
          <a:bodyPr anchor="b">
            <a:normAutofit/>
          </a:bodyPr>
          <a:lstStyle/>
          <a:p>
            <a:pPr algn="ctr"/>
            <a:r>
              <a:rPr lang="en-US" sz="4400" u="sng" dirty="0"/>
              <a:t>Questions to Ask Yourself Before Posting</a:t>
            </a:r>
            <a:endParaRPr lang="en-US" sz="44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2476539"/>
            <a:ext cx="8534400" cy="3701065"/>
          </a:xfrm>
        </p:spPr>
        <p:txBody>
          <a:bodyPr>
            <a:normAutofit/>
          </a:bodyPr>
          <a:lstStyle/>
          <a:p>
            <a:r>
              <a:rPr lang="en-US" sz="3200" dirty="0"/>
              <a:t>How will the disclosure affect my relationship with my clients?</a:t>
            </a:r>
          </a:p>
          <a:p>
            <a:pPr marL="0" indent="0">
              <a:buNone/>
            </a:pPr>
            <a:r>
              <a:rPr lang="en-US" sz="3200" dirty="0"/>
              <a:t> </a:t>
            </a:r>
          </a:p>
          <a:p>
            <a:r>
              <a:rPr lang="en-US" sz="3200" dirty="0"/>
              <a:t>Does the disclosure threaten my credibility or undermine the public’s trust in the field of counseling?</a:t>
            </a:r>
          </a:p>
          <a:p>
            <a:endParaRPr lang="en-US" dirty="0"/>
          </a:p>
        </p:txBody>
      </p:sp>
    </p:spTree>
    <p:extLst>
      <p:ext uri="{BB962C8B-B14F-4D97-AF65-F5344CB8AC3E}">
        <p14:creationId xmlns:p14="http://schemas.microsoft.com/office/powerpoint/2010/main" val="2797851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1" y="-213637"/>
            <a:ext cx="8534399" cy="1413758"/>
          </a:xfrm>
        </p:spPr>
        <p:txBody>
          <a:bodyPr anchor="b">
            <a:normAutofit/>
          </a:bodyPr>
          <a:lstStyle/>
          <a:p>
            <a:pPr algn="ctr"/>
            <a:r>
              <a:rPr lang="en-US" sz="4400" u="sng" dirty="0"/>
              <a:t>Email/TEXT Clients</a:t>
            </a:r>
          </a:p>
        </p:txBody>
      </p:sp>
      <p:sp>
        <p:nvSpPr>
          <p:cNvPr id="14"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Content Placeholder 2"/>
          <p:cNvSpPr>
            <a:spLocks noGrp="1"/>
          </p:cNvSpPr>
          <p:nvPr>
            <p:ph idx="1"/>
          </p:nvPr>
        </p:nvSpPr>
        <p:spPr>
          <a:xfrm>
            <a:off x="2895600" y="1213089"/>
            <a:ext cx="8534400" cy="5025786"/>
          </a:xfrm>
        </p:spPr>
        <p:txBody>
          <a:bodyPr>
            <a:normAutofit/>
          </a:bodyPr>
          <a:lstStyle/>
          <a:p>
            <a:pPr marL="0" indent="0">
              <a:buNone/>
            </a:pPr>
            <a:endParaRPr lang="en-US" dirty="0"/>
          </a:p>
          <a:p>
            <a:r>
              <a:rPr lang="en-US" sz="2400" dirty="0"/>
              <a:t>Email/Text communication must support the working alliance between the counselor and client and promote trust</a:t>
            </a:r>
          </a:p>
          <a:p>
            <a:endParaRPr lang="en-US" sz="2400" dirty="0"/>
          </a:p>
          <a:p>
            <a:r>
              <a:rPr lang="en-US" sz="2400" u="sng" dirty="0"/>
              <a:t>Administrative emails/texts </a:t>
            </a:r>
            <a:r>
              <a:rPr lang="en-US" sz="2400" dirty="0"/>
              <a:t>would include date, and time of next appointment, cancellation of appointments, rescheduling appointments, etc. </a:t>
            </a:r>
          </a:p>
          <a:p>
            <a:endParaRPr lang="en-US" sz="2400" dirty="0"/>
          </a:p>
          <a:p>
            <a:r>
              <a:rPr lang="en-US" sz="2400" u="sng" dirty="0"/>
              <a:t>Counseling emails/texts </a:t>
            </a:r>
            <a:r>
              <a:rPr lang="en-US" sz="2400" dirty="0"/>
              <a:t>include therapeutic material regarding clients’ problems and issues</a:t>
            </a:r>
          </a:p>
          <a:p>
            <a:pPr marL="0" indent="0">
              <a:buNone/>
            </a:pPr>
            <a:endParaRPr lang="en-US" dirty="0"/>
          </a:p>
        </p:txBody>
      </p:sp>
    </p:spTree>
    <p:extLst>
      <p:ext uri="{BB962C8B-B14F-4D97-AF65-F5344CB8AC3E}">
        <p14:creationId xmlns:p14="http://schemas.microsoft.com/office/powerpoint/2010/main" val="3749616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Confidentiality and Privacy</a:t>
            </a:r>
          </a:p>
        </p:txBody>
      </p:sp>
      <p:sp>
        <p:nvSpPr>
          <p:cNvPr id="3" name="Content Placeholder 2"/>
          <p:cNvSpPr>
            <a:spLocks noGrp="1"/>
          </p:cNvSpPr>
          <p:nvPr>
            <p:ph idx="1"/>
          </p:nvPr>
        </p:nvSpPr>
        <p:spPr>
          <a:xfrm>
            <a:off x="1155426" y="1612232"/>
            <a:ext cx="10178322" cy="3593591"/>
          </a:xfrm>
        </p:spPr>
        <p:txBody>
          <a:bodyPr>
            <a:noAutofit/>
          </a:bodyPr>
          <a:lstStyle/>
          <a:p>
            <a:r>
              <a:rPr lang="en-US" sz="2800" dirty="0"/>
              <a:t>Counselors Must: </a:t>
            </a:r>
          </a:p>
          <a:p>
            <a:pPr marL="457200" lvl="1" indent="0">
              <a:buNone/>
            </a:pPr>
            <a:r>
              <a:rPr lang="en-US" sz="2800" dirty="0"/>
              <a:t>1. Acknowledge that email or text correspondence is not confidential </a:t>
            </a:r>
          </a:p>
          <a:p>
            <a:pPr marL="457200" lvl="1" indent="0">
              <a:buNone/>
            </a:pPr>
            <a:r>
              <a:rPr lang="en-US" sz="2800" dirty="0"/>
              <a:t>2. Determine what information will be okay to disclose in an email or text</a:t>
            </a:r>
          </a:p>
          <a:p>
            <a:pPr marL="457200" lvl="1" indent="0">
              <a:buNone/>
            </a:pPr>
            <a:r>
              <a:rPr lang="en-US" sz="2800" dirty="0"/>
              <a:t>3. Determine the policy for recording the email or text in the client record </a:t>
            </a:r>
          </a:p>
          <a:p>
            <a:pPr marL="457200" lvl="1" indent="0">
              <a:buNone/>
            </a:pPr>
            <a:r>
              <a:rPr lang="en-US" sz="2800" dirty="0"/>
              <a:t>5. Ask the client about the privacy of their email or text account and who has access</a:t>
            </a:r>
          </a:p>
        </p:txBody>
      </p:sp>
    </p:spTree>
    <p:extLst>
      <p:ext uri="{BB962C8B-B14F-4D97-AF65-F5344CB8AC3E}">
        <p14:creationId xmlns:p14="http://schemas.microsoft.com/office/powerpoint/2010/main" val="3214262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Email/Text Issues</a:t>
            </a:r>
            <a:endParaRPr lang="en-US" dirty="0"/>
          </a:p>
        </p:txBody>
      </p:sp>
      <p:sp>
        <p:nvSpPr>
          <p:cNvPr id="3" name="Content Placeholder 2"/>
          <p:cNvSpPr>
            <a:spLocks noGrp="1"/>
          </p:cNvSpPr>
          <p:nvPr>
            <p:ph idx="1"/>
          </p:nvPr>
        </p:nvSpPr>
        <p:spPr>
          <a:xfrm>
            <a:off x="1251678" y="1371601"/>
            <a:ext cx="10178322" cy="3593591"/>
          </a:xfrm>
        </p:spPr>
        <p:txBody>
          <a:bodyPr>
            <a:noAutofit/>
          </a:bodyPr>
          <a:lstStyle/>
          <a:p>
            <a:r>
              <a:rPr lang="en-US" sz="2800" dirty="0"/>
              <a:t>What policy has the counselor communicated to the client regarding how frequently they check email or text.</a:t>
            </a:r>
          </a:p>
          <a:p>
            <a:pPr marL="0" indent="0">
              <a:buNone/>
            </a:pPr>
            <a:endParaRPr lang="en-US" sz="2800" dirty="0"/>
          </a:p>
          <a:p>
            <a:r>
              <a:rPr lang="en-US" sz="2800" dirty="0"/>
              <a:t>Every e-mail sent to a client should contain a signature that includes information about such issues as:</a:t>
            </a:r>
          </a:p>
          <a:p>
            <a:pPr marL="0" indent="0">
              <a:buNone/>
            </a:pPr>
            <a:endParaRPr lang="en-US" sz="2800" dirty="0"/>
          </a:p>
          <a:p>
            <a:pPr lvl="1"/>
            <a:r>
              <a:rPr lang="en-US" sz="2800" dirty="0"/>
              <a:t>Confidentiality		--Security</a:t>
            </a:r>
          </a:p>
          <a:p>
            <a:pPr marL="457200" lvl="1" indent="0">
              <a:buNone/>
            </a:pPr>
            <a:r>
              <a:rPr lang="en-US" sz="2800" dirty="0"/>
              <a:t>--Privacy			--Unauthorized Access</a:t>
            </a:r>
          </a:p>
          <a:p>
            <a:pPr lvl="1"/>
            <a:r>
              <a:rPr lang="en-US" sz="2800" dirty="0"/>
              <a:t>Intended User </a:t>
            </a:r>
          </a:p>
          <a:p>
            <a:pPr marL="0" indent="0">
              <a:buNone/>
            </a:pPr>
            <a:endParaRPr lang="en-US" sz="3200" dirty="0"/>
          </a:p>
        </p:txBody>
      </p:sp>
    </p:spTree>
    <p:extLst>
      <p:ext uri="{BB962C8B-B14F-4D97-AF65-F5344CB8AC3E}">
        <p14:creationId xmlns:p14="http://schemas.microsoft.com/office/powerpoint/2010/main" val="4005718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Email/Text Issues</a:t>
            </a:r>
            <a:endParaRPr lang="en-US" dirty="0"/>
          </a:p>
        </p:txBody>
      </p:sp>
      <p:sp>
        <p:nvSpPr>
          <p:cNvPr id="3" name="Content Placeholder 2"/>
          <p:cNvSpPr>
            <a:spLocks noGrp="1"/>
          </p:cNvSpPr>
          <p:nvPr>
            <p:ph idx="1"/>
          </p:nvPr>
        </p:nvSpPr>
        <p:spPr/>
        <p:txBody>
          <a:bodyPr/>
          <a:lstStyle/>
          <a:p>
            <a:r>
              <a:rPr lang="en-US" sz="3200" dirty="0"/>
              <a:t>For example: ‘‘This e-mail and any attachments are intended only for use by the addressee and may also contain privileged or confidential information”</a:t>
            </a:r>
          </a:p>
          <a:p>
            <a:endParaRPr lang="en-US" dirty="0"/>
          </a:p>
        </p:txBody>
      </p:sp>
    </p:spTree>
    <p:extLst>
      <p:ext uri="{BB962C8B-B14F-4D97-AF65-F5344CB8AC3E}">
        <p14:creationId xmlns:p14="http://schemas.microsoft.com/office/powerpoint/2010/main" val="1764109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6927" y="193329"/>
            <a:ext cx="4357499" cy="1320855"/>
          </a:xfrm>
        </p:spPr>
        <p:txBody>
          <a:bodyPr>
            <a:normAutofit/>
          </a:bodyPr>
          <a:lstStyle/>
          <a:p>
            <a:r>
              <a:rPr lang="en-US" sz="4400" u="sng" dirty="0"/>
              <a:t>Sexual &amp; Dual Relationship</a:t>
            </a:r>
          </a:p>
        </p:txBody>
      </p:sp>
      <p:sp>
        <p:nvSpPr>
          <p:cNvPr id="3" name="Content Placeholder 2"/>
          <p:cNvSpPr>
            <a:spLocks noGrp="1"/>
          </p:cNvSpPr>
          <p:nvPr>
            <p:ph idx="1"/>
          </p:nvPr>
        </p:nvSpPr>
        <p:spPr>
          <a:xfrm>
            <a:off x="1251678" y="2286001"/>
            <a:ext cx="4363595" cy="4229099"/>
          </a:xfrm>
        </p:spPr>
        <p:txBody>
          <a:bodyPr>
            <a:normAutofit lnSpcReduction="10000"/>
          </a:bodyPr>
          <a:lstStyle/>
          <a:p>
            <a:pPr>
              <a:lnSpc>
                <a:spcPct val="100000"/>
              </a:lnSpc>
            </a:pPr>
            <a:r>
              <a:rPr lang="en-US" sz="2400" dirty="0">
                <a:solidFill>
                  <a:schemeClr val="tx1"/>
                </a:solidFill>
              </a:rPr>
              <a:t>Greatest number of malpractice suits involve client-counselor sexual relationships</a:t>
            </a:r>
          </a:p>
          <a:p>
            <a:pPr marL="0" indent="0">
              <a:lnSpc>
                <a:spcPct val="100000"/>
              </a:lnSpc>
              <a:buNone/>
            </a:pPr>
            <a:endParaRPr lang="en-US" sz="2400" dirty="0">
              <a:solidFill>
                <a:schemeClr val="tx1"/>
              </a:solidFill>
            </a:endParaRPr>
          </a:p>
          <a:p>
            <a:pPr>
              <a:lnSpc>
                <a:spcPct val="100000"/>
              </a:lnSpc>
            </a:pPr>
            <a:r>
              <a:rPr lang="en-US" sz="2400" dirty="0">
                <a:solidFill>
                  <a:schemeClr val="tx1"/>
                </a:solidFill>
              </a:rPr>
              <a:t>Counselor is in a position of power over the client by virtue of the position</a:t>
            </a:r>
          </a:p>
          <a:p>
            <a:pPr marL="0" indent="0">
              <a:lnSpc>
                <a:spcPct val="100000"/>
              </a:lnSpc>
              <a:buNone/>
            </a:pPr>
            <a:endParaRPr lang="en-US" sz="2400" dirty="0">
              <a:solidFill>
                <a:schemeClr val="tx1"/>
              </a:solidFill>
            </a:endParaRPr>
          </a:p>
          <a:p>
            <a:pPr>
              <a:lnSpc>
                <a:spcPct val="100000"/>
              </a:lnSpc>
            </a:pPr>
            <a:r>
              <a:rPr lang="en-US" sz="2400" dirty="0">
                <a:solidFill>
                  <a:schemeClr val="tx1"/>
                </a:solidFill>
              </a:rPr>
              <a:t>The counselor is always responsible to prevent these relationships</a:t>
            </a:r>
          </a:p>
          <a:p>
            <a:pPr marL="0" indent="0">
              <a:lnSpc>
                <a:spcPct val="100000"/>
              </a:lnSpc>
              <a:buNone/>
            </a:pPr>
            <a:endParaRPr lang="en-US" dirty="0">
              <a:solidFill>
                <a:schemeClr val="tx1"/>
              </a:solidFill>
            </a:endParaRPr>
          </a:p>
        </p:txBody>
      </p:sp>
      <p:pic>
        <p:nvPicPr>
          <p:cNvPr id="7" name="Graphic 6" descr="Family">
            <a:extLst>
              <a:ext uri="{FF2B5EF4-FFF2-40B4-BE49-F238E27FC236}">
                <a16:creationId xmlns:a16="http://schemas.microsoft.com/office/drawing/2014/main" id="{11043E60-2793-4DC4-82CF-42E157B223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39565227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00350" y="-213637"/>
            <a:ext cx="8534399" cy="1413758"/>
          </a:xfrm>
        </p:spPr>
        <p:txBody>
          <a:bodyPr anchor="b">
            <a:normAutofit/>
          </a:bodyPr>
          <a:lstStyle/>
          <a:p>
            <a:pPr algn="ctr"/>
            <a:r>
              <a:rPr lang="en-US" sz="4400" u="sng" dirty="0"/>
              <a:t>Sexual &amp; Dual Relationship</a:t>
            </a:r>
            <a:endParaRPr lang="en-US" sz="44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714625" y="1654653"/>
            <a:ext cx="8534400" cy="4936647"/>
          </a:xfrm>
        </p:spPr>
        <p:txBody>
          <a:bodyPr>
            <a:normAutofit/>
          </a:bodyPr>
          <a:lstStyle/>
          <a:p>
            <a:r>
              <a:rPr lang="en-US" sz="2400" dirty="0"/>
              <a:t>Friendships or other relationships</a:t>
            </a:r>
          </a:p>
          <a:p>
            <a:pPr lvl="1"/>
            <a:r>
              <a:rPr lang="en-US" sz="2400" dirty="0"/>
              <a:t>Use caution</a:t>
            </a:r>
          </a:p>
          <a:p>
            <a:pPr lvl="1"/>
            <a:r>
              <a:rPr lang="en-US" sz="2400" dirty="0"/>
              <a:t>Can it cause harm to the client?</a:t>
            </a:r>
          </a:p>
          <a:p>
            <a:endParaRPr lang="en-US" sz="2400" dirty="0"/>
          </a:p>
          <a:p>
            <a:r>
              <a:rPr lang="en-US" sz="2400" dirty="0"/>
              <a:t>Inappropriate levels of intimacy (e.g., excessively intimate disclosures that diminish a client’s feelings of physical and psychological safety in the service relationship or diminish the client’s confidence in the abilities of the counselor)</a:t>
            </a:r>
          </a:p>
          <a:p>
            <a:pPr marL="0" indent="0">
              <a:buNone/>
            </a:pPr>
            <a:endParaRPr lang="en-US" sz="2400" dirty="0"/>
          </a:p>
          <a:p>
            <a:r>
              <a:rPr lang="en-US" sz="2400" dirty="0"/>
              <a:t>Cultural violation (e.g., disclosures that violate cultural etiquette)</a:t>
            </a:r>
          </a:p>
          <a:p>
            <a:endParaRPr lang="en-US" dirty="0"/>
          </a:p>
        </p:txBody>
      </p:sp>
    </p:spTree>
    <p:extLst>
      <p:ext uri="{BB962C8B-B14F-4D97-AF65-F5344CB8AC3E}">
        <p14:creationId xmlns:p14="http://schemas.microsoft.com/office/powerpoint/2010/main" val="3842565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nchor="ctr">
            <a:normAutofit/>
          </a:bodyPr>
          <a:lstStyle/>
          <a:p>
            <a:r>
              <a:rPr lang="en-US" u="sng" dirty="0"/>
              <a:t>Sexual &amp; Dual Relationship</a:t>
            </a:r>
            <a:endParaRPr lang="en-US" dirty="0"/>
          </a:p>
        </p:txBody>
      </p:sp>
      <p:graphicFrame>
        <p:nvGraphicFramePr>
          <p:cNvPr id="5" name="Content Placeholder 2">
            <a:extLst>
              <a:ext uri="{FF2B5EF4-FFF2-40B4-BE49-F238E27FC236}">
                <a16:creationId xmlns:a16="http://schemas.microsoft.com/office/drawing/2014/main" id="{7C4CC6A8-C915-4376-B77B-D7EA5DA0C7C1}"/>
              </a:ext>
            </a:extLst>
          </p:cNvPr>
          <p:cNvGraphicFramePr>
            <a:graphicFrameLocks noGrp="1"/>
          </p:cNvGraphicFramePr>
          <p:nvPr>
            <p:ph idx="1"/>
            <p:extLst>
              <p:ext uri="{D42A27DB-BD31-4B8C-83A1-F6EECF244321}">
                <p14:modId xmlns:p14="http://schemas.microsoft.com/office/powerpoint/2010/main" val="755056676"/>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164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82385"/>
            <a:ext cx="8534399" cy="1413758"/>
          </a:xfrm>
        </p:spPr>
        <p:txBody>
          <a:bodyPr anchor="b">
            <a:normAutofit/>
          </a:bodyPr>
          <a:lstStyle/>
          <a:p>
            <a:pPr algn="ctr"/>
            <a:r>
              <a:rPr lang="en-US" sz="4400" u="sng"/>
              <a:t>Patient “Googling”</a:t>
            </a:r>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2178528"/>
            <a:ext cx="8534400" cy="3701065"/>
          </a:xfrm>
        </p:spPr>
        <p:txBody>
          <a:bodyPr>
            <a:normAutofit/>
          </a:bodyPr>
          <a:lstStyle/>
          <a:p>
            <a:r>
              <a:rPr lang="en-US" sz="3200" dirty="0"/>
              <a:t>The accessibility, anonymity, and universality of the Internet have made it easier and more tempting to “Google” clients </a:t>
            </a:r>
          </a:p>
          <a:p>
            <a:endParaRPr lang="en-US" sz="3200" dirty="0"/>
          </a:p>
          <a:p>
            <a:r>
              <a:rPr lang="en-US" sz="3200" dirty="0"/>
              <a:t>Patient Targeted Googling:  Is it infringing on a patient’s privacy?</a:t>
            </a:r>
          </a:p>
          <a:p>
            <a:endParaRPr lang="en-US" dirty="0"/>
          </a:p>
          <a:p>
            <a:endParaRPr lang="en-US" dirty="0"/>
          </a:p>
          <a:p>
            <a:endParaRPr lang="en-US" dirty="0"/>
          </a:p>
        </p:txBody>
      </p:sp>
    </p:spTree>
    <p:extLst>
      <p:ext uri="{BB962C8B-B14F-4D97-AF65-F5344CB8AC3E}">
        <p14:creationId xmlns:p14="http://schemas.microsoft.com/office/powerpoint/2010/main" val="369422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114" y="124479"/>
            <a:ext cx="10018713" cy="927081"/>
          </a:xfrm>
        </p:spPr>
        <p:txBody>
          <a:bodyPr/>
          <a:lstStyle/>
          <a:p>
            <a:pPr algn="ctr">
              <a:defRPr/>
            </a:pPr>
            <a:r>
              <a:rPr lang="en-US" sz="4800" b="1" u="sng" dirty="0"/>
              <a:t>Rules to Eliminate Stigma</a:t>
            </a:r>
            <a:endParaRPr lang="en-US" dirty="0"/>
          </a:p>
        </p:txBody>
      </p:sp>
      <p:sp>
        <p:nvSpPr>
          <p:cNvPr id="3" name="Content Placeholder 2"/>
          <p:cNvSpPr>
            <a:spLocks noGrp="1"/>
          </p:cNvSpPr>
          <p:nvPr>
            <p:ph idx="1"/>
          </p:nvPr>
        </p:nvSpPr>
        <p:spPr>
          <a:xfrm>
            <a:off x="766509" y="1323943"/>
            <a:ext cx="10160000" cy="5143500"/>
          </a:xfrm>
        </p:spPr>
        <p:txBody>
          <a:bodyPr>
            <a:noAutofit/>
          </a:bodyPr>
          <a:lstStyle/>
          <a:p>
            <a:pPr lvl="1">
              <a:defRPr/>
            </a:pPr>
            <a:r>
              <a:rPr lang="en-US" sz="2800" i="1" u="sng" dirty="0"/>
              <a:t>DON’T</a:t>
            </a:r>
            <a:r>
              <a:rPr lang="en-US" sz="2800" i="1" dirty="0"/>
              <a:t>: </a:t>
            </a:r>
          </a:p>
          <a:p>
            <a:pPr lvl="2">
              <a:defRPr/>
            </a:pPr>
            <a:r>
              <a:rPr lang="en-US" sz="2800" i="1" dirty="0"/>
              <a:t>Label people who have a mental illness or addiction</a:t>
            </a:r>
          </a:p>
          <a:p>
            <a:pPr lvl="2">
              <a:defRPr/>
            </a:pPr>
            <a:r>
              <a:rPr lang="en-US" sz="2800" i="1" dirty="0"/>
              <a:t>Be afraid of people with mental illness or addiction</a:t>
            </a:r>
          </a:p>
          <a:p>
            <a:pPr lvl="2">
              <a:defRPr/>
            </a:pPr>
            <a:r>
              <a:rPr lang="en-US" sz="2800" i="1" dirty="0"/>
              <a:t>Use disrespectful terms for people with mental illness or addiction</a:t>
            </a:r>
          </a:p>
          <a:p>
            <a:pPr lvl="2">
              <a:defRPr/>
            </a:pPr>
            <a:r>
              <a:rPr lang="en-US" sz="2800" i="1" dirty="0"/>
              <a:t>Be insensitive or blame people with mental illness or addiction</a:t>
            </a:r>
          </a:p>
        </p:txBody>
      </p:sp>
      <p:sp>
        <p:nvSpPr>
          <p:cNvPr id="4" name="TextBox 3">
            <a:extLst>
              <a:ext uri="{FF2B5EF4-FFF2-40B4-BE49-F238E27FC236}">
                <a16:creationId xmlns:a16="http://schemas.microsoft.com/office/drawing/2014/main" id="{45E50D0E-679F-494B-AFC5-4F9C0C64112F}"/>
              </a:ext>
            </a:extLst>
          </p:cNvPr>
          <p:cNvSpPr txBox="1"/>
          <p:nvPr/>
        </p:nvSpPr>
        <p:spPr>
          <a:xfrm>
            <a:off x="8104909" y="6144278"/>
            <a:ext cx="3807902" cy="646331"/>
          </a:xfrm>
          <a:prstGeom prst="rect">
            <a:avLst/>
          </a:prstGeom>
          <a:noFill/>
        </p:spPr>
        <p:txBody>
          <a:bodyPr wrap="none" rtlCol="0">
            <a:spAutoFit/>
          </a:bodyPr>
          <a:lstStyle/>
          <a:p>
            <a:r>
              <a:rPr lang="en-US" altLang="en-US" dirty="0">
                <a:solidFill>
                  <a:srgbClr val="675E47"/>
                </a:solidFill>
                <a:latin typeface="Times New Roman" panose="02020603050405020304" pitchFamily="18" charset="0"/>
                <a:cs typeface="Times New Roman" panose="02020603050405020304" pitchFamily="18" charset="0"/>
              </a:rPr>
              <a:t>JP Counseling &amp; Associates, LLC</a:t>
            </a:r>
            <a:br>
              <a:rPr lang="en-US" altLang="en-US" dirty="0">
                <a:solidFill>
                  <a:srgbClr val="675E47"/>
                </a:solidFill>
                <a:latin typeface="Times New Roman" panose="02020603050405020304" pitchFamily="18" charset="0"/>
                <a:cs typeface="Times New Roman" panose="02020603050405020304" pitchFamily="18" charset="0"/>
              </a:rPr>
            </a:br>
            <a:r>
              <a:rPr lang="en-US" altLang="en-US" dirty="0">
                <a:solidFill>
                  <a:srgbClr val="675E47"/>
                </a:solidFill>
                <a:latin typeface="Times New Roman" panose="02020603050405020304" pitchFamily="18" charset="0"/>
                <a:cs typeface="Times New Roman" panose="02020603050405020304" pitchFamily="18" charset="0"/>
              </a:rPr>
              <a:t>Healing for Adults, Youth and Families</a:t>
            </a:r>
            <a:endParaRPr lang="en-US" dirty="0"/>
          </a:p>
        </p:txBody>
      </p:sp>
    </p:spTree>
    <p:extLst>
      <p:ext uri="{BB962C8B-B14F-4D97-AF65-F5344CB8AC3E}">
        <p14:creationId xmlns:p14="http://schemas.microsoft.com/office/powerpoint/2010/main" val="84055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nchor="ctr">
            <a:normAutofit/>
          </a:bodyPr>
          <a:lstStyle/>
          <a:p>
            <a:r>
              <a:rPr lang="en-US" u="sng" dirty="0"/>
              <a:t>Patient “Googling”</a:t>
            </a:r>
            <a:endParaRPr lang="en-US" dirty="0"/>
          </a:p>
        </p:txBody>
      </p:sp>
      <p:graphicFrame>
        <p:nvGraphicFramePr>
          <p:cNvPr id="5" name="Content Placeholder 2">
            <a:extLst>
              <a:ext uri="{FF2B5EF4-FFF2-40B4-BE49-F238E27FC236}">
                <a16:creationId xmlns:a16="http://schemas.microsoft.com/office/drawing/2014/main" id="{F1141388-AE7B-4E31-8729-B5FE631420E4}"/>
              </a:ext>
            </a:extLst>
          </p:cNvPr>
          <p:cNvGraphicFramePr>
            <a:graphicFrameLocks noGrp="1"/>
          </p:cNvGraphicFramePr>
          <p:nvPr>
            <p:ph idx="1"/>
            <p:extLst>
              <p:ext uri="{D42A27DB-BD31-4B8C-83A1-F6EECF244321}">
                <p14:modId xmlns:p14="http://schemas.microsoft.com/office/powerpoint/2010/main" val="882250442"/>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2085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82385"/>
            <a:ext cx="8534399" cy="1413758"/>
          </a:xfrm>
        </p:spPr>
        <p:txBody>
          <a:bodyPr anchor="b">
            <a:normAutofit/>
          </a:bodyPr>
          <a:lstStyle/>
          <a:p>
            <a:pPr algn="ctr"/>
            <a:r>
              <a:rPr lang="en-US" sz="4400" u="sng"/>
              <a:t>Patient “Googling”</a:t>
            </a:r>
            <a:endParaRPr lang="en-US" sz="440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2178528"/>
            <a:ext cx="8534400" cy="4012722"/>
          </a:xfrm>
        </p:spPr>
        <p:txBody>
          <a:bodyPr>
            <a:normAutofit/>
          </a:bodyPr>
          <a:lstStyle/>
          <a:p>
            <a:r>
              <a:rPr lang="en-US" sz="2800" dirty="0"/>
              <a:t>Why Do I Want to Conduct This Search? </a:t>
            </a:r>
          </a:p>
          <a:p>
            <a:endParaRPr lang="en-US" sz="2800" dirty="0"/>
          </a:p>
          <a:p>
            <a:r>
              <a:rPr lang="en-US" sz="2800" dirty="0"/>
              <a:t>Would My Search Advance or Compromise the Treatment? </a:t>
            </a:r>
          </a:p>
          <a:p>
            <a:pPr marL="0" indent="0">
              <a:buNone/>
            </a:pPr>
            <a:endParaRPr lang="en-US" sz="2800" dirty="0"/>
          </a:p>
          <a:p>
            <a:r>
              <a:rPr lang="en-US" sz="2800" dirty="0"/>
              <a:t>Should I Obtain Informed Consent from the Patient Prior to Searching?</a:t>
            </a:r>
          </a:p>
          <a:p>
            <a:endParaRPr lang="en-US" dirty="0"/>
          </a:p>
        </p:txBody>
      </p:sp>
    </p:spTree>
    <p:extLst>
      <p:ext uri="{BB962C8B-B14F-4D97-AF65-F5344CB8AC3E}">
        <p14:creationId xmlns:p14="http://schemas.microsoft.com/office/powerpoint/2010/main" val="969799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Patient “Googling”</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a:t>Should I Share the Results of the Search with the Patient? </a:t>
            </a:r>
          </a:p>
          <a:p>
            <a:endParaRPr lang="en-US" sz="3200" dirty="0"/>
          </a:p>
          <a:p>
            <a:r>
              <a:rPr lang="en-US" sz="3200" dirty="0"/>
              <a:t>Should I Document the Findings of the Search in the Medical Record?</a:t>
            </a:r>
          </a:p>
          <a:p>
            <a:endParaRPr lang="en-US" sz="3200" dirty="0"/>
          </a:p>
          <a:p>
            <a:r>
              <a:rPr lang="en-US" sz="3200" dirty="0"/>
              <a:t>How Do I Monitor My Motivations and the Ongoing Risk-Benefit Profile of Searching?</a:t>
            </a:r>
          </a:p>
        </p:txBody>
      </p:sp>
    </p:spTree>
    <p:extLst>
      <p:ext uri="{BB962C8B-B14F-4D97-AF65-F5344CB8AC3E}">
        <p14:creationId xmlns:p14="http://schemas.microsoft.com/office/powerpoint/2010/main" val="1817629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7063" y="645106"/>
            <a:ext cx="6436237" cy="716970"/>
          </a:xfrm>
        </p:spPr>
        <p:txBody>
          <a:bodyPr>
            <a:normAutofit/>
          </a:bodyPr>
          <a:lstStyle/>
          <a:p>
            <a:r>
              <a:rPr lang="en-US" sz="4400" u="sng" dirty="0"/>
              <a:t>Counter-transference</a:t>
            </a:r>
            <a:endParaRPr lang="en-US" sz="4400" dirty="0"/>
          </a:p>
        </p:txBody>
      </p:sp>
      <p:sp>
        <p:nvSpPr>
          <p:cNvPr id="3" name="Content Placeholder 2"/>
          <p:cNvSpPr>
            <a:spLocks noGrp="1"/>
          </p:cNvSpPr>
          <p:nvPr>
            <p:ph idx="1"/>
          </p:nvPr>
        </p:nvSpPr>
        <p:spPr>
          <a:xfrm>
            <a:off x="1451703" y="1712008"/>
            <a:ext cx="5082447" cy="4250642"/>
          </a:xfrm>
        </p:spPr>
        <p:txBody>
          <a:bodyPr>
            <a:normAutofit/>
          </a:bodyPr>
          <a:lstStyle/>
          <a:p>
            <a:r>
              <a:rPr lang="en-US" sz="2400" dirty="0">
                <a:solidFill>
                  <a:schemeClr val="tx1"/>
                </a:solidFill>
              </a:rPr>
              <a:t>Counselor projects feelings and attitudes that distort the way he or she perceives a client</a:t>
            </a:r>
          </a:p>
          <a:p>
            <a:pPr marL="0" indent="0">
              <a:buNone/>
            </a:pPr>
            <a:endParaRPr lang="en-US" sz="2400" dirty="0">
              <a:solidFill>
                <a:schemeClr val="tx1"/>
              </a:solidFill>
            </a:endParaRPr>
          </a:p>
          <a:p>
            <a:r>
              <a:rPr lang="en-US" sz="2400" dirty="0">
                <a:solidFill>
                  <a:schemeClr val="tx1"/>
                </a:solidFill>
              </a:rPr>
              <a:t>Influenced by the counselor’s own past experiences</a:t>
            </a:r>
          </a:p>
          <a:p>
            <a:pPr marL="0" indent="0">
              <a:buNone/>
            </a:pPr>
            <a:endParaRPr lang="en-US" sz="2400" dirty="0">
              <a:solidFill>
                <a:schemeClr val="tx1"/>
              </a:solidFill>
            </a:endParaRPr>
          </a:p>
          <a:p>
            <a:r>
              <a:rPr lang="en-US" sz="2400" dirty="0">
                <a:solidFill>
                  <a:schemeClr val="tx1"/>
                </a:solidFill>
              </a:rPr>
              <a:t>Can be a helpful tool but must be kept in check</a:t>
            </a:r>
          </a:p>
        </p:txBody>
      </p:sp>
      <p:pic>
        <p:nvPicPr>
          <p:cNvPr id="7" name="Graphic 6" descr="Head with Gears">
            <a:extLst>
              <a:ext uri="{FF2B5EF4-FFF2-40B4-BE49-F238E27FC236}">
                <a16:creationId xmlns:a16="http://schemas.microsoft.com/office/drawing/2014/main" id="{DFA29D44-71D9-4B28-8F9F-A49809BEA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20807623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r>
              <a:rPr lang="en-US" u="sng" dirty="0"/>
              <a:t>Financial Issues</a:t>
            </a:r>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D820DBB-C982-45BB-B495-D8C1DDF6248D}"/>
              </a:ext>
            </a:extLst>
          </p:cNvPr>
          <p:cNvGraphicFramePr>
            <a:graphicFrameLocks noGrp="1"/>
          </p:cNvGraphicFramePr>
          <p:nvPr>
            <p:ph idx="1"/>
            <p:extLst>
              <p:ext uri="{D42A27DB-BD31-4B8C-83A1-F6EECF244321}">
                <p14:modId xmlns:p14="http://schemas.microsoft.com/office/powerpoint/2010/main" val="226548305"/>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0345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p:cNvSpPr>
            <a:spLocks noGrp="1"/>
          </p:cNvSpPr>
          <p:nvPr>
            <p:ph type="title"/>
          </p:nvPr>
        </p:nvSpPr>
        <p:spPr>
          <a:xfrm>
            <a:off x="8050787" y="482321"/>
            <a:ext cx="3656581" cy="5571625"/>
          </a:xfrm>
        </p:spPr>
        <p:txBody>
          <a:bodyPr anchor="ctr">
            <a:normAutofit/>
          </a:bodyPr>
          <a:lstStyle/>
          <a:p>
            <a:r>
              <a:rPr lang="en-US" u="sng" dirty="0"/>
              <a:t> debate</a:t>
            </a:r>
            <a:endParaRPr lang="en-US" u="sng"/>
          </a:p>
        </p:txBody>
      </p:sp>
      <p:sp>
        <p:nvSpPr>
          <p:cNvPr id="22"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4" name="Rectangle 23">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1">
            <a:extLst>
              <a:ext uri="{FF2B5EF4-FFF2-40B4-BE49-F238E27FC236}">
                <a16:creationId xmlns:a16="http://schemas.microsoft.com/office/drawing/2014/main" id="{A30304D2-D87C-43A8-AFEE-890710374029}"/>
              </a:ext>
            </a:extLst>
          </p:cNvPr>
          <p:cNvGraphicFramePr>
            <a:graphicFrameLocks noGrp="1"/>
          </p:cNvGraphicFramePr>
          <p:nvPr>
            <p:ph idx="1"/>
            <p:extLst>
              <p:ext uri="{D42A27DB-BD31-4B8C-83A1-F6EECF244321}">
                <p14:modId xmlns:p14="http://schemas.microsoft.com/office/powerpoint/2010/main" val="560882533"/>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6342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76525" y="-435351"/>
            <a:ext cx="8534399" cy="1413758"/>
          </a:xfrm>
        </p:spPr>
        <p:txBody>
          <a:bodyPr anchor="b">
            <a:normAutofit/>
          </a:bodyPr>
          <a:lstStyle/>
          <a:p>
            <a:pPr algn="ctr"/>
            <a:r>
              <a:rPr lang="en-US" sz="4400" u="sng"/>
              <a:t>debate</a:t>
            </a:r>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600325" y="1413758"/>
            <a:ext cx="8534400" cy="4653667"/>
          </a:xfrm>
        </p:spPr>
        <p:txBody>
          <a:bodyPr>
            <a:normAutofit/>
          </a:bodyPr>
          <a:lstStyle/>
          <a:p>
            <a:pPr marL="0" indent="0">
              <a:lnSpc>
                <a:spcPct val="100000"/>
              </a:lnSpc>
              <a:buNone/>
            </a:pPr>
            <a:r>
              <a:rPr lang="en-US" dirty="0"/>
              <a:t>1.  Discuss the ethical issues involved if you believe a colleague is experiencing impairment at work.  Do you have a responsibility to address the situation?  How would you handle it?</a:t>
            </a:r>
          </a:p>
          <a:p>
            <a:pPr>
              <a:lnSpc>
                <a:spcPct val="100000"/>
              </a:lnSpc>
            </a:pPr>
            <a:endParaRPr lang="en-US" dirty="0"/>
          </a:p>
          <a:p>
            <a:pPr marL="0" indent="0">
              <a:lnSpc>
                <a:spcPct val="100000"/>
              </a:lnSpc>
              <a:buNone/>
            </a:pPr>
            <a:r>
              <a:rPr lang="en-US" dirty="0"/>
              <a:t>2.  What are the ethical considerations that arise with mandatory reporting policies/laws?</a:t>
            </a:r>
          </a:p>
          <a:p>
            <a:pPr>
              <a:lnSpc>
                <a:spcPct val="100000"/>
              </a:lnSpc>
            </a:pPr>
            <a:endParaRPr lang="en-US" dirty="0"/>
          </a:p>
          <a:p>
            <a:pPr marL="0" indent="0">
              <a:lnSpc>
                <a:spcPct val="100000"/>
              </a:lnSpc>
              <a:buNone/>
            </a:pPr>
            <a:r>
              <a:rPr lang="en-US" dirty="0"/>
              <a:t>3.  What are the ethical considerations that arise with mandated treatment?</a:t>
            </a:r>
          </a:p>
          <a:p>
            <a:pPr marL="0" indent="0">
              <a:lnSpc>
                <a:spcPct val="100000"/>
              </a:lnSpc>
              <a:buNone/>
            </a:pPr>
            <a:endParaRPr lang="en-US" dirty="0"/>
          </a:p>
          <a:p>
            <a:pPr marL="0" indent="0">
              <a:lnSpc>
                <a:spcPct val="100000"/>
              </a:lnSpc>
              <a:buNone/>
            </a:pPr>
            <a:r>
              <a:rPr lang="en-US" dirty="0"/>
              <a:t>4.  What are the ethical issues connected to the following statement, “If an older person has a drinking problem, really, what’s the harm?  Maybe in their old age, we should just let them enjoy their drinking with what time they have left.”</a:t>
            </a:r>
          </a:p>
        </p:txBody>
      </p:sp>
    </p:spTree>
    <p:extLst>
      <p:ext uri="{BB962C8B-B14F-4D97-AF65-F5344CB8AC3E}">
        <p14:creationId xmlns:p14="http://schemas.microsoft.com/office/powerpoint/2010/main" val="481771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15" y="2759410"/>
            <a:ext cx="10515600" cy="1325563"/>
          </a:xfrm>
        </p:spPr>
        <p:txBody>
          <a:bodyPr/>
          <a:lstStyle/>
          <a:p>
            <a:pPr algn="ctr"/>
            <a:r>
              <a:rPr lang="en-US" u="sng" dirty="0" err="1"/>
              <a:t>dilemnas</a:t>
            </a:r>
            <a:endParaRPr lang="en-US" u="sng" dirty="0"/>
          </a:p>
        </p:txBody>
      </p:sp>
    </p:spTree>
    <p:extLst>
      <p:ext uri="{BB962C8B-B14F-4D97-AF65-F5344CB8AC3E}">
        <p14:creationId xmlns:p14="http://schemas.microsoft.com/office/powerpoint/2010/main" val="1556330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1947" y="2278146"/>
            <a:ext cx="10515600" cy="1325563"/>
          </a:xfrm>
        </p:spPr>
        <p:txBody>
          <a:bodyPr/>
          <a:lstStyle/>
          <a:p>
            <a:pPr algn="ctr"/>
            <a:r>
              <a:rPr lang="en-US" u="sng" dirty="0" err="1"/>
              <a:t>ProQOL</a:t>
            </a:r>
            <a:endParaRPr lang="en-US" u="sng" dirty="0"/>
          </a:p>
        </p:txBody>
      </p:sp>
    </p:spTree>
    <p:extLst>
      <p:ext uri="{BB962C8B-B14F-4D97-AF65-F5344CB8AC3E}">
        <p14:creationId xmlns:p14="http://schemas.microsoft.com/office/powerpoint/2010/main" val="6950594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therapy dog meme">
            <a:extLst>
              <a:ext uri="{FF2B5EF4-FFF2-40B4-BE49-F238E27FC236}">
                <a16:creationId xmlns:a16="http://schemas.microsoft.com/office/drawing/2014/main" id="{3B2530B7-1C13-422F-9215-1B0AD7277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7" y="1203158"/>
            <a:ext cx="5462337" cy="485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0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DF153C-B338-481C-B02F-6C4318ED2003}"/>
              </a:ext>
            </a:extLst>
          </p:cNvPr>
          <p:cNvSpPr>
            <a:spLocks noGrp="1"/>
          </p:cNvSpPr>
          <p:nvPr>
            <p:ph type="title"/>
          </p:nvPr>
        </p:nvSpPr>
        <p:spPr/>
        <p:txBody>
          <a:bodyPr/>
          <a:lstStyle/>
          <a:p>
            <a:r>
              <a:rPr lang="en-US" u="sng" dirty="0"/>
              <a:t>definitions</a:t>
            </a:r>
          </a:p>
        </p:txBody>
      </p:sp>
      <p:sp>
        <p:nvSpPr>
          <p:cNvPr id="5" name="Content Placeholder 4">
            <a:extLst>
              <a:ext uri="{FF2B5EF4-FFF2-40B4-BE49-F238E27FC236}">
                <a16:creationId xmlns:a16="http://schemas.microsoft.com/office/drawing/2014/main" id="{1D0E531F-5B3F-4964-A9A2-4EEF1567861D}"/>
              </a:ext>
            </a:extLst>
          </p:cNvPr>
          <p:cNvSpPr>
            <a:spLocks noGrp="1"/>
          </p:cNvSpPr>
          <p:nvPr>
            <p:ph sz="half" idx="1"/>
          </p:nvPr>
        </p:nvSpPr>
        <p:spPr>
          <a:xfrm>
            <a:off x="1251678" y="1874517"/>
            <a:ext cx="4800600" cy="3619500"/>
          </a:xfrm>
        </p:spPr>
        <p:txBody>
          <a:bodyPr>
            <a:normAutofit/>
          </a:bodyPr>
          <a:lstStyle/>
          <a:p>
            <a:r>
              <a:rPr lang="en-US" sz="3600" dirty="0"/>
              <a:t>Moral Conduct</a:t>
            </a:r>
          </a:p>
          <a:p>
            <a:endParaRPr lang="en-US" sz="3600" dirty="0"/>
          </a:p>
          <a:p>
            <a:r>
              <a:rPr lang="en-US" sz="3600" dirty="0"/>
              <a:t>Ethics</a:t>
            </a:r>
          </a:p>
          <a:p>
            <a:endParaRPr lang="en-US" sz="3600" dirty="0"/>
          </a:p>
          <a:p>
            <a:r>
              <a:rPr lang="en-US" sz="3600" dirty="0"/>
              <a:t>Law</a:t>
            </a:r>
          </a:p>
        </p:txBody>
      </p:sp>
      <p:sp>
        <p:nvSpPr>
          <p:cNvPr id="6" name="Content Placeholder 5">
            <a:extLst>
              <a:ext uri="{FF2B5EF4-FFF2-40B4-BE49-F238E27FC236}">
                <a16:creationId xmlns:a16="http://schemas.microsoft.com/office/drawing/2014/main" id="{E1C6ADA8-694C-47E7-B3F0-15C180B188F0}"/>
              </a:ext>
            </a:extLst>
          </p:cNvPr>
          <p:cNvSpPr>
            <a:spLocks noGrp="1"/>
          </p:cNvSpPr>
          <p:nvPr>
            <p:ph sz="half" idx="2"/>
          </p:nvPr>
        </p:nvSpPr>
        <p:spPr>
          <a:xfrm>
            <a:off x="5438274" y="1171075"/>
            <a:ext cx="6010122" cy="5304540"/>
          </a:xfrm>
        </p:spPr>
        <p:txBody>
          <a:bodyPr/>
          <a:lstStyle/>
          <a:p>
            <a:endParaRPr lang="en-US" sz="2400" dirty="0"/>
          </a:p>
          <a:p>
            <a:r>
              <a:rPr lang="en-US" sz="2400" dirty="0"/>
              <a:t>Agreed upon rules or standards of practice as established by a profession; conduct deemed as good or right for counselors as a professional group</a:t>
            </a:r>
          </a:p>
          <a:p>
            <a:endParaRPr lang="en-US" sz="2400" dirty="0"/>
          </a:p>
          <a:p>
            <a:r>
              <a:rPr lang="en-US" sz="2400" dirty="0"/>
              <a:t>Refers to a personal belief system</a:t>
            </a:r>
          </a:p>
          <a:p>
            <a:endParaRPr lang="en-US" sz="2400" dirty="0"/>
          </a:p>
          <a:p>
            <a:r>
              <a:rPr lang="en-US" sz="2400" dirty="0"/>
              <a:t>Agreed upon rules in society; less stringent than ethics</a:t>
            </a:r>
          </a:p>
          <a:p>
            <a:endParaRPr lang="en-US" dirty="0"/>
          </a:p>
          <a:p>
            <a:endParaRPr lang="en-US" dirty="0"/>
          </a:p>
        </p:txBody>
      </p:sp>
    </p:spTree>
    <p:extLst>
      <p:ext uri="{BB962C8B-B14F-4D97-AF65-F5344CB8AC3E}">
        <p14:creationId xmlns:p14="http://schemas.microsoft.com/office/powerpoint/2010/main" val="2510729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u="sng"/>
              <a:t>Prevention</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4867275" y="1078377"/>
            <a:ext cx="6562725" cy="5122397"/>
          </a:xfrm>
        </p:spPr>
        <p:txBody>
          <a:bodyPr anchor="ctr">
            <a:normAutofit lnSpcReduction="10000"/>
          </a:bodyPr>
          <a:lstStyle/>
          <a:p>
            <a:endParaRPr lang="en-US" dirty="0"/>
          </a:p>
          <a:p>
            <a:r>
              <a:rPr lang="en-US" sz="2800" dirty="0"/>
              <a:t>Painful symptoms can be a blessing. They point out to the caregiver that his life is out of balance and needing intervention</a:t>
            </a:r>
          </a:p>
          <a:p>
            <a:endParaRPr lang="en-US" sz="2800" dirty="0"/>
          </a:p>
          <a:p>
            <a:r>
              <a:rPr lang="en-US" sz="2800" dirty="0"/>
              <a:t>For the field to retain motivated, competent professionals, training and education program need to emphasize balance, integration of work with the rest of life, and the spiritual and transcendent nature of therapy.</a:t>
            </a:r>
          </a:p>
          <a:p>
            <a:endParaRPr lang="en-US" dirty="0"/>
          </a:p>
          <a:p>
            <a:endParaRPr lang="en-US" dirty="0"/>
          </a:p>
        </p:txBody>
      </p:sp>
    </p:spTree>
    <p:extLst>
      <p:ext uri="{BB962C8B-B14F-4D97-AF65-F5344CB8AC3E}">
        <p14:creationId xmlns:p14="http://schemas.microsoft.com/office/powerpoint/2010/main" val="2486969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u="sng"/>
              <a:t>Prevention</a:t>
            </a:r>
            <a:endParaRPr lang="en-US" sz="3600"/>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7"/>
            <a:ext cx="6262938" cy="5084297"/>
          </a:xfrm>
        </p:spPr>
        <p:txBody>
          <a:bodyPr anchor="ctr">
            <a:normAutofit fontScale="92500"/>
          </a:bodyPr>
          <a:lstStyle/>
          <a:p>
            <a:r>
              <a:rPr lang="en-US" sz="2800" dirty="0"/>
              <a:t>Prevention is better than cure. Studies of those who have managed with success to navigate years of working with distressed clients can be of vital assistance to the field. </a:t>
            </a:r>
          </a:p>
          <a:p>
            <a:endParaRPr lang="en-US" sz="2800" dirty="0"/>
          </a:p>
          <a:p>
            <a:r>
              <a:rPr lang="en-US" sz="2800" dirty="0"/>
              <a:t>Common themes have been identified in therapists who function well and their self-care methods. Recognition of and emphasis on these common themes are needed in training and continuing professional development.</a:t>
            </a:r>
          </a:p>
          <a:p>
            <a:endParaRPr lang="en-US" dirty="0"/>
          </a:p>
        </p:txBody>
      </p:sp>
    </p:spTree>
    <p:extLst>
      <p:ext uri="{BB962C8B-B14F-4D97-AF65-F5344CB8AC3E}">
        <p14:creationId xmlns:p14="http://schemas.microsoft.com/office/powerpoint/2010/main" val="22430941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b="1" u="sng"/>
              <a:t>Prevention</a:t>
            </a:r>
            <a:endParaRPr lang="en-US" sz="3600"/>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4833687" y="354478"/>
            <a:ext cx="6262938" cy="5512922"/>
          </a:xfrm>
        </p:spPr>
        <p:txBody>
          <a:bodyPr anchor="ctr">
            <a:noAutofit/>
          </a:bodyPr>
          <a:lstStyle/>
          <a:p>
            <a:r>
              <a:rPr lang="en-US" sz="2400" dirty="0"/>
              <a:t>The key to prevention of compassion </a:t>
            </a:r>
            <a:r>
              <a:rPr lang="en-US" sz="2400" dirty="0" err="1"/>
              <a:t>fatique</a:t>
            </a:r>
            <a:r>
              <a:rPr lang="en-US" sz="2400" dirty="0"/>
              <a:t> lies in the establishment of a professional ethos in which self-care is viewed as a moral imperative. </a:t>
            </a:r>
          </a:p>
          <a:p>
            <a:pPr marL="0" indent="0">
              <a:buNone/>
            </a:pPr>
            <a:endParaRPr lang="en-US" sz="2400" dirty="0"/>
          </a:p>
          <a:p>
            <a:r>
              <a:rPr lang="en-US" sz="2400" dirty="0"/>
              <a:t>In such a scenario, self-care would be stressed as a priority in our work as counselors by training bodies as well as professional organizations. </a:t>
            </a:r>
          </a:p>
          <a:p>
            <a:pPr marL="0" indent="0">
              <a:buNone/>
            </a:pPr>
            <a:endParaRPr lang="en-US" sz="2400" dirty="0"/>
          </a:p>
          <a:p>
            <a:r>
              <a:rPr lang="en-US" sz="2400" dirty="0"/>
              <a:t>Self-care strategies would be included in the training and on-going maintenance regimes of therapists.</a:t>
            </a:r>
          </a:p>
        </p:txBody>
      </p:sp>
    </p:spTree>
    <p:extLst>
      <p:ext uri="{BB962C8B-B14F-4D97-AF65-F5344CB8AC3E}">
        <p14:creationId xmlns:p14="http://schemas.microsoft.com/office/powerpoint/2010/main" val="21906165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le 1"/>
          <p:cNvSpPr>
            <a:spLocks noGrp="1"/>
          </p:cNvSpPr>
          <p:nvPr>
            <p:ph type="title"/>
          </p:nvPr>
        </p:nvSpPr>
        <p:spPr>
          <a:xfrm>
            <a:off x="931933" y="1162940"/>
            <a:ext cx="4515598" cy="4532120"/>
          </a:xfrm>
        </p:spPr>
        <p:txBody>
          <a:bodyPr anchor="ctr">
            <a:normAutofit/>
          </a:bodyPr>
          <a:lstStyle/>
          <a:p>
            <a:r>
              <a:rPr lang="en-US" sz="4400" b="1" u="sng">
                <a:solidFill>
                  <a:srgbClr val="2A1A00"/>
                </a:solidFill>
              </a:rPr>
              <a:t>The ABC’s of Prevention of </a:t>
            </a:r>
            <a:br>
              <a:rPr lang="en-US" sz="4400" b="1" u="sng">
                <a:solidFill>
                  <a:srgbClr val="2A1A00"/>
                </a:solidFill>
              </a:rPr>
            </a:br>
            <a:r>
              <a:rPr lang="en-US" sz="4400" b="1" u="sng">
                <a:solidFill>
                  <a:srgbClr val="2A1A00"/>
                </a:solidFill>
              </a:rPr>
              <a:t>Compassion Fatique</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749271" y="1128451"/>
            <a:ext cx="4680729" cy="4566609"/>
          </a:xfrm>
        </p:spPr>
        <p:txBody>
          <a:bodyPr anchor="ctr">
            <a:normAutofit/>
          </a:bodyPr>
          <a:lstStyle/>
          <a:p>
            <a:pPr marL="0" indent="0">
              <a:buNone/>
            </a:pPr>
            <a:r>
              <a:rPr lang="en-US" sz="3200" dirty="0"/>
              <a:t>A = Awareness</a:t>
            </a:r>
          </a:p>
          <a:p>
            <a:endParaRPr lang="en-US" sz="3200" dirty="0"/>
          </a:p>
          <a:p>
            <a:pPr marL="0" indent="0">
              <a:buNone/>
            </a:pPr>
            <a:r>
              <a:rPr lang="en-US" sz="3200" dirty="0"/>
              <a:t>B = Balance</a:t>
            </a:r>
          </a:p>
          <a:p>
            <a:endParaRPr lang="en-US" sz="3200" dirty="0"/>
          </a:p>
          <a:p>
            <a:pPr marL="0" indent="0">
              <a:buNone/>
            </a:pPr>
            <a:r>
              <a:rPr lang="en-US" sz="3200" dirty="0"/>
              <a:t>C = Connections</a:t>
            </a:r>
          </a:p>
        </p:txBody>
      </p:sp>
    </p:spTree>
    <p:extLst>
      <p:ext uri="{BB962C8B-B14F-4D97-AF65-F5344CB8AC3E}">
        <p14:creationId xmlns:p14="http://schemas.microsoft.com/office/powerpoint/2010/main" val="307321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1678" y="382385"/>
            <a:ext cx="10178322" cy="1492132"/>
          </a:xfrm>
        </p:spPr>
        <p:txBody>
          <a:bodyPr anchor="ctr">
            <a:normAutofit/>
          </a:bodyPr>
          <a:lstStyle/>
          <a:p>
            <a:r>
              <a:rPr lang="en-US" u="sng" dirty="0"/>
              <a:t>A = Awareness of Issues &amp; Contributing Factors</a:t>
            </a:r>
            <a:endParaRPr lang="en-US" u="sng"/>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AF7CB8D-D209-4FFC-AEA8-17DBE5D1AACD}"/>
              </a:ext>
            </a:extLst>
          </p:cNvPr>
          <p:cNvGraphicFramePr>
            <a:graphicFrameLocks noGrp="1"/>
          </p:cNvGraphicFramePr>
          <p:nvPr>
            <p:ph idx="1"/>
            <p:extLst>
              <p:ext uri="{D42A27DB-BD31-4B8C-83A1-F6EECF244321}">
                <p14:modId xmlns:p14="http://schemas.microsoft.com/office/powerpoint/2010/main" val="4206208691"/>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473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A = Awareness of Issues &amp; Contributing Factors</a:t>
            </a:r>
            <a:endParaRPr lang="en-US" dirty="0"/>
          </a:p>
        </p:txBody>
      </p:sp>
      <p:sp>
        <p:nvSpPr>
          <p:cNvPr id="3" name="Content Placeholder 2"/>
          <p:cNvSpPr>
            <a:spLocks noGrp="1"/>
          </p:cNvSpPr>
          <p:nvPr>
            <p:ph idx="1"/>
          </p:nvPr>
        </p:nvSpPr>
        <p:spPr>
          <a:xfrm>
            <a:off x="914400" y="1850709"/>
            <a:ext cx="10515600" cy="5007291"/>
          </a:xfrm>
        </p:spPr>
        <p:txBody>
          <a:bodyPr>
            <a:normAutofit fontScale="92500" lnSpcReduction="20000"/>
          </a:bodyPr>
          <a:lstStyle/>
          <a:p>
            <a:endParaRPr lang="en-US" sz="3200" dirty="0"/>
          </a:p>
          <a:p>
            <a:r>
              <a:rPr lang="en-US" sz="3200" dirty="0"/>
              <a:t>Awareness of symptoms:</a:t>
            </a:r>
          </a:p>
          <a:p>
            <a:pPr marL="0" indent="0">
              <a:buNone/>
            </a:pPr>
            <a:endParaRPr lang="en-US" sz="3200" dirty="0"/>
          </a:p>
          <a:p>
            <a:pPr lvl="1"/>
            <a:r>
              <a:rPr lang="en-US" altLang="en-US" sz="3200" dirty="0"/>
              <a:t>Ability to function is interfered with or altered.</a:t>
            </a:r>
          </a:p>
          <a:p>
            <a:pPr lvl="1"/>
            <a:r>
              <a:rPr lang="en-US" altLang="en-US" sz="3200" dirty="0"/>
              <a:t>Situation or incident does not seem “typical or ordinary”, it feels traumatic.</a:t>
            </a:r>
          </a:p>
          <a:p>
            <a:pPr lvl="1"/>
            <a:r>
              <a:rPr lang="en-US" altLang="en-US" sz="3200" dirty="0"/>
              <a:t>“Compassion stress” impinges upon or breaks through normal boundaries</a:t>
            </a:r>
          </a:p>
          <a:p>
            <a:pPr lvl="1"/>
            <a:r>
              <a:rPr lang="en-US" altLang="en-US" sz="3200" dirty="0"/>
              <a:t>Regularly waking up tired in the morning and struggling to get to work?</a:t>
            </a:r>
          </a:p>
          <a:p>
            <a:pPr lvl="1"/>
            <a:endParaRPr lang="en-US" altLang="en-US" dirty="0"/>
          </a:p>
          <a:p>
            <a:pPr lvl="1"/>
            <a:endParaRPr lang="en-US" altLang="en-US" dirty="0"/>
          </a:p>
          <a:p>
            <a:pPr lvl="1"/>
            <a:endParaRPr lang="en-US" dirty="0"/>
          </a:p>
          <a:p>
            <a:pPr lvl="1"/>
            <a:endParaRPr lang="en-US" dirty="0"/>
          </a:p>
        </p:txBody>
      </p:sp>
    </p:spTree>
    <p:extLst>
      <p:ext uri="{BB962C8B-B14F-4D97-AF65-F5344CB8AC3E}">
        <p14:creationId xmlns:p14="http://schemas.microsoft.com/office/powerpoint/2010/main" val="10238805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A = Awareness of Issues &amp; Contributing Factors</a:t>
            </a:r>
            <a:endParaRPr lang="en-US" dirty="0"/>
          </a:p>
        </p:txBody>
      </p:sp>
      <p:sp>
        <p:nvSpPr>
          <p:cNvPr id="3" name="Content Placeholder 2"/>
          <p:cNvSpPr>
            <a:spLocks noGrp="1"/>
          </p:cNvSpPr>
          <p:nvPr>
            <p:ph idx="1"/>
          </p:nvPr>
        </p:nvSpPr>
        <p:spPr/>
        <p:txBody>
          <a:bodyPr>
            <a:normAutofit fontScale="92500"/>
          </a:bodyPr>
          <a:lstStyle/>
          <a:p>
            <a:pPr lvl="1"/>
            <a:r>
              <a:rPr lang="en-US" altLang="en-US" sz="3200" dirty="0"/>
              <a:t>Feeling as if you are working harder but accomplishing less?</a:t>
            </a:r>
          </a:p>
          <a:p>
            <a:pPr lvl="1"/>
            <a:r>
              <a:rPr lang="en-US" altLang="en-US" sz="3200" dirty="0"/>
              <a:t>Becoming frustrated/irritated easily?</a:t>
            </a:r>
          </a:p>
          <a:p>
            <a:pPr lvl="1"/>
            <a:r>
              <a:rPr lang="en-US" altLang="en-US" sz="3200" dirty="0"/>
              <a:t>Losing compassion for some people while becoming over involved in others?</a:t>
            </a:r>
          </a:p>
          <a:p>
            <a:pPr lvl="1"/>
            <a:r>
              <a:rPr lang="en-US" altLang="en-US" sz="3200" dirty="0"/>
              <a:t>Routinely feeling bored or disgusted?</a:t>
            </a:r>
          </a:p>
          <a:p>
            <a:pPr lvl="1"/>
            <a:r>
              <a:rPr lang="en-US" altLang="en-US" sz="3200" dirty="0"/>
              <a:t>Experiencing illness, aches and pains?</a:t>
            </a:r>
          </a:p>
          <a:p>
            <a:endParaRPr lang="en-US" dirty="0"/>
          </a:p>
        </p:txBody>
      </p:sp>
    </p:spTree>
    <p:extLst>
      <p:ext uri="{BB962C8B-B14F-4D97-AF65-F5344CB8AC3E}">
        <p14:creationId xmlns:p14="http://schemas.microsoft.com/office/powerpoint/2010/main" val="29479912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A = Awareness of Issues &amp; Contributing Factors</a:t>
            </a:r>
            <a:endParaRPr lang="en-US" dirty="0"/>
          </a:p>
        </p:txBody>
      </p:sp>
      <p:sp>
        <p:nvSpPr>
          <p:cNvPr id="3" name="Content Placeholder 2"/>
          <p:cNvSpPr>
            <a:spLocks noGrp="1"/>
          </p:cNvSpPr>
          <p:nvPr>
            <p:ph idx="1"/>
          </p:nvPr>
        </p:nvSpPr>
        <p:spPr>
          <a:xfrm>
            <a:off x="914400" y="2220078"/>
            <a:ext cx="10515600" cy="4351338"/>
          </a:xfrm>
        </p:spPr>
        <p:txBody>
          <a:bodyPr>
            <a:noAutofit/>
          </a:bodyPr>
          <a:lstStyle/>
          <a:p>
            <a:r>
              <a:rPr lang="en-US" sz="3200" dirty="0"/>
              <a:t>If you experience any of the above signs or symptoms, realize that you are not alone and that secondary trauma and compassion fatigue are treatable. </a:t>
            </a:r>
          </a:p>
          <a:p>
            <a:pPr marL="0" indent="0">
              <a:buNone/>
            </a:pPr>
            <a:endParaRPr lang="en-US" sz="3200" dirty="0"/>
          </a:p>
          <a:p>
            <a:r>
              <a:rPr lang="en-US" sz="3200" dirty="0"/>
              <a:t>Work to establish and maintain a healthy balance between your professional work and personal life. </a:t>
            </a:r>
          </a:p>
        </p:txBody>
      </p:sp>
    </p:spTree>
    <p:extLst>
      <p:ext uri="{BB962C8B-B14F-4D97-AF65-F5344CB8AC3E}">
        <p14:creationId xmlns:p14="http://schemas.microsoft.com/office/powerpoint/2010/main" val="39967639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A = Awareness of Issues &amp; Contributing Factors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a:t>Make a concerted effort to keep your body, mind, and health in good shape by eating well and getting plenty of sleep. </a:t>
            </a:r>
          </a:p>
          <a:p>
            <a:pPr marL="0" indent="0">
              <a:buNone/>
            </a:pPr>
            <a:endParaRPr lang="en-US" sz="3200" dirty="0"/>
          </a:p>
          <a:p>
            <a:r>
              <a:rPr lang="en-US" sz="3200" dirty="0"/>
              <a:t>Another important part of therapist self-care is to engage in our own personal therapeutic process in addition to the supervision process that is part of our work. Being a therapist in therapy is a good thing.</a:t>
            </a:r>
          </a:p>
          <a:p>
            <a:endParaRPr lang="en-US" dirty="0"/>
          </a:p>
        </p:txBody>
      </p:sp>
    </p:spTree>
    <p:extLst>
      <p:ext uri="{BB962C8B-B14F-4D97-AF65-F5344CB8AC3E}">
        <p14:creationId xmlns:p14="http://schemas.microsoft.com/office/powerpoint/2010/main" val="22354829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2265"/>
            <a:ext cx="10515600" cy="1325563"/>
          </a:xfrm>
        </p:spPr>
        <p:txBody>
          <a:bodyPr>
            <a:normAutofit fontScale="90000"/>
          </a:bodyPr>
          <a:lstStyle/>
          <a:p>
            <a:pPr algn="ctr"/>
            <a:r>
              <a:rPr lang="en-US" b="1" u="sng" dirty="0"/>
              <a:t>Even Mother Teresa Understood Compassion </a:t>
            </a:r>
            <a:r>
              <a:rPr lang="en-US" b="1" u="sng" dirty="0" err="1"/>
              <a:t>Fatique</a:t>
            </a:r>
            <a:endParaRPr lang="en-US" b="1" u="sng"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504947" y="2454442"/>
            <a:ext cx="2579940" cy="35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1143186" y="2213516"/>
            <a:ext cx="6096000" cy="3046988"/>
          </a:xfrm>
          <a:prstGeom prst="rect">
            <a:avLst/>
          </a:prstGeom>
        </p:spPr>
        <p:txBody>
          <a:bodyPr>
            <a:spAutoFit/>
          </a:bodyPr>
          <a:lstStyle/>
          <a:p>
            <a:r>
              <a:rPr lang="en-US" altLang="en-US" sz="3200" dirty="0"/>
              <a:t>Wrote in her plan to her superiors that it was MANDATORY for her nuns to take an entire year off from their duties every 4-5 years to allow them to heal from the effects of their care-giving work.</a:t>
            </a:r>
          </a:p>
        </p:txBody>
      </p:sp>
    </p:spTree>
    <p:extLst>
      <p:ext uri="{BB962C8B-B14F-4D97-AF65-F5344CB8AC3E}">
        <p14:creationId xmlns:p14="http://schemas.microsoft.com/office/powerpoint/2010/main" val="1990997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18A1-53D4-4C64-B78B-2E0FB9B6A29E}"/>
              </a:ext>
            </a:extLst>
          </p:cNvPr>
          <p:cNvSpPr>
            <a:spLocks noGrp="1"/>
          </p:cNvSpPr>
          <p:nvPr>
            <p:ph type="title"/>
          </p:nvPr>
        </p:nvSpPr>
        <p:spPr/>
        <p:txBody>
          <a:bodyPr/>
          <a:lstStyle/>
          <a:p>
            <a:r>
              <a:rPr lang="en-US" u="sng" dirty="0"/>
              <a:t>definitions</a:t>
            </a:r>
          </a:p>
        </p:txBody>
      </p:sp>
      <p:sp>
        <p:nvSpPr>
          <p:cNvPr id="3" name="Content Placeholder 2">
            <a:extLst>
              <a:ext uri="{FF2B5EF4-FFF2-40B4-BE49-F238E27FC236}">
                <a16:creationId xmlns:a16="http://schemas.microsoft.com/office/drawing/2014/main" id="{CB577878-D98D-4E54-A608-7028DF7C7316}"/>
              </a:ext>
            </a:extLst>
          </p:cNvPr>
          <p:cNvSpPr>
            <a:spLocks noGrp="1"/>
          </p:cNvSpPr>
          <p:nvPr>
            <p:ph sz="half" idx="1"/>
          </p:nvPr>
        </p:nvSpPr>
        <p:spPr>
          <a:xfrm>
            <a:off x="1104900" y="1556084"/>
            <a:ext cx="4800600" cy="3619500"/>
          </a:xfrm>
        </p:spPr>
        <p:txBody>
          <a:bodyPr>
            <a:noAutofit/>
          </a:bodyPr>
          <a:lstStyle/>
          <a:p>
            <a:r>
              <a:rPr lang="en-US" sz="3600" dirty="0"/>
              <a:t>Tort Law</a:t>
            </a:r>
          </a:p>
          <a:p>
            <a:endParaRPr lang="en-US" sz="3600" dirty="0"/>
          </a:p>
          <a:p>
            <a:r>
              <a:rPr lang="en-US" sz="3600" dirty="0"/>
              <a:t>Malpractice</a:t>
            </a:r>
          </a:p>
          <a:p>
            <a:endParaRPr lang="en-US" sz="3600" dirty="0"/>
          </a:p>
          <a:p>
            <a:r>
              <a:rPr lang="en-US" sz="3600" dirty="0"/>
              <a:t>Slippery slope phenomenon</a:t>
            </a:r>
          </a:p>
        </p:txBody>
      </p:sp>
      <p:sp>
        <p:nvSpPr>
          <p:cNvPr id="4" name="Content Placeholder 3">
            <a:extLst>
              <a:ext uri="{FF2B5EF4-FFF2-40B4-BE49-F238E27FC236}">
                <a16:creationId xmlns:a16="http://schemas.microsoft.com/office/drawing/2014/main" id="{9FD8FD8D-9D79-48BA-8506-0B9C4995D288}"/>
              </a:ext>
            </a:extLst>
          </p:cNvPr>
          <p:cNvSpPr>
            <a:spLocks noGrp="1"/>
          </p:cNvSpPr>
          <p:nvPr>
            <p:ph sz="half" idx="2"/>
          </p:nvPr>
        </p:nvSpPr>
        <p:spPr>
          <a:xfrm>
            <a:off x="5905500" y="1435769"/>
            <a:ext cx="5542896" cy="5422231"/>
          </a:xfrm>
        </p:spPr>
        <p:txBody>
          <a:bodyPr>
            <a:normAutofit/>
          </a:bodyPr>
          <a:lstStyle/>
          <a:p>
            <a:r>
              <a:rPr lang="en-US" sz="2400" dirty="0"/>
              <a:t>Area of tort law that holds professionals responsible for harm done to public</a:t>
            </a:r>
          </a:p>
          <a:p>
            <a:endParaRPr lang="en-US" sz="2400" dirty="0"/>
          </a:p>
          <a:p>
            <a:r>
              <a:rPr lang="en-US" sz="2400" dirty="0"/>
              <a:t>Term used to describe what happens when one begins to compromise one’s principles, easier and easier as happens</a:t>
            </a:r>
          </a:p>
          <a:p>
            <a:endParaRPr lang="en-US" sz="2400" dirty="0"/>
          </a:p>
          <a:p>
            <a:r>
              <a:rPr lang="en-US" sz="2400" dirty="0"/>
              <a:t>Law that states a person will be held responsible in court of law if they cause harm to someone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9379993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66360" y="-324494"/>
            <a:ext cx="8534399" cy="1413758"/>
          </a:xfrm>
        </p:spPr>
        <p:txBody>
          <a:bodyPr anchor="b">
            <a:normAutofit/>
          </a:bodyPr>
          <a:lstStyle/>
          <a:p>
            <a:pPr algn="ctr"/>
            <a:r>
              <a:rPr lang="en-US" sz="4400" u="sng" dirty="0"/>
              <a:t>B = Balance In Your Life</a:t>
            </a:r>
            <a:endParaRPr lang="en-US" sz="44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1847850"/>
            <a:ext cx="8534400" cy="4400550"/>
          </a:xfrm>
        </p:spPr>
        <p:txBody>
          <a:bodyPr>
            <a:normAutofit/>
          </a:bodyPr>
          <a:lstStyle/>
          <a:p>
            <a:r>
              <a:rPr lang="en-US" altLang="en-US" sz="2400" dirty="0">
                <a:effectLst/>
              </a:rPr>
              <a:t>Emotions are a signal that tell us when something is wrong or we are out of balance</a:t>
            </a:r>
          </a:p>
          <a:p>
            <a:pPr marL="0" indent="0">
              <a:buNone/>
            </a:pPr>
            <a:endParaRPr lang="en-US" altLang="en-US" sz="2400" dirty="0">
              <a:effectLst/>
            </a:endParaRPr>
          </a:p>
          <a:p>
            <a:r>
              <a:rPr lang="en-US" altLang="en-US" sz="2400" dirty="0">
                <a:effectLst/>
              </a:rPr>
              <a:t>We all need meaning and purpose in our life</a:t>
            </a:r>
          </a:p>
          <a:p>
            <a:pPr marL="0" indent="0">
              <a:buNone/>
            </a:pPr>
            <a:endParaRPr lang="en-US" altLang="en-US" sz="2400" dirty="0">
              <a:effectLst/>
            </a:endParaRPr>
          </a:p>
          <a:p>
            <a:r>
              <a:rPr lang="en-US" altLang="en-US" sz="2400" dirty="0">
                <a:effectLst/>
              </a:rPr>
              <a:t>We all need autonomy and freedom to make choices that bring us balance and happiness</a:t>
            </a:r>
          </a:p>
          <a:p>
            <a:pPr marL="0" indent="0">
              <a:buNone/>
            </a:pPr>
            <a:endParaRPr lang="en-US" altLang="en-US" sz="2400" dirty="0">
              <a:effectLst/>
            </a:endParaRPr>
          </a:p>
          <a:p>
            <a:r>
              <a:rPr lang="en-US" altLang="en-US" sz="2400" dirty="0"/>
              <a:t>We all have hidden sources of energy and healing power. </a:t>
            </a:r>
          </a:p>
          <a:p>
            <a:endParaRPr lang="en-US" altLang="en-US" dirty="0"/>
          </a:p>
          <a:p>
            <a:endParaRPr lang="en-US" dirty="0"/>
          </a:p>
        </p:txBody>
      </p:sp>
    </p:spTree>
    <p:extLst>
      <p:ext uri="{BB962C8B-B14F-4D97-AF65-F5344CB8AC3E}">
        <p14:creationId xmlns:p14="http://schemas.microsoft.com/office/powerpoint/2010/main" val="24669891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B = Balance In Your Life</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sz="3200" dirty="0"/>
              <a:t>When you identify the things that fuel you, the things that you have true passion for, your fatigue will disappear.</a:t>
            </a:r>
          </a:p>
          <a:p>
            <a:pPr marL="0" indent="0">
              <a:buNone/>
            </a:pPr>
            <a:endParaRPr lang="en-US" altLang="en-US" sz="3200" dirty="0"/>
          </a:p>
          <a:p>
            <a:r>
              <a:rPr lang="en-US" altLang="en-US" sz="3200" dirty="0"/>
              <a:t>Balancing your life involves putting the things that we value and have passion for in our schedule.</a:t>
            </a:r>
          </a:p>
          <a:p>
            <a:pPr marL="0" indent="0">
              <a:buNone/>
            </a:pPr>
            <a:endParaRPr lang="en-US" altLang="en-US" sz="3200" dirty="0"/>
          </a:p>
          <a:p>
            <a:r>
              <a:rPr lang="en-US" sz="3200" dirty="0"/>
              <a:t>Listen to what we Tell our Clients</a:t>
            </a:r>
          </a:p>
          <a:p>
            <a:endParaRPr lang="en-US" dirty="0"/>
          </a:p>
        </p:txBody>
      </p:sp>
    </p:spTree>
    <p:extLst>
      <p:ext uri="{BB962C8B-B14F-4D97-AF65-F5344CB8AC3E}">
        <p14:creationId xmlns:p14="http://schemas.microsoft.com/office/powerpoint/2010/main" val="10227011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a:t>B = Balance In Your Life</a:t>
            </a:r>
          </a:p>
        </p:txBody>
      </p:sp>
      <p:sp>
        <p:nvSpPr>
          <p:cNvPr id="4" name="Content Placeholder 3"/>
          <p:cNvSpPr>
            <a:spLocks noGrp="1"/>
          </p:cNvSpPr>
          <p:nvPr>
            <p:ph idx="1"/>
          </p:nvPr>
        </p:nvSpPr>
        <p:spPr/>
        <p:txBody>
          <a:bodyPr>
            <a:normAutofit fontScale="92500" lnSpcReduction="20000"/>
          </a:bodyPr>
          <a:lstStyle/>
          <a:p>
            <a:r>
              <a:rPr lang="en-US" altLang="en-US" sz="3200" dirty="0"/>
              <a:t>Practice excellent self-care</a:t>
            </a:r>
          </a:p>
          <a:p>
            <a:pPr marL="0" indent="0">
              <a:buNone/>
            </a:pPr>
            <a:endParaRPr lang="en-US" altLang="en-US" sz="3200" dirty="0"/>
          </a:p>
          <a:p>
            <a:r>
              <a:rPr lang="en-US" altLang="en-US" sz="3200" dirty="0"/>
              <a:t>Nurture yourself by putting activities in your schedule that are sources of pleasure, joy and diversion</a:t>
            </a:r>
          </a:p>
          <a:p>
            <a:pPr marL="0" indent="0">
              <a:buNone/>
            </a:pPr>
            <a:endParaRPr lang="en-US" altLang="en-US" sz="3200" dirty="0"/>
          </a:p>
          <a:p>
            <a:r>
              <a:rPr lang="en-US" altLang="en-US" sz="3200" dirty="0"/>
              <a:t>Allow yourself to take mini-escapes- these relieve the intensity of your work </a:t>
            </a:r>
          </a:p>
          <a:p>
            <a:endParaRPr lang="en-US" dirty="0"/>
          </a:p>
        </p:txBody>
      </p:sp>
    </p:spTree>
    <p:extLst>
      <p:ext uri="{BB962C8B-B14F-4D97-AF65-F5344CB8AC3E}">
        <p14:creationId xmlns:p14="http://schemas.microsoft.com/office/powerpoint/2010/main" val="29679428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B = Balance In Your Life</a:t>
            </a:r>
            <a:endParaRPr lang="en-US" dirty="0"/>
          </a:p>
        </p:txBody>
      </p:sp>
      <p:sp>
        <p:nvSpPr>
          <p:cNvPr id="3" name="Content Placeholder 2"/>
          <p:cNvSpPr>
            <a:spLocks noGrp="1"/>
          </p:cNvSpPr>
          <p:nvPr>
            <p:ph idx="1"/>
          </p:nvPr>
        </p:nvSpPr>
        <p:spPr>
          <a:xfrm>
            <a:off x="1251678" y="1552075"/>
            <a:ext cx="10178322" cy="4327518"/>
          </a:xfrm>
        </p:spPr>
        <p:txBody>
          <a:bodyPr>
            <a:normAutofit fontScale="92500" lnSpcReduction="20000"/>
          </a:bodyPr>
          <a:lstStyle/>
          <a:p>
            <a:r>
              <a:rPr lang="en-US" altLang="en-US" sz="3200" dirty="0"/>
              <a:t>Transform the negative impact of your work (find meaning, challenge negativity, find gratitude)</a:t>
            </a:r>
          </a:p>
          <a:p>
            <a:pPr marL="0" indent="0">
              <a:buNone/>
            </a:pPr>
            <a:endParaRPr lang="en-US" altLang="en-US" sz="3200" dirty="0"/>
          </a:p>
          <a:p>
            <a:r>
              <a:rPr lang="en-US" altLang="en-US" sz="3200" dirty="0"/>
              <a:t>Get medical treatment if needed to relieve symptoms that interfere with daily functioning- don’t use alcohol or drugs to self-medicate</a:t>
            </a:r>
          </a:p>
          <a:p>
            <a:pPr marL="0" indent="0">
              <a:buNone/>
            </a:pPr>
            <a:endParaRPr lang="en-US" altLang="en-US" sz="3200" dirty="0"/>
          </a:p>
          <a:p>
            <a:r>
              <a:rPr lang="en-US" altLang="en-US" sz="3200" dirty="0"/>
              <a:t>Get professional help when needed to get back on track- we all need coaches and consultants at times</a:t>
            </a:r>
          </a:p>
          <a:p>
            <a:endParaRPr lang="en-US" dirty="0"/>
          </a:p>
        </p:txBody>
      </p:sp>
    </p:spTree>
    <p:extLst>
      <p:ext uri="{BB962C8B-B14F-4D97-AF65-F5344CB8AC3E}">
        <p14:creationId xmlns:p14="http://schemas.microsoft.com/office/powerpoint/2010/main" val="576063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a:t>B = Balance In Your Life</a:t>
            </a:r>
            <a:endParaRPr lang="en-US" dirty="0"/>
          </a:p>
        </p:txBody>
      </p:sp>
      <p:sp>
        <p:nvSpPr>
          <p:cNvPr id="4" name="Content Placeholder 3"/>
          <p:cNvSpPr>
            <a:spLocks noGrp="1"/>
          </p:cNvSpPr>
          <p:nvPr>
            <p:ph idx="1"/>
          </p:nvPr>
        </p:nvSpPr>
        <p:spPr/>
        <p:txBody>
          <a:bodyPr>
            <a:normAutofit lnSpcReduction="10000"/>
          </a:bodyPr>
          <a:lstStyle/>
          <a:p>
            <a:r>
              <a:rPr lang="en-US" altLang="en-US" sz="3200" dirty="0"/>
              <a:t>Have quiet alone time in a calm, beautiful place- a safe retreat where you feel renewed</a:t>
            </a:r>
          </a:p>
          <a:p>
            <a:pPr marL="0" indent="0">
              <a:buNone/>
            </a:pPr>
            <a:endParaRPr lang="en-US" altLang="en-US" sz="3200" dirty="0"/>
          </a:p>
          <a:p>
            <a:r>
              <a:rPr lang="en-US" altLang="en-US" sz="3200" dirty="0"/>
              <a:t>Have an awareness of what restores and replenishes you</a:t>
            </a:r>
          </a:p>
          <a:p>
            <a:pPr marL="0" indent="0">
              <a:buNone/>
            </a:pPr>
            <a:endParaRPr lang="en-US" altLang="en-US" sz="3200" dirty="0"/>
          </a:p>
          <a:p>
            <a:r>
              <a:rPr lang="en-US" altLang="en-US" sz="3200" dirty="0"/>
              <a:t>Find ways to acknowledge loss and grief</a:t>
            </a:r>
          </a:p>
          <a:p>
            <a:pPr marL="0" indent="0">
              <a:buNone/>
            </a:pPr>
            <a:endParaRPr lang="en-US" altLang="en-US" sz="3200" dirty="0"/>
          </a:p>
          <a:p>
            <a:endParaRPr lang="en-US" dirty="0"/>
          </a:p>
        </p:txBody>
      </p:sp>
    </p:spTree>
    <p:extLst>
      <p:ext uri="{BB962C8B-B14F-4D97-AF65-F5344CB8AC3E}">
        <p14:creationId xmlns:p14="http://schemas.microsoft.com/office/powerpoint/2010/main" val="10697732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B = Balance In Your Life</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sz="3200" dirty="0"/>
              <a:t>Stay clear with commitment to career goals or your personal mission</a:t>
            </a:r>
          </a:p>
          <a:p>
            <a:pPr marL="0" indent="0">
              <a:buNone/>
            </a:pPr>
            <a:endParaRPr lang="en-US" altLang="en-US" sz="3200" dirty="0"/>
          </a:p>
          <a:p>
            <a:r>
              <a:rPr lang="en-US" altLang="en-US" sz="3200" dirty="0"/>
              <a:t>Know how to focus on what you can control</a:t>
            </a:r>
          </a:p>
          <a:p>
            <a:pPr marL="0" indent="0">
              <a:buNone/>
            </a:pPr>
            <a:endParaRPr lang="en-US" altLang="en-US" sz="3200" dirty="0"/>
          </a:p>
          <a:p>
            <a:r>
              <a:rPr lang="en-US" altLang="en-US" sz="3200" dirty="0"/>
              <a:t>Look at situations as entertaining challenges and opportunities, not problems or stresses</a:t>
            </a:r>
          </a:p>
          <a:p>
            <a:endParaRPr lang="en-US" dirty="0"/>
          </a:p>
        </p:txBody>
      </p:sp>
    </p:spTree>
    <p:extLst>
      <p:ext uri="{BB962C8B-B14F-4D97-AF65-F5344CB8AC3E}">
        <p14:creationId xmlns:p14="http://schemas.microsoft.com/office/powerpoint/2010/main" val="2641897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B = Balance In Your Life</a:t>
            </a:r>
            <a:endParaRPr lang="en-US" b="1" dirty="0"/>
          </a:p>
        </p:txBody>
      </p:sp>
      <p:sp>
        <p:nvSpPr>
          <p:cNvPr id="3" name="Content Placeholder 2"/>
          <p:cNvSpPr>
            <a:spLocks noGrp="1"/>
          </p:cNvSpPr>
          <p:nvPr>
            <p:ph idx="1"/>
          </p:nvPr>
        </p:nvSpPr>
        <p:spPr>
          <a:xfrm>
            <a:off x="1251678" y="1552075"/>
            <a:ext cx="10178322" cy="4327518"/>
          </a:xfrm>
        </p:spPr>
        <p:txBody>
          <a:bodyPr>
            <a:normAutofit fontScale="85000" lnSpcReduction="10000"/>
          </a:bodyPr>
          <a:lstStyle/>
          <a:p>
            <a:pPr fontAlgn="base"/>
            <a:r>
              <a:rPr lang="en-US" sz="3200" dirty="0"/>
              <a:t>In the Interest of Self-Care, It Is Important to Remember that Balance</a:t>
            </a:r>
          </a:p>
          <a:p>
            <a:pPr marL="457200" lvl="1" indent="0" fontAlgn="base">
              <a:buNone/>
            </a:pPr>
            <a:endParaRPr lang="en-US" sz="3200" dirty="0"/>
          </a:p>
          <a:p>
            <a:pPr lvl="1" fontAlgn="t"/>
            <a:r>
              <a:rPr lang="en-US" sz="3200" dirty="0"/>
              <a:t>Is especially important given our unique occupational vulnerabilities</a:t>
            </a:r>
          </a:p>
          <a:p>
            <a:pPr marL="457200" lvl="1" indent="0" fontAlgn="t">
              <a:buNone/>
            </a:pPr>
            <a:endParaRPr lang="en-US" sz="3200" dirty="0"/>
          </a:p>
          <a:p>
            <a:pPr lvl="1" fontAlgn="t"/>
            <a:r>
              <a:rPr lang="en-US" sz="3200" dirty="0"/>
              <a:t>Enables us to be more present and effective with our clients</a:t>
            </a:r>
          </a:p>
          <a:p>
            <a:pPr marL="457200" lvl="1" indent="0" fontAlgn="t">
              <a:buNone/>
            </a:pPr>
            <a:r>
              <a:rPr lang="en-US" sz="3200" dirty="0"/>
              <a:t> </a:t>
            </a:r>
          </a:p>
          <a:p>
            <a:pPr lvl="1" fontAlgn="t"/>
            <a:r>
              <a:rPr lang="en-US" sz="3200" dirty="0"/>
              <a:t>Encourages more rewards in all aspects of our lives.</a:t>
            </a:r>
          </a:p>
          <a:p>
            <a:endParaRPr lang="en-US" dirty="0"/>
          </a:p>
        </p:txBody>
      </p:sp>
    </p:spTree>
    <p:extLst>
      <p:ext uri="{BB962C8B-B14F-4D97-AF65-F5344CB8AC3E}">
        <p14:creationId xmlns:p14="http://schemas.microsoft.com/office/powerpoint/2010/main" val="1284692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Chinese Proverb</a:t>
            </a:r>
          </a:p>
        </p:txBody>
      </p:sp>
      <p:sp>
        <p:nvSpPr>
          <p:cNvPr id="3" name="Content Placeholder 2"/>
          <p:cNvSpPr>
            <a:spLocks noGrp="1"/>
          </p:cNvSpPr>
          <p:nvPr>
            <p:ph idx="1"/>
          </p:nvPr>
        </p:nvSpPr>
        <p:spPr/>
        <p:txBody>
          <a:bodyPr>
            <a:normAutofit lnSpcReduction="10000"/>
          </a:bodyPr>
          <a:lstStyle/>
          <a:p>
            <a:r>
              <a:rPr lang="en-US" sz="3200" dirty="0"/>
              <a:t>Equation for the value of your life</a:t>
            </a:r>
          </a:p>
          <a:p>
            <a:pPr lvl="1"/>
            <a:r>
              <a:rPr lang="en-US" sz="3200" dirty="0"/>
              <a:t>Your Health = 1</a:t>
            </a:r>
          </a:p>
          <a:p>
            <a:pPr lvl="1"/>
            <a:r>
              <a:rPr lang="en-US" sz="3200" dirty="0"/>
              <a:t>Everything else = 0</a:t>
            </a:r>
          </a:p>
          <a:p>
            <a:pPr lvl="1"/>
            <a:endParaRPr lang="en-US" sz="3200" dirty="0"/>
          </a:p>
          <a:p>
            <a:pPr marL="457200" lvl="1" indent="0">
              <a:buNone/>
            </a:pPr>
            <a:endParaRPr lang="en-US" sz="3200" dirty="0"/>
          </a:p>
          <a:p>
            <a:pPr marL="457200" lvl="1" indent="0">
              <a:buNone/>
            </a:pPr>
            <a:r>
              <a:rPr lang="en-US" sz="3200" dirty="0"/>
              <a:t>Without your health, you have nothing.</a:t>
            </a:r>
          </a:p>
        </p:txBody>
      </p:sp>
      <p:pic>
        <p:nvPicPr>
          <p:cNvPr id="3074" name="Picture 2" descr="Image result for chinese proverb symbol for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704" y="2948043"/>
            <a:ext cx="4094747" cy="226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68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B = Balance In Your Life</a:t>
            </a:r>
            <a:endParaRPr lang="en-US" dirty="0"/>
          </a:p>
        </p:txBody>
      </p:sp>
      <p:sp>
        <p:nvSpPr>
          <p:cNvPr id="3" name="Content Placeholder 2"/>
          <p:cNvSpPr>
            <a:spLocks noGrp="1"/>
          </p:cNvSpPr>
          <p:nvPr>
            <p:ph idx="1"/>
          </p:nvPr>
        </p:nvSpPr>
        <p:spPr/>
        <p:txBody>
          <a:bodyPr>
            <a:normAutofit fontScale="70000" lnSpcReduction="20000"/>
          </a:bodyPr>
          <a:lstStyle/>
          <a:p>
            <a:pPr lvl="1"/>
            <a:r>
              <a:rPr lang="en-US" altLang="en-US" sz="3200" dirty="0"/>
              <a:t>Exercise</a:t>
            </a:r>
          </a:p>
          <a:p>
            <a:pPr marL="457200" lvl="1" indent="0">
              <a:buNone/>
            </a:pPr>
            <a:endParaRPr lang="en-US" altLang="en-US" sz="3200" dirty="0"/>
          </a:p>
          <a:p>
            <a:pPr lvl="1"/>
            <a:r>
              <a:rPr lang="en-US" altLang="en-US" sz="3200" dirty="0"/>
              <a:t>Relax-Breathe</a:t>
            </a:r>
          </a:p>
          <a:p>
            <a:pPr marL="457200" lvl="1" indent="0">
              <a:buNone/>
            </a:pPr>
            <a:endParaRPr lang="en-US" altLang="en-US" sz="3200" dirty="0"/>
          </a:p>
          <a:p>
            <a:pPr lvl="1"/>
            <a:r>
              <a:rPr lang="en-US" altLang="en-US" sz="3200" dirty="0"/>
              <a:t>Get adequate sleep</a:t>
            </a:r>
          </a:p>
          <a:p>
            <a:pPr marL="457200" lvl="1" indent="0">
              <a:buNone/>
            </a:pPr>
            <a:endParaRPr lang="en-US" altLang="en-US" sz="3200" dirty="0"/>
          </a:p>
          <a:p>
            <a:pPr lvl="1"/>
            <a:r>
              <a:rPr lang="en-US" altLang="en-US" sz="3200" dirty="0"/>
              <a:t>Good nutrition and water</a:t>
            </a:r>
          </a:p>
          <a:p>
            <a:pPr marL="457200" lvl="1" indent="0">
              <a:buNone/>
            </a:pPr>
            <a:endParaRPr lang="en-US" altLang="en-US" sz="3200" dirty="0"/>
          </a:p>
          <a:p>
            <a:pPr lvl="1"/>
            <a:r>
              <a:rPr lang="en-US" altLang="en-US" sz="3200" dirty="0"/>
              <a:t>Good medical and preventative care</a:t>
            </a:r>
          </a:p>
          <a:p>
            <a:endParaRPr lang="en-US" dirty="0"/>
          </a:p>
        </p:txBody>
      </p:sp>
    </p:spTree>
    <p:extLst>
      <p:ext uri="{BB962C8B-B14F-4D97-AF65-F5344CB8AC3E}">
        <p14:creationId xmlns:p14="http://schemas.microsoft.com/office/powerpoint/2010/main" val="39166104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C = Connections</a:t>
            </a:r>
          </a:p>
        </p:txBody>
      </p:sp>
      <p:sp>
        <p:nvSpPr>
          <p:cNvPr id="3" name="Content Placeholder 2"/>
          <p:cNvSpPr>
            <a:spLocks noGrp="1"/>
          </p:cNvSpPr>
          <p:nvPr>
            <p:ph idx="1"/>
          </p:nvPr>
        </p:nvSpPr>
        <p:spPr>
          <a:xfrm>
            <a:off x="1083039" y="1874520"/>
            <a:ext cx="10515600" cy="4983480"/>
          </a:xfrm>
        </p:spPr>
        <p:txBody>
          <a:bodyPr>
            <a:noAutofit/>
          </a:bodyPr>
          <a:lstStyle/>
          <a:p>
            <a:r>
              <a:rPr lang="en-US" altLang="en-US" sz="3200" dirty="0"/>
              <a:t>Talk out your stress- process your thoughts and reactions with someone else (coworker, therapist, clergy, friend, family, supervisor)</a:t>
            </a:r>
          </a:p>
          <a:p>
            <a:pPr>
              <a:buNone/>
            </a:pPr>
            <a:endParaRPr lang="en-US" altLang="en-US" sz="3200" dirty="0"/>
          </a:p>
          <a:p>
            <a:r>
              <a:rPr lang="en-US" altLang="en-US" sz="3200" dirty="0"/>
              <a:t>Build a positive support system that supports you, not fuels your stress</a:t>
            </a:r>
          </a:p>
          <a:p>
            <a:pPr>
              <a:buNone/>
            </a:pPr>
            <a:endParaRPr lang="en-US" altLang="en-US" sz="3200" dirty="0"/>
          </a:p>
        </p:txBody>
      </p:sp>
    </p:spTree>
    <p:extLst>
      <p:ext uri="{BB962C8B-B14F-4D97-AF65-F5344CB8AC3E}">
        <p14:creationId xmlns:p14="http://schemas.microsoft.com/office/powerpoint/2010/main" val="321953313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5058</Words>
  <Application>Microsoft Office PowerPoint</Application>
  <PresentationFormat>Widescreen</PresentationFormat>
  <Paragraphs>616</Paragraphs>
  <Slides>135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135</vt:i4>
      </vt:variant>
    </vt:vector>
  </HeadingPairs>
  <TitlesOfParts>
    <vt:vector size="142" baseType="lpstr">
      <vt:lpstr>Arial</vt:lpstr>
      <vt:lpstr>Calibri</vt:lpstr>
      <vt:lpstr>Gill Sans MT</vt:lpstr>
      <vt:lpstr>Impact</vt:lpstr>
      <vt:lpstr>Open Sans</vt:lpstr>
      <vt:lpstr>Times New Roman</vt:lpstr>
      <vt:lpstr>Badge</vt:lpstr>
      <vt:lpstr>Self-Care as an Ethical Priority</vt:lpstr>
      <vt:lpstr>What does COD Look Like? </vt:lpstr>
      <vt:lpstr>What does COD Look Like?</vt:lpstr>
      <vt:lpstr>What does COD Look Like?</vt:lpstr>
      <vt:lpstr>Stigma</vt:lpstr>
      <vt:lpstr>Rules to Eliminate Stigma</vt:lpstr>
      <vt:lpstr>Rules to Eliminate Stigma</vt:lpstr>
      <vt:lpstr>definitions</vt:lpstr>
      <vt:lpstr>definitions</vt:lpstr>
      <vt:lpstr>Law vs Ethics vs Best Practices</vt:lpstr>
      <vt:lpstr>Types of Ethics</vt:lpstr>
      <vt:lpstr>Types of Ethics</vt:lpstr>
      <vt:lpstr>Types of Ethics</vt:lpstr>
      <vt:lpstr>Types of Ethics</vt:lpstr>
      <vt:lpstr>Types of Ethics</vt:lpstr>
      <vt:lpstr>Why Do We Need Ethics</vt:lpstr>
      <vt:lpstr>PowerPoint Presentation</vt:lpstr>
      <vt:lpstr>Me:  Defined </vt:lpstr>
      <vt:lpstr>Me:  Defined</vt:lpstr>
      <vt:lpstr>Me:  Defined</vt:lpstr>
      <vt:lpstr>Privacy, Confidentiality &amp; Privilege</vt:lpstr>
      <vt:lpstr>Privacy, Confidentiality &amp; Privilege</vt:lpstr>
      <vt:lpstr>PRIVELEGE, CONFIDENTIALTY &amp; PRIVACY </vt:lpstr>
      <vt:lpstr>Privacy</vt:lpstr>
      <vt:lpstr>Confidentiality </vt:lpstr>
      <vt:lpstr>Confidentiality</vt:lpstr>
      <vt:lpstr>Privilege or Privileged Communication</vt:lpstr>
      <vt:lpstr>Occupational Risks</vt:lpstr>
      <vt:lpstr>Where Do the Stories Go at the  End of the Day?</vt:lpstr>
      <vt:lpstr>Occupational Risks</vt:lpstr>
      <vt:lpstr>Occupational Risks</vt:lpstr>
      <vt:lpstr>Occupational Risks</vt:lpstr>
      <vt:lpstr>Occupational Risk</vt:lpstr>
      <vt:lpstr>Occupational Risks</vt:lpstr>
      <vt:lpstr>Occupational Risks</vt:lpstr>
      <vt:lpstr>Occupational Risks</vt:lpstr>
      <vt:lpstr>“That which is to give light must endure burning.”                                                         ----Victor Frankl</vt:lpstr>
      <vt:lpstr>Self-Compassion Quiz</vt:lpstr>
      <vt:lpstr>Secondary Trauma</vt:lpstr>
      <vt:lpstr>Secondary or vicarious trauma  or compassion fatique</vt:lpstr>
      <vt:lpstr>PowerPoint Presentation</vt:lpstr>
      <vt:lpstr>PowerPoint Presentation</vt:lpstr>
      <vt:lpstr>PowerPoint Presentation</vt:lpstr>
      <vt:lpstr>PowerPoint Presentation</vt:lpstr>
      <vt:lpstr>Different from burn-out</vt:lpstr>
      <vt:lpstr>Burn-out</vt:lpstr>
      <vt:lpstr>Silencing Response Scale</vt:lpstr>
      <vt:lpstr>PowerPoint Presentation</vt:lpstr>
      <vt:lpstr>4 Self-Tests of Decision of Ethical Dilemma</vt:lpstr>
      <vt:lpstr>Dilemma Tree</vt:lpstr>
      <vt:lpstr>Ethical Issues</vt:lpstr>
      <vt:lpstr>Self-Disclosure</vt:lpstr>
      <vt:lpstr>Self-Disclosure</vt:lpstr>
      <vt:lpstr>Self-Disclosure</vt:lpstr>
      <vt:lpstr>Problems with Counselor Self Disclosure</vt:lpstr>
      <vt:lpstr>Problems with Counselor Self Disclosure</vt:lpstr>
      <vt:lpstr>A New Spin on Self-Disclosure</vt:lpstr>
      <vt:lpstr>A New Spin on Self-Disclosure</vt:lpstr>
      <vt:lpstr>A New Spin on Self-Disclosure</vt:lpstr>
      <vt:lpstr>Questions to Ask Yourself Before Posting</vt:lpstr>
      <vt:lpstr>Questions to Ask Yourself Before Posting</vt:lpstr>
      <vt:lpstr>Email/TEXT Clients</vt:lpstr>
      <vt:lpstr>Confidentiality and Privacy</vt:lpstr>
      <vt:lpstr>Email/Text Issues</vt:lpstr>
      <vt:lpstr>Email/Text Issues</vt:lpstr>
      <vt:lpstr>Sexual &amp; Dual Relationship</vt:lpstr>
      <vt:lpstr>Sexual &amp; Dual Relationship</vt:lpstr>
      <vt:lpstr>Sexual &amp; Dual Relationship</vt:lpstr>
      <vt:lpstr>Patient “Googling”</vt:lpstr>
      <vt:lpstr>Patient “Googling”</vt:lpstr>
      <vt:lpstr>Patient “Googling”</vt:lpstr>
      <vt:lpstr>Patient “Googling”</vt:lpstr>
      <vt:lpstr>Counter-transference</vt:lpstr>
      <vt:lpstr>Financial Issues</vt:lpstr>
      <vt:lpstr> debate</vt:lpstr>
      <vt:lpstr>debate</vt:lpstr>
      <vt:lpstr>dilemnas</vt:lpstr>
      <vt:lpstr>ProQOL</vt:lpstr>
      <vt:lpstr>PowerPoint Presentation</vt:lpstr>
      <vt:lpstr>Prevention</vt:lpstr>
      <vt:lpstr>Prevention</vt:lpstr>
      <vt:lpstr>Prevention</vt:lpstr>
      <vt:lpstr>The ABC’s of Prevention of  Compassion Fatique</vt:lpstr>
      <vt:lpstr>A = Awareness of Issues &amp; Contributing Factors</vt:lpstr>
      <vt:lpstr>A = Awareness of Issues &amp; Contributing Factors</vt:lpstr>
      <vt:lpstr>A = Awareness of Issues &amp; Contributing Factors</vt:lpstr>
      <vt:lpstr>A = Awareness of Issues &amp; Contributing Factors</vt:lpstr>
      <vt:lpstr>A = Awareness of Issues &amp; Contributing Factors</vt:lpstr>
      <vt:lpstr>Even Mother Teresa Understood Compassion Fatique</vt:lpstr>
      <vt:lpstr>B = Balance In Your Life</vt:lpstr>
      <vt:lpstr>B = Balance In Your Life</vt:lpstr>
      <vt:lpstr>B = Balance In Your Life</vt:lpstr>
      <vt:lpstr>B = Balance In Your Life</vt:lpstr>
      <vt:lpstr>B = Balance In Your Life</vt:lpstr>
      <vt:lpstr>B = Balance In Your Life</vt:lpstr>
      <vt:lpstr>B = Balance In Your Life</vt:lpstr>
      <vt:lpstr>Chinese Proverb</vt:lpstr>
      <vt:lpstr>B = Balance In Your Life</vt:lpstr>
      <vt:lpstr>C = Connections</vt:lpstr>
      <vt:lpstr>C = Connections</vt:lpstr>
      <vt:lpstr>C = Connections</vt:lpstr>
      <vt:lpstr>PowerPoint Presentation</vt:lpstr>
      <vt:lpstr>Ways to Avoid Compassion Fatique</vt:lpstr>
      <vt:lpstr>Ways to Avoid Compassion Fatique</vt:lpstr>
      <vt:lpstr>Ways to Avoid Compassion Fatique</vt:lpstr>
      <vt:lpstr>Ways to Avoid Compassion Fatique</vt:lpstr>
      <vt:lpstr>Ways to Avoid Compassion Fatique</vt:lpstr>
      <vt:lpstr>Self-Care outcomes</vt:lpstr>
      <vt:lpstr>Self-Care themes</vt:lpstr>
      <vt:lpstr>Self-Care themes</vt:lpstr>
      <vt:lpstr>Self-Care themes</vt:lpstr>
      <vt:lpstr>Self-Care themes</vt:lpstr>
      <vt:lpstr>How You Can Practice Self-Care </vt:lpstr>
      <vt:lpstr>How You Can Practice Self-Care</vt:lpstr>
      <vt:lpstr>How You Can Practice Self-Care</vt:lpstr>
      <vt:lpstr>How You Can Practice Self-Care</vt:lpstr>
      <vt:lpstr>How You Can Practice Self-Care</vt:lpstr>
      <vt:lpstr>How You Can Practice Self-Care</vt:lpstr>
      <vt:lpstr>How You Can Practice Self-Care</vt:lpstr>
      <vt:lpstr>How You Can Practice Self-Care</vt:lpstr>
      <vt:lpstr>How You Can Practice Self-Care </vt:lpstr>
      <vt:lpstr>How You Can Practice Self-Care</vt:lpstr>
      <vt:lpstr>How You Can Practice Self-Care</vt:lpstr>
      <vt:lpstr>How You Can Practice Self-Care</vt:lpstr>
      <vt:lpstr>Meditation</vt:lpstr>
      <vt:lpstr>Meditation</vt:lpstr>
      <vt:lpstr>Meditation</vt:lpstr>
      <vt:lpstr>Loving/Kindness meditation</vt:lpstr>
      <vt:lpstr>Mindfulness is not trying to relax</vt:lpstr>
      <vt:lpstr>Mindfulness is not about transcending ordinary life</vt:lpstr>
      <vt:lpstr>Mindfulness is not difficult</vt:lpstr>
      <vt:lpstr>Mindfulness is not about emptying the mind of thoughts</vt:lpstr>
      <vt:lpstr>Mindfulness is not an escape from pain</vt:lpstr>
      <vt:lpstr>Mindfulness is not a religion</vt:lpstr>
      <vt:lpstr>“Hope does not take away your problems.  It can lift you above them.”     --Maya Angelou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Self-Care as an Ethical Priority</dc:title>
  <dc:creator>Jill Perry</dc:creator>
  <cp:lastModifiedBy>Jill Perry</cp:lastModifiedBy>
  <cp:revision>3</cp:revision>
  <dcterms:created xsi:type="dcterms:W3CDTF">2019-04-24T21:25:30Z</dcterms:created>
  <dcterms:modified xsi:type="dcterms:W3CDTF">2019-04-30T01:30:34Z</dcterms:modified>
</cp:coreProperties>
</file>