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56" r:id="rId2"/>
    <p:sldId id="258" r:id="rId3"/>
    <p:sldId id="406" r:id="rId4"/>
    <p:sldId id="453" r:id="rId5"/>
    <p:sldId id="507" r:id="rId6"/>
    <p:sldId id="508" r:id="rId7"/>
    <p:sldId id="494" r:id="rId8"/>
    <p:sldId id="489" r:id="rId9"/>
    <p:sldId id="506" r:id="rId10"/>
    <p:sldId id="392" r:id="rId11"/>
    <p:sldId id="499" r:id="rId12"/>
    <p:sldId id="505" r:id="rId13"/>
    <p:sldId id="497" r:id="rId14"/>
    <p:sldId id="470" r:id="rId15"/>
    <p:sldId id="509" r:id="rId16"/>
    <p:sldId id="490" r:id="rId17"/>
    <p:sldId id="500" r:id="rId18"/>
    <p:sldId id="501" r:id="rId19"/>
    <p:sldId id="502" r:id="rId20"/>
    <p:sldId id="503" r:id="rId21"/>
    <p:sldId id="504" r:id="rId22"/>
    <p:sldId id="482" r:id="rId23"/>
    <p:sldId id="365" r:id="rId24"/>
    <p:sldId id="358" r:id="rId25"/>
    <p:sldId id="355" r:id="rId26"/>
    <p:sldId id="374" r:id="rId27"/>
    <p:sldId id="356" r:id="rId28"/>
    <p:sldId id="259" r:id="rId29"/>
    <p:sldId id="284" r:id="rId30"/>
    <p:sldId id="359" r:id="rId31"/>
    <p:sldId id="27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6699FF"/>
    <a:srgbClr val="0066FF"/>
    <a:srgbClr val="FCF711"/>
    <a:srgbClr val="6600CC"/>
    <a:srgbClr val="26BCC2"/>
    <a:srgbClr val="26C6B8"/>
    <a:srgbClr val="20A497"/>
    <a:srgbClr val="B4B4B4"/>
    <a:srgbClr val="26A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31" autoAdjust="0"/>
    <p:restoredTop sz="86356" autoAdjust="0"/>
  </p:normalViewPr>
  <p:slideViewPr>
    <p:cSldViewPr snapToGrid="0">
      <p:cViewPr varScale="1">
        <p:scale>
          <a:sx n="70" d="100"/>
          <a:sy n="70" d="100"/>
        </p:scale>
        <p:origin x="62" y="442"/>
      </p:cViewPr>
      <p:guideLst/>
    </p:cSldViewPr>
  </p:slideViewPr>
  <p:outlineViewPr>
    <p:cViewPr>
      <p:scale>
        <a:sx n="33" d="100"/>
        <a:sy n="33" d="100"/>
      </p:scale>
      <p:origin x="0" y="-8564"/>
    </p:cViewPr>
  </p:outlineViewPr>
  <p:notesTextViewPr>
    <p:cViewPr>
      <p:scale>
        <a:sx n="1" d="1"/>
        <a:sy n="1" d="1"/>
      </p:scale>
      <p:origin x="0" y="0"/>
    </p:cViewPr>
  </p:notesTextViewPr>
  <p:sorterViewPr>
    <p:cViewPr>
      <p:scale>
        <a:sx n="100" d="100"/>
        <a:sy n="100" d="100"/>
      </p:scale>
      <p:origin x="0" y="-4048"/>
    </p:cViewPr>
  </p:sorterViewPr>
  <p:notesViewPr>
    <p:cSldViewPr snapToGrid="0">
      <p:cViewPr varScale="1">
        <p:scale>
          <a:sx n="44" d="100"/>
          <a:sy n="44" d="100"/>
        </p:scale>
        <p:origin x="206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168FAD-13A1-4000-B759-42F78FD28A4D}" type="datetimeFigureOut">
              <a:rPr lang="en-US" smtClean="0"/>
              <a:t>6/16/2022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D19D5E-EEFE-42EE-B4FE-7F08D0DF0ADE}" type="slidenum">
              <a:rPr lang="en-US" smtClean="0"/>
              <a:t>‹#›</a:t>
            </a:fld>
            <a:endParaRPr lang="en-US" dirty="0"/>
          </a:p>
        </p:txBody>
      </p:sp>
    </p:spTree>
    <p:extLst>
      <p:ext uri="{BB962C8B-B14F-4D97-AF65-F5344CB8AC3E}">
        <p14:creationId xmlns:p14="http://schemas.microsoft.com/office/powerpoint/2010/main" val="392706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a:t>
            </a:fld>
            <a:endParaRPr lang="en-US" dirty="0"/>
          </a:p>
        </p:txBody>
      </p:sp>
    </p:spTree>
    <p:extLst>
      <p:ext uri="{BB962C8B-B14F-4D97-AF65-F5344CB8AC3E}">
        <p14:creationId xmlns:p14="http://schemas.microsoft.com/office/powerpoint/2010/main" val="27770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30</a:t>
            </a:fld>
            <a:endParaRPr lang="en-US" dirty="0"/>
          </a:p>
        </p:txBody>
      </p:sp>
    </p:spTree>
    <p:extLst>
      <p:ext uri="{BB962C8B-B14F-4D97-AF65-F5344CB8AC3E}">
        <p14:creationId xmlns:p14="http://schemas.microsoft.com/office/powerpoint/2010/main" val="68609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31</a:t>
            </a:fld>
            <a:endParaRPr lang="en-US" dirty="0"/>
          </a:p>
        </p:txBody>
      </p:sp>
    </p:spTree>
    <p:extLst>
      <p:ext uri="{BB962C8B-B14F-4D97-AF65-F5344CB8AC3E}">
        <p14:creationId xmlns:p14="http://schemas.microsoft.com/office/powerpoint/2010/main" val="299434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a:t>
            </a:fld>
            <a:endParaRPr lang="en-US" dirty="0"/>
          </a:p>
        </p:txBody>
      </p:sp>
    </p:spTree>
    <p:extLst>
      <p:ext uri="{BB962C8B-B14F-4D97-AF65-F5344CB8AC3E}">
        <p14:creationId xmlns:p14="http://schemas.microsoft.com/office/powerpoint/2010/main" val="65193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a:t>
            </a:fld>
            <a:endParaRPr lang="en-US" dirty="0"/>
          </a:p>
        </p:txBody>
      </p:sp>
    </p:spTree>
    <p:extLst>
      <p:ext uri="{BB962C8B-B14F-4D97-AF65-F5344CB8AC3E}">
        <p14:creationId xmlns:p14="http://schemas.microsoft.com/office/powerpoint/2010/main" val="97080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4</a:t>
            </a:fld>
            <a:endParaRPr lang="en-US" dirty="0"/>
          </a:p>
        </p:txBody>
      </p:sp>
    </p:spTree>
    <p:extLst>
      <p:ext uri="{BB962C8B-B14F-4D97-AF65-F5344CB8AC3E}">
        <p14:creationId xmlns:p14="http://schemas.microsoft.com/office/powerpoint/2010/main" val="95099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10</a:t>
            </a:fld>
            <a:endParaRPr lang="en-US" dirty="0"/>
          </a:p>
        </p:txBody>
      </p:sp>
    </p:spTree>
    <p:extLst>
      <p:ext uri="{BB962C8B-B14F-4D97-AF65-F5344CB8AC3E}">
        <p14:creationId xmlns:p14="http://schemas.microsoft.com/office/powerpoint/2010/main" val="307755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24</a:t>
            </a:fld>
            <a:endParaRPr lang="en-US" dirty="0"/>
          </a:p>
        </p:txBody>
      </p:sp>
    </p:spTree>
    <p:extLst>
      <p:ext uri="{BB962C8B-B14F-4D97-AF65-F5344CB8AC3E}">
        <p14:creationId xmlns:p14="http://schemas.microsoft.com/office/powerpoint/2010/main" val="167392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5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28</a:t>
            </a:fld>
            <a:endParaRPr lang="en-US" dirty="0"/>
          </a:p>
        </p:txBody>
      </p:sp>
    </p:spTree>
    <p:extLst>
      <p:ext uri="{BB962C8B-B14F-4D97-AF65-F5344CB8AC3E}">
        <p14:creationId xmlns:p14="http://schemas.microsoft.com/office/powerpoint/2010/main" val="21765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29</a:t>
            </a:fld>
            <a:endParaRPr lang="en-US" dirty="0"/>
          </a:p>
        </p:txBody>
      </p:sp>
    </p:spTree>
    <p:extLst>
      <p:ext uri="{BB962C8B-B14F-4D97-AF65-F5344CB8AC3E}">
        <p14:creationId xmlns:p14="http://schemas.microsoft.com/office/powerpoint/2010/main" val="212422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A594B-09B4-4B0A-9CDA-43C7FEDE7580}"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115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1B9C8-37BC-435D-890E-5B5C40667008}"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6033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A7C6A-D427-4C13-8B1F-23445ED1B30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936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A0546-B5ED-47D9-BFE4-7FCA8EB5A9B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6978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9E5FC-7DCA-4E97-B4CC-21248B95C46E}"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91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83CFE-DCE2-4BAA-B366-1AED4851D40A}"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82655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4EF81-1C43-4AFD-8AC0-96A6CF5D9EE1}"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48145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429A8-A1DC-4399-829C-6DD5B6B45F17}"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3810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383B3-00E5-40A9-8FFA-C570DC2EB017}"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41196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3F201-4531-49F6-99EE-076516E188F4}"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6359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53CA9-AB5F-4C19-96A4-0B99AD173626}"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9865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51010-16D1-4DEB-8C59-042AA371AC0F}" type="datetime1">
              <a:rPr lang="en-US" smtClean="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6984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E26B7-2765-485A-BCA7-57493B2CC617}" type="datetime1">
              <a:rPr lang="en-US" smtClean="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1937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259F1-E4E0-4D12-94EB-D2F7004FF9CE}" type="datetime1">
              <a:rPr lang="en-US" smtClean="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56875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169C7-45A3-4CBE-859F-211AFB49C956}"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83503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BEC4D-49B4-44C3-BE58-6309517880B1}"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2042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3EE118-DF0E-48E8-87B8-6A90E5683084}" type="datetime1">
              <a:rPr lang="en-US" smtClean="0"/>
              <a:t>6/16/2022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7FE806-1C63-4ECA-B0B7-914BA92DD0D1}" type="slidenum">
              <a:rPr lang="en-US" smtClean="0"/>
              <a:t>‹#›</a:t>
            </a:fld>
            <a:endParaRPr lang="en-US" dirty="0"/>
          </a:p>
        </p:txBody>
      </p:sp>
    </p:spTree>
    <p:extLst>
      <p:ext uri="{BB962C8B-B14F-4D97-AF65-F5344CB8AC3E}">
        <p14:creationId xmlns:p14="http://schemas.microsoft.com/office/powerpoint/2010/main" val="16798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c-systemofcare.org/2022-taag-picnics-western-pa/" TargetMode="External"/><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hyperlink" Target="https://forms.gle/SVBhVfEikfHEGNX1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majors@bcbh.org" TargetMode="External"/><Relationship Id="rId2" Type="http://schemas.openxmlformats.org/officeDocument/2006/relationships/hyperlink" Target="mailto:mscott@crscare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bc-systemofcare.org/2022-beaver-county-community-forum/" TargetMode="External"/><Relationship Id="rId3" Type="http://schemas.openxmlformats.org/officeDocument/2006/relationships/hyperlink" Target="https://www.bc-systemofcare.org/unity-vigil-and-unity-games/" TargetMode="External"/><Relationship Id="rId7" Type="http://schemas.openxmlformats.org/officeDocument/2006/relationships/hyperlink" Target="https://www.bc-systemofcare.org/smi-advisor-offers-free-on-demand-courses-in-crisis-care-with-practical-evidence-based-strategies/" TargetMode="External"/><Relationship Id="rId2" Type="http://schemas.openxmlformats.org/officeDocument/2006/relationships/hyperlink" Target="https://www.bc-systemofcare.org/" TargetMode="External"/><Relationship Id="rId1" Type="http://schemas.openxmlformats.org/officeDocument/2006/relationships/slideLayout" Target="../slideLayouts/slideLayout2.xml"/><Relationship Id="rId6" Type="http://schemas.openxmlformats.org/officeDocument/2006/relationships/hyperlink" Target="https://www.bc-systemofcare.org/resources-following-traumatic-event/" TargetMode="External"/><Relationship Id="rId11" Type="http://schemas.openxmlformats.org/officeDocument/2006/relationships/image" Target="../media/image2.png"/><Relationship Id="rId5" Type="http://schemas.openxmlformats.org/officeDocument/2006/relationships/hyperlink" Target="https://www.bc-systemofcare.org/2022-taag-picnics-western-pa/" TargetMode="External"/><Relationship Id="rId10" Type="http://schemas.openxmlformats.org/officeDocument/2006/relationships/hyperlink" Target="https://www.bc-systemofcare.org/beacon-health-options-2022/" TargetMode="External"/><Relationship Id="rId4" Type="http://schemas.openxmlformats.org/officeDocument/2006/relationships/hyperlink" Target="https://www.bc-systemofcare.org/making-lbgtq-mental-health-a-priority/" TargetMode="External"/><Relationship Id="rId9" Type="http://schemas.openxmlformats.org/officeDocument/2006/relationships/hyperlink" Target="https://www.bc-systemofcare.org/why-mattering-matter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c-systemofcare.org/train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c-systemofcare.org/training/" TargetMode="External"/><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c-systemofcare.org/peer-suppor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preventsuicidepa.org/trainings/all-trainings/" TargetMode="External"/><Relationship Id="rId3" Type="http://schemas.openxmlformats.org/officeDocument/2006/relationships/image" Target="../media/image27.png"/><Relationship Id="rId7" Type="http://schemas.openxmlformats.org/officeDocument/2006/relationships/hyperlink" Target="https://www.beaconhealthoptions.com/providers/beacon/important-tools/webinars/archive/"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www.youtube.com/channel/UCDKZZQif0q0YIqfBgkEGc4Q" TargetMode="External"/><Relationship Id="rId5" Type="http://schemas.openxmlformats.org/officeDocument/2006/relationships/image" Target="../media/image2.png"/><Relationship Id="rId4" Type="http://schemas.openxmlformats.org/officeDocument/2006/relationships/hyperlink" Target="http://www.bc-systemofcare.org/train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GY4rLQJRAcM&amp;list=PL6lF8gWeCfKyHgu4A5RKl1SX7kH2BJrC-&amp;index=2" TargetMode="External"/><Relationship Id="rId5" Type="http://schemas.openxmlformats.org/officeDocument/2006/relationships/hyperlink" Target="mailto:SOCwebmaster@ahci.org" TargetMode="External"/><Relationship Id="rId4" Type="http://schemas.openxmlformats.org/officeDocument/2006/relationships/hyperlink" Target="http://www.bc-systemofcar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agriculture.pa.gov/Food_Security/Pages/Resources.aspx" TargetMode="External"/><Relationship Id="rId7" Type="http://schemas.openxmlformats.org/officeDocument/2006/relationships/hyperlink" Target="https://www.pa.gov/guides/responding-to-covid-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ema.maps.arcgis.com/apps/webappviewer/index.html?id=1a4c139769d646839e1549bcb6a668f1" TargetMode="External"/><Relationship Id="rId5" Type="http://schemas.openxmlformats.org/officeDocument/2006/relationships/hyperlink" Target="https://www.pa.gov/guides/unemployment-benefits/" TargetMode="External"/><Relationship Id="rId4" Type="http://schemas.openxmlformats.org/officeDocument/2006/relationships/hyperlink" Target="https://www.pa.gov/guides/mental-health/"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cc01.safelinks.protection.outlook.com/?url=https://u7061146.ct.sendgrid.net/ls/click?upn%3DTeZUXWpUv-2B6TCY38pVLo9gZAlSZj0NxzkXWlczIEGU-2BP-2FADF2fGSkhrvA8DSMBnFvxJk_KZT7OjZ-2B8mnM8VxXGWXmJPmyQdDzyzm5ZSkyxCmJLLHNSMUvwtSCoj98c0NbdMzNaMxm141-2BXEyGB4bFGTFPSbTmw9jBxrWRlioM1BPEg0QCwIGJKXIFGf0XQW7YHaQnWFsyVfellA6JzHr14zzoa-2B5MaiPrv4GLyqG8mPJtR13Sy8CQjI5aazTF2Uc157e7koLYduJEPw4ftCbWXjE6OuwADXyAAz9QC2NiEgR30iKZ1mRFLFjR2CC8Qg5Lsajhhy5zPeCBdel19dvdQBJqJaqNSiWSEKnRfxPYwfTSJf5U5O8N3-2BFEmzEcdt-2FF7-2BAf4AJhN-2B-2BsEQ1Zx9-2B98NCOBQ-3D-3D&amp;data=02|01|jhaubert@pa.gov|42989b1ea70149ab35d508d7f77a3642|418e284101284dd59b6c47fc5a9a1bde|0|0|637249977215133854&amp;sdata=gMNVI7C9yp0gvvqZ89xcSQPoiB86qDJBoEPfX3B%2BHKY%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bc-systemofcare.org/zero-suicid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mailto:emajors@bcbh.org" TargetMode="External"/><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mailto:bpalmieri@ahci.org" TargetMode="External"/><Relationship Id="rId4" Type="http://schemas.openxmlformats.org/officeDocument/2006/relationships/hyperlink" Target="mailto:SSantoro@ahci.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https://afsp.org/newcastle" TargetMode="External"/><Relationship Id="rId2" Type="http://schemas.openxmlformats.org/officeDocument/2006/relationships/hyperlink" Target="https://afsp.org/westernpa" TargetMode="External"/><Relationship Id="rId1" Type="http://schemas.openxmlformats.org/officeDocument/2006/relationships/slideLayout" Target="../slideLayouts/slideLayout6.xml"/><Relationship Id="rId6" Type="http://schemas.openxmlformats.org/officeDocument/2006/relationships/image" Target="cid:image006.png@01D87BE8.C6D6E1B0" TargetMode="External"/><Relationship Id="rId5" Type="http://schemas.openxmlformats.org/officeDocument/2006/relationships/image" Target="../media/image16.png"/><Relationship Id="rId4" Type="http://schemas.openxmlformats.org/officeDocument/2006/relationships/hyperlink" Target="mailto:mkthompson@humanservicescenter.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bc-systemofcare.org/unity-vigil-and-unity-game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225" y="1424744"/>
            <a:ext cx="8667711" cy="1646302"/>
          </a:xfrm>
        </p:spPr>
        <p:txBody>
          <a:bodyPr/>
          <a:lstStyle/>
          <a:p>
            <a:r>
              <a:rPr lang="en-US" dirty="0"/>
              <a:t>Zero Suicide Team Leaders </a:t>
            </a:r>
          </a:p>
        </p:txBody>
      </p:sp>
      <p:sp>
        <p:nvSpPr>
          <p:cNvPr id="3" name="Subtitle 2"/>
          <p:cNvSpPr>
            <a:spLocks noGrp="1"/>
          </p:cNvSpPr>
          <p:nvPr>
            <p:ph type="subTitle" idx="1"/>
          </p:nvPr>
        </p:nvSpPr>
        <p:spPr>
          <a:xfrm>
            <a:off x="7012675" y="4090022"/>
            <a:ext cx="2616530" cy="1096899"/>
          </a:xfrm>
        </p:spPr>
        <p:txBody>
          <a:bodyPr>
            <a:normAutofit/>
          </a:bodyPr>
          <a:lstStyle/>
          <a:p>
            <a:r>
              <a:rPr lang="en-US" sz="2400" dirty="0"/>
              <a:t>Beaver County </a:t>
            </a:r>
          </a:p>
          <a:p>
            <a:r>
              <a:rPr lang="en-US" sz="2400" dirty="0" smtClean="0"/>
              <a:t>6/17/2022</a:t>
            </a:r>
            <a:endParaRPr lang="en-US" sz="2400" dirty="0"/>
          </a:p>
        </p:txBody>
      </p:sp>
      <p:pic>
        <p:nvPicPr>
          <p:cNvPr id="5"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990" y="2804160"/>
            <a:ext cx="3320953" cy="42976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Other Updates </a:t>
            </a:r>
          </a:p>
        </p:txBody>
      </p:sp>
      <p:sp>
        <p:nvSpPr>
          <p:cNvPr id="4" name="Slide Number Placeholder 3"/>
          <p:cNvSpPr>
            <a:spLocks noGrp="1"/>
          </p:cNvSpPr>
          <p:nvPr>
            <p:ph type="sldNum" sz="quarter" idx="12"/>
          </p:nvPr>
        </p:nvSpPr>
        <p:spPr/>
        <p:txBody>
          <a:bodyPr/>
          <a:lstStyle/>
          <a:p>
            <a:fld id="{5D7FE806-1C63-4ECA-B0B7-914BA92DD0D1}" type="slidenum">
              <a:rPr lang="en-US" smtClean="0"/>
              <a:t>10</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2172895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240" y="636233"/>
            <a:ext cx="4897311" cy="1320800"/>
          </a:xfrm>
          <a:solidFill>
            <a:schemeClr val="bg1"/>
          </a:solidFill>
        </p:spPr>
        <p:txBody>
          <a:bodyPr/>
          <a:lstStyle/>
          <a:p>
            <a:r>
              <a:rPr lang="en-US" dirty="0" smtClean="0"/>
              <a:t>Beacon Health Options 2022 TAAG Picnic</a:t>
            </a:r>
            <a:endParaRPr lang="en-US" dirty="0"/>
          </a:p>
        </p:txBody>
      </p:sp>
      <p:sp>
        <p:nvSpPr>
          <p:cNvPr id="3" name="Slide Number Placeholder 2"/>
          <p:cNvSpPr>
            <a:spLocks noGrp="1"/>
          </p:cNvSpPr>
          <p:nvPr>
            <p:ph type="sldNum" sz="quarter" idx="12"/>
          </p:nvPr>
        </p:nvSpPr>
        <p:spPr/>
        <p:txBody>
          <a:bodyPr/>
          <a:lstStyle/>
          <a:p>
            <a:fld id="{5D7FE806-1C63-4ECA-B0B7-914BA92DD0D1}" type="slidenum">
              <a:rPr lang="en-US" smtClean="0"/>
              <a:t>11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97424"/>
            <a:ext cx="4785360" cy="6187440"/>
          </a:xfrm>
          <a:prstGeom prst="rect">
            <a:avLst/>
          </a:prstGeom>
        </p:spPr>
      </p:pic>
      <p:sp>
        <p:nvSpPr>
          <p:cNvPr id="7" name="TextBox 6"/>
          <p:cNvSpPr txBox="1"/>
          <p:nvPr/>
        </p:nvSpPr>
        <p:spPr>
          <a:xfrm>
            <a:off x="5788240" y="2220686"/>
            <a:ext cx="4897311" cy="1477328"/>
          </a:xfrm>
          <a:prstGeom prst="rect">
            <a:avLst/>
          </a:prstGeom>
          <a:solidFill>
            <a:schemeClr val="bg1"/>
          </a:solidFill>
        </p:spPr>
        <p:txBody>
          <a:bodyPr wrap="square" rtlCol="0">
            <a:spAutoFit/>
          </a:bodyPr>
          <a:lstStyle/>
          <a:p>
            <a:r>
              <a:rPr lang="en-US" dirty="0"/>
              <a:t>All youth 16-30 are invited to attend as well as those who are transporting youth or young adults to the picnic. Youth under the age of 18 must be accompanied by an adult over the age of 21.</a:t>
            </a:r>
            <a:endParaRPr lang="en-US" dirty="0"/>
          </a:p>
        </p:txBody>
      </p:sp>
      <p:sp>
        <p:nvSpPr>
          <p:cNvPr id="8" name="TextBox 7"/>
          <p:cNvSpPr txBox="1"/>
          <p:nvPr/>
        </p:nvSpPr>
        <p:spPr>
          <a:xfrm>
            <a:off x="5788240" y="3961667"/>
            <a:ext cx="4897311" cy="1200329"/>
          </a:xfrm>
          <a:prstGeom prst="rect">
            <a:avLst/>
          </a:prstGeom>
          <a:solidFill>
            <a:schemeClr val="bg1"/>
          </a:solidFill>
        </p:spPr>
        <p:txBody>
          <a:bodyPr wrap="square" rtlCol="0">
            <a:spAutoFit/>
          </a:bodyPr>
          <a:lstStyle/>
          <a:p>
            <a:r>
              <a:rPr lang="en-US" dirty="0" smtClean="0"/>
              <a:t>Download this Flyer / Registration Form at:  </a:t>
            </a:r>
            <a:r>
              <a:rPr lang="en-US" dirty="0" smtClean="0">
                <a:hlinkClick r:id="rId3"/>
              </a:rPr>
              <a:t>https</a:t>
            </a:r>
            <a:r>
              <a:rPr lang="en-US" dirty="0">
                <a:hlinkClick r:id="rId3"/>
              </a:rPr>
              <a:t>://www.bc-systemofcare.org/2022-taag-picnics-western-pa</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3314178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2" y="431968"/>
            <a:ext cx="8596668" cy="653143"/>
          </a:xfrm>
        </p:spPr>
        <p:txBody>
          <a:bodyPr/>
          <a:lstStyle/>
          <a:p>
            <a:r>
              <a:rPr lang="en-US" dirty="0" smtClean="0"/>
              <a:t>School Emergency Symposiums</a:t>
            </a:r>
            <a:endParaRPr lang="en-US" dirty="0"/>
          </a:p>
        </p:txBody>
      </p:sp>
      <p:pic>
        <p:nvPicPr>
          <p:cNvPr id="11" name="Content Placeholder 10"/>
          <p:cNvPicPr>
            <a:picLocks noGrp="1" noChangeAspect="1"/>
          </p:cNvPicPr>
          <p:nvPr>
            <p:ph sz="half" idx="2"/>
          </p:nvPr>
        </p:nvPicPr>
        <p:blipFill>
          <a:blip r:embed="rId2"/>
          <a:stretch>
            <a:fillRect/>
          </a:stretch>
        </p:blipFill>
        <p:spPr>
          <a:xfrm>
            <a:off x="1114524" y="1947863"/>
            <a:ext cx="3308151" cy="4492625"/>
          </a:xfrm>
          <a:prstGeom prst="rect">
            <a:avLst/>
          </a:prstGeom>
        </p:spPr>
      </p:pic>
      <p:pic>
        <p:nvPicPr>
          <p:cNvPr id="12" name="Content Placeholder 11"/>
          <p:cNvPicPr>
            <a:picLocks noGrp="1" noChangeAspect="1"/>
          </p:cNvPicPr>
          <p:nvPr>
            <p:ph sz="quarter" idx="4"/>
          </p:nvPr>
        </p:nvPicPr>
        <p:blipFill>
          <a:blip r:embed="rId3"/>
          <a:stretch>
            <a:fillRect/>
          </a:stretch>
        </p:blipFill>
        <p:spPr>
          <a:xfrm>
            <a:off x="4634900" y="1947863"/>
            <a:ext cx="3459454" cy="4492625"/>
          </a:xfrm>
          <a:prstGeom prst="rect">
            <a:avLst/>
          </a:prstGeom>
        </p:spPr>
      </p:pic>
      <p:sp>
        <p:nvSpPr>
          <p:cNvPr id="4" name="Slide Number Placeholder 3"/>
          <p:cNvSpPr>
            <a:spLocks noGrp="1"/>
          </p:cNvSpPr>
          <p:nvPr>
            <p:ph type="sldNum" sz="quarter" idx="12"/>
          </p:nvPr>
        </p:nvSpPr>
        <p:spPr>
          <a:xfrm>
            <a:off x="8590662" y="6252499"/>
            <a:ext cx="683339" cy="365125"/>
          </a:xfrm>
        </p:spPr>
        <p:txBody>
          <a:bodyPr/>
          <a:lstStyle/>
          <a:p>
            <a:fld id="{5D7FE806-1C63-4ECA-B0B7-914BA92DD0D1}" type="slidenum">
              <a:rPr lang="en-US" smtClean="0"/>
              <a:t>12</a:t>
            </a:fld>
            <a:endParaRPr lang="en-US" dirty="0"/>
          </a:p>
        </p:txBody>
      </p:sp>
      <p:sp>
        <p:nvSpPr>
          <p:cNvPr id="10" name="TextBox 9"/>
          <p:cNvSpPr txBox="1"/>
          <p:nvPr/>
        </p:nvSpPr>
        <p:spPr>
          <a:xfrm>
            <a:off x="566057" y="1090849"/>
            <a:ext cx="8707943" cy="584775"/>
          </a:xfrm>
          <a:prstGeom prst="rect">
            <a:avLst/>
          </a:prstGeom>
          <a:solidFill>
            <a:schemeClr val="bg1"/>
          </a:solidFill>
        </p:spPr>
        <p:txBody>
          <a:bodyPr wrap="square" rtlCol="0">
            <a:spAutoFit/>
          </a:bodyPr>
          <a:lstStyle/>
          <a:p>
            <a:r>
              <a:rPr lang="en-US" sz="1600" dirty="0" smtClean="0"/>
              <a:t> July 19</a:t>
            </a:r>
            <a:r>
              <a:rPr lang="en-US" sz="1600" baseline="30000" dirty="0" smtClean="0"/>
              <a:t>th</a:t>
            </a:r>
            <a:r>
              <a:rPr lang="en-US" sz="1600" dirty="0" smtClean="0"/>
              <a:t> </a:t>
            </a:r>
            <a:r>
              <a:rPr lang="en-US" sz="1600" dirty="0"/>
              <a:t>and </a:t>
            </a:r>
            <a:r>
              <a:rPr lang="en-US" sz="1600" dirty="0" smtClean="0"/>
              <a:t>26</a:t>
            </a:r>
            <a:r>
              <a:rPr lang="en-US" sz="1600" baseline="30000" dirty="0" smtClean="0"/>
              <a:t>th </a:t>
            </a:r>
            <a:r>
              <a:rPr lang="en-US" sz="1600" dirty="0" smtClean="0"/>
              <a:t>from 8:30–4:30 at the BVIU.  You need attend </a:t>
            </a:r>
            <a:r>
              <a:rPr lang="en-US" sz="1600" dirty="0"/>
              <a:t>only </a:t>
            </a:r>
            <a:r>
              <a:rPr lang="en-US" sz="1600" dirty="0" smtClean="0"/>
              <a:t>one session!</a:t>
            </a:r>
            <a:endParaRPr lang="en-US" sz="1600" dirty="0"/>
          </a:p>
          <a:p>
            <a:r>
              <a:rPr lang="en-US" sz="1600" dirty="0"/>
              <a:t> </a:t>
            </a:r>
            <a:r>
              <a:rPr lang="en-US" sz="1600" dirty="0" smtClean="0"/>
              <a:t>Capacity </a:t>
            </a:r>
            <a:r>
              <a:rPr lang="en-US" sz="1600" dirty="0"/>
              <a:t>for each session is 200. </a:t>
            </a:r>
            <a:r>
              <a:rPr lang="en-US" sz="1600" dirty="0" smtClean="0"/>
              <a:t> RSVP </a:t>
            </a:r>
            <a:r>
              <a:rPr lang="en-US" sz="1600" dirty="0"/>
              <a:t>using the link </a:t>
            </a:r>
            <a:r>
              <a:rPr lang="en-US" sz="1600" dirty="0" smtClean="0"/>
              <a:t>below or </a:t>
            </a:r>
            <a:r>
              <a:rPr lang="en-US" sz="1600" dirty="0"/>
              <a:t>scan code</a:t>
            </a:r>
            <a:r>
              <a:rPr lang="en-US" sz="1600" dirty="0" smtClean="0"/>
              <a:t>.</a:t>
            </a:r>
            <a:r>
              <a:rPr lang="en-US" sz="1600" dirty="0"/>
              <a:t> </a:t>
            </a:r>
            <a:r>
              <a:rPr lang="en-US" sz="1600" dirty="0" smtClean="0"/>
              <a:t> Food truck lunch.</a:t>
            </a:r>
            <a:endParaRPr lang="en-US" sz="1600" dirty="0"/>
          </a:p>
        </p:txBody>
      </p:sp>
      <p:sp>
        <p:nvSpPr>
          <p:cNvPr id="13" name="TextBox 12"/>
          <p:cNvSpPr txBox="1"/>
          <p:nvPr/>
        </p:nvSpPr>
        <p:spPr>
          <a:xfrm>
            <a:off x="7000417" y="4615546"/>
            <a:ext cx="3863827" cy="1046440"/>
          </a:xfrm>
          <a:prstGeom prst="rect">
            <a:avLst/>
          </a:prstGeom>
          <a:solidFill>
            <a:schemeClr val="bg1"/>
          </a:solidFill>
        </p:spPr>
        <p:txBody>
          <a:bodyPr wrap="square" rtlCol="0">
            <a:spAutoFit/>
          </a:bodyPr>
          <a:lstStyle/>
          <a:p>
            <a:r>
              <a:rPr lang="en-US" b="1" dirty="0" smtClean="0"/>
              <a:t>To RSVP:</a:t>
            </a:r>
            <a:endParaRPr lang="en-US" b="1" dirty="0" smtClean="0">
              <a:hlinkClick r:id="rId4"/>
            </a:endParaRPr>
          </a:p>
          <a:p>
            <a:endParaRPr lang="en-US" sz="1000" dirty="0">
              <a:hlinkClick r:id="rId4"/>
            </a:endParaRPr>
          </a:p>
          <a:p>
            <a:r>
              <a:rPr lang="en-US" sz="1600" dirty="0" smtClean="0">
                <a:hlinkClick r:id="rId4"/>
              </a:rPr>
              <a:t>https://forms.gle/SVBhVfEikfHEGNX1A</a:t>
            </a:r>
            <a:endParaRPr lang="en-US" sz="1600" dirty="0" smtClean="0"/>
          </a:p>
          <a:p>
            <a:endParaRPr lang="en-US" dirty="0"/>
          </a:p>
        </p:txBody>
      </p:sp>
    </p:spTree>
    <p:extLst>
      <p:ext uri="{BB962C8B-B14F-4D97-AF65-F5344CB8AC3E}">
        <p14:creationId xmlns:p14="http://schemas.microsoft.com/office/powerpoint/2010/main" val="3156931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847666" cy="2068287"/>
          </a:xfrm>
        </p:spPr>
        <p:txBody>
          <a:bodyPr>
            <a:normAutofit fontScale="90000"/>
          </a:bodyPr>
          <a:lstStyle/>
          <a:p>
            <a:r>
              <a:rPr lang="en-US" b="1" dirty="0" smtClean="0"/>
              <a:t>RELEASED JUNE 7</a:t>
            </a:r>
            <a:r>
              <a:rPr lang="en-US" b="1" baseline="30000" dirty="0" smtClean="0"/>
              <a:t>TH</a:t>
            </a:r>
            <a:r>
              <a:rPr lang="en-US" b="1" dirty="0" smtClean="0"/>
              <a:t>, 2022:</a:t>
            </a:r>
            <a:r>
              <a:rPr lang="en-US" dirty="0" smtClean="0"/>
              <a:t/>
            </a:r>
            <a:br>
              <a:rPr lang="en-US" dirty="0" smtClean="0"/>
            </a:br>
            <a:r>
              <a:rPr lang="en-US" b="1" dirty="0" smtClean="0"/>
              <a:t>Outpatient </a:t>
            </a:r>
            <a:r>
              <a:rPr lang="en-US" b="1" dirty="0"/>
              <a:t>Mental Health and Substance </a:t>
            </a:r>
            <a:r>
              <a:rPr lang="en-US" b="1" dirty="0" smtClean="0"/>
              <a:t>        Use </a:t>
            </a:r>
            <a:r>
              <a:rPr lang="en-US" b="1" dirty="0"/>
              <a:t>Disorder Treatment Services in Schools: </a:t>
            </a:r>
            <a:r>
              <a:rPr lang="en-US" b="1" dirty="0" smtClean="0"/>
              <a:t>  Considerations </a:t>
            </a:r>
            <a:r>
              <a:rPr lang="en-US" b="1" dirty="0"/>
              <a:t>for Schools and </a:t>
            </a:r>
            <a:r>
              <a:rPr lang="en-US" b="1" dirty="0" smtClean="0"/>
              <a:t>Providers</a:t>
            </a:r>
            <a:r>
              <a:rPr lang="en-US" dirty="0"/>
              <a:t> </a:t>
            </a: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a:xfrm>
            <a:off x="677334" y="2729610"/>
            <a:ext cx="8596668" cy="2329543"/>
          </a:xfrm>
        </p:spPr>
        <p:txBody>
          <a:bodyPr>
            <a:normAutofit/>
          </a:bodyPr>
          <a:lstStyle/>
          <a:p>
            <a:r>
              <a:rPr lang="en-US" sz="2200" dirty="0" smtClean="0"/>
              <a:t>"This </a:t>
            </a:r>
            <a:r>
              <a:rPr lang="en-US" sz="2200" dirty="0"/>
              <a:t>document is focused on providing guidance to improve communication and collaboration between schools and providers of outpatient treatment (mental health and/or drug and alcohol) delivered in school settings.  </a:t>
            </a:r>
            <a:endParaRPr lang="en-US" sz="2200" dirty="0" smtClean="0"/>
          </a:p>
          <a:p>
            <a:r>
              <a:rPr lang="en-US" sz="2200" dirty="0" smtClean="0"/>
              <a:t>The </a:t>
            </a:r>
            <a:r>
              <a:rPr lang="en-US" sz="2200" dirty="0"/>
              <a:t>document places emphasis on the SAP process and how it can be used to improve these partnerships.</a:t>
            </a:r>
          </a:p>
        </p:txBody>
      </p:sp>
      <p:sp>
        <p:nvSpPr>
          <p:cNvPr id="3" name="Slide Number Placeholder 2"/>
          <p:cNvSpPr>
            <a:spLocks noGrp="1"/>
          </p:cNvSpPr>
          <p:nvPr>
            <p:ph type="sldNum" sz="quarter" idx="12"/>
          </p:nvPr>
        </p:nvSpPr>
        <p:spPr/>
        <p:txBody>
          <a:bodyPr/>
          <a:lstStyle/>
          <a:p>
            <a:fld id="{5D7FE806-1C63-4ECA-B0B7-914BA92DD0D1}" type="slidenum">
              <a:rPr lang="en-US" smtClean="0"/>
              <a:t>13</a:t>
            </a:fld>
            <a:endParaRPr lang="en-US" dirty="0"/>
          </a:p>
        </p:txBody>
      </p:sp>
      <p:pic>
        <p:nvPicPr>
          <p:cNvPr id="7" name="Picture 6"/>
          <p:cNvPicPr>
            <a:picLocks noChangeAspect="1"/>
          </p:cNvPicPr>
          <p:nvPr/>
        </p:nvPicPr>
        <p:blipFill>
          <a:blip r:embed="rId2"/>
          <a:stretch>
            <a:fillRect/>
          </a:stretch>
        </p:blipFill>
        <p:spPr>
          <a:xfrm>
            <a:off x="677334" y="5194901"/>
            <a:ext cx="8705850" cy="781050"/>
          </a:xfrm>
          <a:prstGeom prst="rect">
            <a:avLst/>
          </a:prstGeom>
        </p:spPr>
      </p:pic>
      <p:pic>
        <p:nvPicPr>
          <p:cNvPr id="8" name="Picture 7"/>
          <p:cNvPicPr>
            <a:picLocks noChangeAspect="1"/>
          </p:cNvPicPr>
          <p:nvPr/>
        </p:nvPicPr>
        <p:blipFill>
          <a:blip r:embed="rId3"/>
          <a:stretch>
            <a:fillRect/>
          </a:stretch>
        </p:blipFill>
        <p:spPr>
          <a:xfrm>
            <a:off x="9383184" y="2789270"/>
            <a:ext cx="1600200" cy="2405631"/>
          </a:xfrm>
          <a:prstGeom prst="rect">
            <a:avLst/>
          </a:prstGeom>
        </p:spPr>
      </p:pic>
    </p:spTree>
    <p:extLst>
      <p:ext uri="{BB962C8B-B14F-4D97-AF65-F5344CB8AC3E}">
        <p14:creationId xmlns:p14="http://schemas.microsoft.com/office/powerpoint/2010/main" val="4175878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DCF1-83C7-4E35-B0B9-7D5DF6601B33}"/>
              </a:ext>
            </a:extLst>
          </p:cNvPr>
          <p:cNvSpPr>
            <a:spLocks noGrp="1"/>
          </p:cNvSpPr>
          <p:nvPr>
            <p:ph type="title"/>
          </p:nvPr>
        </p:nvSpPr>
        <p:spPr/>
        <p:txBody>
          <a:bodyPr>
            <a:normAutofit/>
          </a:bodyPr>
          <a:lstStyle/>
          <a:p>
            <a:r>
              <a:rPr lang="en-US" dirty="0"/>
              <a:t>Marketing and Community Outreach and Education Team </a:t>
            </a:r>
          </a:p>
        </p:txBody>
      </p:sp>
      <p:sp>
        <p:nvSpPr>
          <p:cNvPr id="3" name="Content Placeholder 2">
            <a:extLst>
              <a:ext uri="{FF2B5EF4-FFF2-40B4-BE49-F238E27FC236}">
                <a16:creationId xmlns:a16="http://schemas.microsoft.com/office/drawing/2014/main" id="{ABD62F0F-5A76-4CD1-A3EA-3C86B441D5A2}"/>
              </a:ext>
            </a:extLst>
          </p:cNvPr>
          <p:cNvSpPr>
            <a:spLocks noGrp="1"/>
          </p:cNvSpPr>
          <p:nvPr>
            <p:ph idx="1"/>
          </p:nvPr>
        </p:nvSpPr>
        <p:spPr>
          <a:xfrm>
            <a:off x="500743" y="2160589"/>
            <a:ext cx="9241971" cy="3880773"/>
          </a:xfrm>
        </p:spPr>
        <p:txBody>
          <a:bodyPr>
            <a:normAutofit fontScale="92500" lnSpcReduction="10000"/>
          </a:bodyPr>
          <a:lstStyle/>
          <a:p>
            <a:pPr marL="0" indent="0">
              <a:buNone/>
            </a:pPr>
            <a:r>
              <a:rPr lang="en-US" sz="2800" dirty="0" smtClean="0"/>
              <a:t>Planning a Town Hall Event for September (Recovery Month)</a:t>
            </a:r>
          </a:p>
          <a:p>
            <a:pPr lvl="1"/>
            <a:r>
              <a:rPr lang="en-US" sz="2800" dirty="0" smtClean="0"/>
              <a:t>x</a:t>
            </a:r>
          </a:p>
          <a:p>
            <a:pPr lvl="1"/>
            <a:r>
              <a:rPr lang="en-US" sz="2800" dirty="0" smtClean="0"/>
              <a:t>x </a:t>
            </a:r>
          </a:p>
          <a:p>
            <a:pPr lvl="1"/>
            <a:r>
              <a:rPr lang="en-US" sz="2800" dirty="0" smtClean="0"/>
              <a:t>x</a:t>
            </a:r>
          </a:p>
          <a:p>
            <a:pPr marL="457200" lvl="1" indent="0">
              <a:buNone/>
            </a:pPr>
            <a:endParaRPr lang="en-US" sz="2800" dirty="0"/>
          </a:p>
          <a:p>
            <a:pPr marL="57150" indent="0">
              <a:buNone/>
            </a:pPr>
            <a:r>
              <a:rPr lang="en-US" sz="3000" dirty="0"/>
              <a:t>Want to join the committee?  </a:t>
            </a:r>
          </a:p>
          <a:p>
            <a:pPr lvl="1"/>
            <a:r>
              <a:rPr lang="en-US" sz="2800" dirty="0"/>
              <a:t>Contact Marcy Scott </a:t>
            </a:r>
            <a:r>
              <a:rPr lang="en-US" sz="2800" dirty="0">
                <a:hlinkClick r:id="rId2"/>
              </a:rPr>
              <a:t>mscott@crscares.org</a:t>
            </a:r>
            <a:r>
              <a:rPr lang="en-US" sz="2800" dirty="0"/>
              <a:t> or </a:t>
            </a:r>
            <a:r>
              <a:rPr lang="en-US" sz="2800" dirty="0" smtClean="0"/>
              <a:t/>
            </a:r>
            <a:br>
              <a:rPr lang="en-US" sz="2800" dirty="0" smtClean="0"/>
            </a:br>
            <a:r>
              <a:rPr lang="en-US" sz="2800" dirty="0" smtClean="0"/>
              <a:t>Elisia </a:t>
            </a:r>
            <a:r>
              <a:rPr lang="en-US" sz="2800" dirty="0"/>
              <a:t>Majors </a:t>
            </a:r>
            <a:r>
              <a:rPr lang="en-US" sz="2800" dirty="0">
                <a:hlinkClick r:id="rId3"/>
              </a:rPr>
              <a:t>emajors@bcbh.org</a:t>
            </a:r>
            <a:r>
              <a:rPr lang="en-US" sz="2800" dirty="0"/>
              <a:t> </a:t>
            </a:r>
          </a:p>
          <a:p>
            <a:pPr marL="0" indent="0">
              <a:buNone/>
            </a:pPr>
            <a:endParaRPr lang="en-US" dirty="0"/>
          </a:p>
        </p:txBody>
      </p:sp>
      <p:sp>
        <p:nvSpPr>
          <p:cNvPr id="4" name="Slide Number Placeholder 3">
            <a:extLst>
              <a:ext uri="{FF2B5EF4-FFF2-40B4-BE49-F238E27FC236}">
                <a16:creationId xmlns:a16="http://schemas.microsoft.com/office/drawing/2014/main" id="{E55D774D-57DB-4F80-8D67-5ED4AFFDDFE2}"/>
              </a:ext>
            </a:extLst>
          </p:cNvPr>
          <p:cNvSpPr>
            <a:spLocks noGrp="1"/>
          </p:cNvSpPr>
          <p:nvPr>
            <p:ph type="sldNum" sz="quarter" idx="12"/>
          </p:nvPr>
        </p:nvSpPr>
        <p:spPr/>
        <p:txBody>
          <a:bodyPr/>
          <a:lstStyle/>
          <a:p>
            <a:fld id="{5D7FE806-1C63-4ECA-B0B7-914BA92DD0D1}" type="slidenum">
              <a:rPr lang="en-US" smtClean="0"/>
              <a:t>14</a:t>
            </a:fld>
            <a:endParaRPr lang="en-US" dirty="0"/>
          </a:p>
        </p:txBody>
      </p:sp>
    </p:spTree>
    <p:extLst>
      <p:ext uri="{BB962C8B-B14F-4D97-AF65-F5344CB8AC3E}">
        <p14:creationId xmlns:p14="http://schemas.microsoft.com/office/powerpoint/2010/main" val="2803768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9" y="559736"/>
            <a:ext cx="8825895" cy="707571"/>
          </a:xfrm>
        </p:spPr>
        <p:txBody>
          <a:bodyPr>
            <a:normAutofit/>
          </a:bodyPr>
          <a:lstStyle/>
          <a:p>
            <a:r>
              <a:rPr lang="en-US" sz="3200" dirty="0" smtClean="0">
                <a:hlinkClick r:id="rId2"/>
              </a:rPr>
              <a:t>www/bc-systemofcare.org</a:t>
            </a:r>
            <a:r>
              <a:rPr lang="en-US" sz="3200" dirty="0" smtClean="0"/>
              <a:t>  </a:t>
            </a:r>
            <a:r>
              <a:rPr lang="en-US" sz="3200" b="1" dirty="0" smtClean="0"/>
              <a:t>Announcements!</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4105420"/>
              </p:ext>
            </p:extLst>
          </p:nvPr>
        </p:nvGraphicFramePr>
        <p:xfrm>
          <a:off x="764419" y="1436915"/>
          <a:ext cx="8596312" cy="3596640"/>
        </p:xfrm>
        <a:graphic>
          <a:graphicData uri="http://schemas.openxmlformats.org/drawingml/2006/table">
            <a:tbl>
              <a:tblPr firstRow="1" bandRow="1">
                <a:tableStyleId>{5C22544A-7EE6-4342-B048-85BDC9FD1C3A}</a:tableStyleId>
              </a:tblPr>
              <a:tblGrid>
                <a:gridCol w="2149078">
                  <a:extLst>
                    <a:ext uri="{9D8B030D-6E8A-4147-A177-3AD203B41FA5}">
                      <a16:colId xmlns:a16="http://schemas.microsoft.com/office/drawing/2014/main" val="1946350084"/>
                    </a:ext>
                  </a:extLst>
                </a:gridCol>
                <a:gridCol w="2149078">
                  <a:extLst>
                    <a:ext uri="{9D8B030D-6E8A-4147-A177-3AD203B41FA5}">
                      <a16:colId xmlns:a16="http://schemas.microsoft.com/office/drawing/2014/main" val="527488374"/>
                    </a:ext>
                  </a:extLst>
                </a:gridCol>
                <a:gridCol w="2149078">
                  <a:extLst>
                    <a:ext uri="{9D8B030D-6E8A-4147-A177-3AD203B41FA5}">
                      <a16:colId xmlns:a16="http://schemas.microsoft.com/office/drawing/2014/main" val="1168934025"/>
                    </a:ext>
                  </a:extLst>
                </a:gridCol>
                <a:gridCol w="2149078">
                  <a:extLst>
                    <a:ext uri="{9D8B030D-6E8A-4147-A177-3AD203B41FA5}">
                      <a16:colId xmlns:a16="http://schemas.microsoft.com/office/drawing/2014/main" val="1435293838"/>
                    </a:ext>
                  </a:extLst>
                </a:gridCol>
              </a:tblGrid>
              <a:tr h="1798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sng" strike="noStrike" kern="1200" dirty="0" smtClean="0">
                          <a:solidFill>
                            <a:schemeClr val="lt1"/>
                          </a:solidFill>
                          <a:effectLst/>
                          <a:latin typeface="+mn-lt"/>
                          <a:ea typeface="+mn-ea"/>
                          <a:cs typeface="+mn-cs"/>
                          <a:hlinkClick r:id="rId3"/>
                        </a:rPr>
                        <a:t>Unity Vigil on July 11th &amp; Unity Games on July 16th from 9–12</a:t>
                      </a:r>
                      <a:endParaRPr lang="en-US" sz="1600" b="0" i="0" u="sng" kern="1200" dirty="0" smtClean="0">
                        <a:solidFill>
                          <a:schemeClr val="lt1"/>
                        </a:solidFill>
                        <a:effectLst/>
                        <a:latin typeface="+mn-lt"/>
                        <a:ea typeface="+mn-ea"/>
                        <a:cs typeface="+mn-cs"/>
                      </a:endParaRPr>
                    </a:p>
                    <a:p>
                      <a:endParaRPr lang="en-US" sz="1600" b="0" u="sng"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sng" strike="noStrike" kern="1200" dirty="0" smtClean="0">
                          <a:solidFill>
                            <a:schemeClr val="lt1"/>
                          </a:solidFill>
                          <a:effectLst/>
                          <a:latin typeface="+mn-lt"/>
                          <a:ea typeface="+mn-ea"/>
                          <a:cs typeface="+mn-cs"/>
                          <a:hlinkClick r:id="rId4"/>
                        </a:rPr>
                        <a:t>Making LBGTQ+ Mental Health a priority during and beyond Pride Month this June</a:t>
                      </a:r>
                      <a:endParaRPr lang="en-US" sz="1600" b="0" i="0" u="sng" kern="1200" dirty="0" smtClean="0">
                        <a:solidFill>
                          <a:schemeClr val="lt1"/>
                        </a:solidFill>
                        <a:effectLst/>
                        <a:latin typeface="+mn-lt"/>
                        <a:ea typeface="+mn-ea"/>
                        <a:cs typeface="+mn-cs"/>
                      </a:endParaRPr>
                    </a:p>
                    <a:p>
                      <a:endParaRPr lang="en-US" sz="1600" b="0" u="sng"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sng" strike="noStrike" kern="1200" dirty="0" smtClean="0">
                          <a:solidFill>
                            <a:schemeClr val="lt1"/>
                          </a:solidFill>
                          <a:effectLst/>
                          <a:latin typeface="+mn-lt"/>
                          <a:ea typeface="+mn-ea"/>
                          <a:cs typeface="+mn-cs"/>
                          <a:hlinkClick r:id="rId5"/>
                        </a:rPr>
                        <a:t>HealthChoices Young Adults ages 16-30, REGISTER NOW for YOUR closest TAAG Picnic!</a:t>
                      </a:r>
                      <a:endParaRPr lang="en-US" sz="1600" b="0" i="0" u="sng" kern="1200" dirty="0" smtClean="0">
                        <a:solidFill>
                          <a:schemeClr val="lt1"/>
                        </a:solidFill>
                        <a:effectLst/>
                        <a:latin typeface="+mn-lt"/>
                        <a:ea typeface="+mn-ea"/>
                        <a:cs typeface="+mn-cs"/>
                      </a:endParaRPr>
                    </a:p>
                    <a:p>
                      <a:endParaRPr lang="en-US" sz="1600" b="0" u="sng"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sng" strike="noStrike" kern="1200" dirty="0" smtClean="0">
                          <a:solidFill>
                            <a:schemeClr val="lt1"/>
                          </a:solidFill>
                          <a:effectLst/>
                          <a:latin typeface="+mn-lt"/>
                          <a:ea typeface="+mn-ea"/>
                          <a:cs typeface="+mn-cs"/>
                          <a:hlinkClick r:id="rId6"/>
                        </a:rPr>
                        <a:t>Parent, Teacher and Caregiver resources following a Traumatic Event</a:t>
                      </a:r>
                      <a:endParaRPr lang="en-US" sz="1600" b="0" i="0" u="sng" kern="1200" dirty="0" smtClean="0">
                        <a:solidFill>
                          <a:schemeClr val="lt1"/>
                        </a:solidFill>
                        <a:effectLst/>
                        <a:latin typeface="+mn-lt"/>
                        <a:ea typeface="+mn-ea"/>
                        <a:cs typeface="+mn-cs"/>
                      </a:endParaRPr>
                    </a:p>
                    <a:p>
                      <a:endParaRPr lang="en-US" sz="1600" b="0" u="sng" dirty="0"/>
                    </a:p>
                  </a:txBody>
                  <a:tcPr/>
                </a:tc>
                <a:extLst>
                  <a:ext uri="{0D108BD9-81ED-4DB2-BD59-A6C34878D82A}">
                    <a16:rowId xmlns:a16="http://schemas.microsoft.com/office/drawing/2014/main" val="4194108451"/>
                  </a:ext>
                </a:extLst>
              </a:tr>
              <a:tr h="1798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sng" strike="noStrike" kern="1200" dirty="0" smtClean="0">
                          <a:solidFill>
                            <a:schemeClr val="dk1"/>
                          </a:solidFill>
                          <a:effectLst/>
                          <a:latin typeface="+mn-lt"/>
                          <a:ea typeface="+mn-ea"/>
                          <a:cs typeface="+mn-cs"/>
                          <a:hlinkClick r:id="rId7"/>
                        </a:rPr>
                        <a:t>SMI Advisor offers FREE on-demand courses in crisis care with practical, evidence-based strategies</a:t>
                      </a:r>
                      <a:endParaRPr lang="en-US" sz="1600" b="0" i="0" u="sng" kern="1200" dirty="0" smtClean="0">
                        <a:solidFill>
                          <a:schemeClr val="dk1"/>
                        </a:solidFill>
                        <a:effectLst/>
                        <a:latin typeface="+mn-lt"/>
                        <a:ea typeface="+mn-ea"/>
                        <a:cs typeface="+mn-cs"/>
                      </a:endParaRPr>
                    </a:p>
                    <a:p>
                      <a:endParaRPr lang="en-US" sz="1600" b="0" u="sng"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sng" strike="noStrike" kern="1200" dirty="0" smtClean="0">
                          <a:solidFill>
                            <a:schemeClr val="dk1"/>
                          </a:solidFill>
                          <a:effectLst/>
                          <a:latin typeface="+mn-lt"/>
                          <a:ea typeface="+mn-ea"/>
                          <a:cs typeface="+mn-cs"/>
                          <a:hlinkClick r:id="rId8"/>
                        </a:rPr>
                        <a:t>2022 Beaver County Community Forum | June 20th</a:t>
                      </a:r>
                      <a:endParaRPr lang="en-US" sz="1600" b="0" i="0" u="sng" kern="1200" dirty="0" smtClean="0">
                        <a:solidFill>
                          <a:schemeClr val="dk1"/>
                        </a:solidFill>
                        <a:effectLst/>
                        <a:latin typeface="+mn-lt"/>
                        <a:ea typeface="+mn-ea"/>
                        <a:cs typeface="+mn-cs"/>
                      </a:endParaRPr>
                    </a:p>
                    <a:p>
                      <a:endParaRPr lang="en-US" sz="1600" b="0" u="sng"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sng" strike="noStrike" kern="1200" dirty="0" smtClean="0">
                          <a:solidFill>
                            <a:schemeClr val="dk1"/>
                          </a:solidFill>
                          <a:effectLst/>
                          <a:latin typeface="+mn-lt"/>
                          <a:ea typeface="+mn-ea"/>
                          <a:cs typeface="+mn-cs"/>
                          <a:hlinkClick r:id="rId9"/>
                        </a:rPr>
                        <a:t>Why Mattering Matters: The importance of mattering for people with mental illness</a:t>
                      </a:r>
                      <a:endParaRPr lang="en-US" sz="1600" b="0" i="0" u="sng" kern="1200" dirty="0" smtClean="0">
                        <a:solidFill>
                          <a:schemeClr val="dk1"/>
                        </a:solidFill>
                        <a:effectLst/>
                        <a:latin typeface="+mn-lt"/>
                        <a:ea typeface="+mn-ea"/>
                        <a:cs typeface="+mn-cs"/>
                      </a:endParaRPr>
                    </a:p>
                    <a:p>
                      <a:endParaRPr lang="en-US" sz="1600" b="0" u="sng"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sng" strike="noStrike" kern="1200" dirty="0" smtClean="0">
                          <a:solidFill>
                            <a:schemeClr val="dk1"/>
                          </a:solidFill>
                          <a:effectLst/>
                          <a:latin typeface="+mn-lt"/>
                          <a:ea typeface="+mn-ea"/>
                          <a:cs typeface="+mn-cs"/>
                          <a:hlinkClick r:id="rId10"/>
                        </a:rPr>
                        <a:t>Beacon Health Options 2022 Virtual Member &amp; Family Training Series</a:t>
                      </a:r>
                      <a:endParaRPr lang="en-US" sz="1600" b="0" i="0" u="sng" kern="1200" dirty="0" smtClean="0">
                        <a:solidFill>
                          <a:schemeClr val="dk1"/>
                        </a:solidFill>
                        <a:effectLst/>
                        <a:latin typeface="+mn-lt"/>
                        <a:ea typeface="+mn-ea"/>
                        <a:cs typeface="+mn-cs"/>
                      </a:endParaRPr>
                    </a:p>
                    <a:p>
                      <a:endParaRPr lang="en-US" sz="1600" b="0" u="sng" dirty="0"/>
                    </a:p>
                  </a:txBody>
                  <a:tcPr/>
                </a:tc>
                <a:extLst>
                  <a:ext uri="{0D108BD9-81ED-4DB2-BD59-A6C34878D82A}">
                    <a16:rowId xmlns:a16="http://schemas.microsoft.com/office/drawing/2014/main" val="1398423989"/>
                  </a:ext>
                </a:extLst>
              </a:tr>
            </a:tbl>
          </a:graphicData>
        </a:graphic>
      </p:graphicFrame>
      <p:sp>
        <p:nvSpPr>
          <p:cNvPr id="4" name="Slide Number Placeholder 3"/>
          <p:cNvSpPr>
            <a:spLocks noGrp="1"/>
          </p:cNvSpPr>
          <p:nvPr>
            <p:ph type="sldNum" sz="quarter" idx="12"/>
          </p:nvPr>
        </p:nvSpPr>
        <p:spPr/>
        <p:txBody>
          <a:bodyPr/>
          <a:lstStyle/>
          <a:p>
            <a:fld id="{5D7FE806-1C63-4ECA-B0B7-914BA92DD0D1}" type="slidenum">
              <a:rPr lang="en-US" smtClean="0"/>
              <a:t>15</a:t>
            </a:fld>
            <a:endParaRPr lang="en-US" dirty="0"/>
          </a:p>
        </p:txBody>
      </p:sp>
      <p:sp>
        <p:nvSpPr>
          <p:cNvPr id="6" name="TextBox 5"/>
          <p:cNvSpPr txBox="1"/>
          <p:nvPr/>
        </p:nvSpPr>
        <p:spPr>
          <a:xfrm>
            <a:off x="633790" y="5203163"/>
            <a:ext cx="9555238" cy="1323439"/>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The SOC </a:t>
            </a:r>
            <a:r>
              <a:rPr lang="en-US" dirty="0"/>
              <a:t>website will not be available on Thursday 6/23 due to scheduled maintenance</a:t>
            </a:r>
            <a:r>
              <a:rPr lang="en-US" dirty="0" smtClean="0"/>
              <a:t>.</a:t>
            </a:r>
          </a:p>
          <a:p>
            <a:pPr marL="285750" indent="-285750">
              <a:buFont typeface="Wingdings" panose="05000000000000000000" pitchFamily="2" charset="2"/>
              <a:buChar char="v"/>
            </a:pPr>
            <a:endParaRPr lang="en-US" sz="800" dirty="0" smtClean="0"/>
          </a:p>
          <a:p>
            <a:pPr marL="285750" indent="-285750">
              <a:buFont typeface="Wingdings" panose="05000000000000000000" pitchFamily="2" charset="2"/>
              <a:buChar char="v"/>
            </a:pPr>
            <a:r>
              <a:rPr lang="en-US" dirty="0" err="1"/>
              <a:t>eSP</a:t>
            </a:r>
            <a:r>
              <a:rPr lang="en-US" dirty="0"/>
              <a:t> won’t be accessible through the website </a:t>
            </a:r>
            <a:r>
              <a:rPr lang="en-US" dirty="0" smtClean="0"/>
              <a:t>on 6/23.  </a:t>
            </a:r>
            <a:br>
              <a:rPr lang="en-US" dirty="0" smtClean="0"/>
            </a:br>
            <a:r>
              <a:rPr lang="en-US" dirty="0" smtClean="0"/>
              <a:t>Matt Koren will </a:t>
            </a:r>
            <a:r>
              <a:rPr lang="en-US" dirty="0"/>
              <a:t>email the </a:t>
            </a:r>
            <a:r>
              <a:rPr lang="en-US" dirty="0" err="1"/>
              <a:t>eSP</a:t>
            </a:r>
            <a:r>
              <a:rPr lang="en-US" dirty="0"/>
              <a:t> </a:t>
            </a:r>
            <a:r>
              <a:rPr lang="en-US" dirty="0" smtClean="0"/>
              <a:t>users how </a:t>
            </a:r>
            <a:r>
              <a:rPr lang="en-US" dirty="0"/>
              <a:t>to access it directly.</a:t>
            </a:r>
          </a:p>
          <a:p>
            <a:pPr marL="285750" indent="-285750">
              <a:buFont typeface="Wingdings" panose="05000000000000000000" pitchFamily="2" charset="2"/>
              <a:buChar char="v"/>
            </a:pPr>
            <a:endParaRPr lang="en-US" dirty="0"/>
          </a:p>
        </p:txBody>
      </p:sp>
      <p:pic>
        <p:nvPicPr>
          <p:cNvPr id="7" name="Picture 6"/>
          <p:cNvPicPr>
            <a:picLocks noChangeAspect="1"/>
          </p:cNvPicPr>
          <p:nvPr/>
        </p:nvPicPr>
        <p:blipFill>
          <a:blip r:embed="rId11"/>
          <a:stretch>
            <a:fillRect/>
          </a:stretch>
        </p:blipFill>
        <p:spPr>
          <a:xfrm>
            <a:off x="9707119" y="2032420"/>
            <a:ext cx="1600200" cy="2405631"/>
          </a:xfrm>
          <a:prstGeom prst="rect">
            <a:avLst/>
          </a:prstGeom>
        </p:spPr>
      </p:pic>
    </p:spTree>
    <p:extLst>
      <p:ext uri="{BB962C8B-B14F-4D97-AF65-F5344CB8AC3E}">
        <p14:creationId xmlns:p14="http://schemas.microsoft.com/office/powerpoint/2010/main" val="1156110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46744"/>
            <a:ext cx="8596668" cy="13208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8000" dirty="0" smtClean="0"/>
              <a:t>TRAININGS</a:t>
            </a:r>
            <a:endParaRPr lang="en-US" sz="8000" dirty="0"/>
          </a:p>
        </p:txBody>
      </p:sp>
      <p:sp>
        <p:nvSpPr>
          <p:cNvPr id="3" name="Slide Number Placeholder 2"/>
          <p:cNvSpPr>
            <a:spLocks noGrp="1"/>
          </p:cNvSpPr>
          <p:nvPr>
            <p:ph type="sldNum" sz="quarter" idx="12"/>
          </p:nvPr>
        </p:nvSpPr>
        <p:spPr/>
        <p:txBody>
          <a:bodyPr/>
          <a:lstStyle/>
          <a:p>
            <a:fld id="{5D7FE806-1C63-4ECA-B0B7-914BA92DD0D1}" type="slidenum">
              <a:rPr lang="en-US" smtClean="0"/>
              <a:t>16</a:t>
            </a:fld>
            <a:endParaRPr lang="en-US" dirty="0"/>
          </a:p>
        </p:txBody>
      </p:sp>
    </p:spTree>
    <p:extLst>
      <p:ext uri="{BB962C8B-B14F-4D97-AF65-F5344CB8AC3E}">
        <p14:creationId xmlns:p14="http://schemas.microsoft.com/office/powerpoint/2010/main" val="175616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 the Co-Occurring Disorder Series with Jill Perry . . . </a:t>
            </a:r>
            <a:endParaRPr lang="en-US" dirty="0"/>
          </a:p>
        </p:txBody>
      </p:sp>
      <p:sp>
        <p:nvSpPr>
          <p:cNvPr id="3" name="Content Placeholder 2"/>
          <p:cNvSpPr>
            <a:spLocks noGrp="1"/>
          </p:cNvSpPr>
          <p:nvPr>
            <p:ph idx="1"/>
          </p:nvPr>
        </p:nvSpPr>
        <p:spPr>
          <a:xfrm>
            <a:off x="677333" y="2160589"/>
            <a:ext cx="9132491" cy="3880773"/>
          </a:xfrm>
        </p:spPr>
        <p:txBody>
          <a:bodyPr>
            <a:normAutofit/>
          </a:bodyPr>
          <a:lstStyle/>
          <a:p>
            <a:pPr marL="0" indent="0">
              <a:buNone/>
            </a:pPr>
            <a:r>
              <a:rPr lang="en-US" b="1" dirty="0" smtClean="0"/>
              <a:t>6/29/2022  FROM  </a:t>
            </a:r>
            <a:r>
              <a:rPr lang="en-US" b="1" dirty="0"/>
              <a:t>9AM-12PM</a:t>
            </a:r>
            <a:endParaRPr lang="en-US" b="1" dirty="0" smtClean="0"/>
          </a:p>
          <a:p>
            <a:pPr marL="0" indent="0">
              <a:buNone/>
            </a:pPr>
            <a:r>
              <a:rPr lang="en-US" b="1" dirty="0" smtClean="0"/>
              <a:t>ANOTHER </a:t>
            </a:r>
            <a:r>
              <a:rPr lang="en-US" b="1" dirty="0"/>
              <a:t>LOOK AT SPECIAL POPULATIONS: WOMEN, OLDER ADULTS, AND LGBTQIA+ </a:t>
            </a:r>
            <a:r>
              <a:rPr lang="en-US" b="1" dirty="0" smtClean="0"/>
              <a:t/>
            </a:r>
            <a:br>
              <a:rPr lang="en-US" b="1" dirty="0" smtClean="0"/>
            </a:br>
            <a:endParaRPr lang="en-US" b="1" dirty="0" smtClean="0"/>
          </a:p>
          <a:p>
            <a:pPr marL="0" indent="0">
              <a:buNone/>
            </a:pPr>
            <a:r>
              <a:rPr lang="en-US" dirty="0" smtClean="0"/>
              <a:t>Understanding </a:t>
            </a:r>
            <a:r>
              <a:rPr lang="en-US" dirty="0"/>
              <a:t>the generalities of co-occurring disorders is not enough. Community workers in various settings must also be aware of how sub-cultures are impacted in different ways. This advanced training will cover a review of special concerns regarding women, older adults, and the LGBTQIA+ community</a:t>
            </a:r>
            <a:r>
              <a:rPr lang="en-US" dirty="0" smtClean="0"/>
              <a:t>.</a:t>
            </a:r>
          </a:p>
          <a:p>
            <a:pPr marL="0" indent="0">
              <a:buNone/>
            </a:pPr>
            <a:endParaRPr lang="en-US" dirty="0"/>
          </a:p>
          <a:p>
            <a:pPr marL="0" indent="0">
              <a:buNone/>
            </a:pPr>
            <a:r>
              <a:rPr lang="en-US" dirty="0" smtClean="0"/>
              <a:t>For registration and details</a:t>
            </a:r>
            <a:r>
              <a:rPr lang="en-US" dirty="0"/>
              <a:t>, visit </a:t>
            </a:r>
            <a:r>
              <a:rPr lang="en-US" dirty="0">
                <a:hlinkClick r:id="rId2"/>
              </a:rPr>
              <a:t>https://www.bc-systemofcare.org/training</a:t>
            </a:r>
            <a:r>
              <a:rPr lang="en-US" dirty="0" smtClean="0">
                <a:hlinkClick r:id="rId2"/>
              </a:rPr>
              <a:t>/</a:t>
            </a:r>
            <a:endParaRPr lang="en-US" dirty="0" smtClean="0"/>
          </a:p>
        </p:txBody>
      </p:sp>
      <p:sp>
        <p:nvSpPr>
          <p:cNvPr id="4" name="Slide Number Placeholder 3"/>
          <p:cNvSpPr>
            <a:spLocks noGrp="1"/>
          </p:cNvSpPr>
          <p:nvPr>
            <p:ph type="sldNum" sz="quarter" idx="12"/>
          </p:nvPr>
        </p:nvSpPr>
        <p:spPr/>
        <p:txBody>
          <a:bodyPr/>
          <a:lstStyle/>
          <a:p>
            <a:fld id="{5D7FE806-1C63-4ECA-B0B7-914BA92DD0D1}" type="slidenum">
              <a:rPr lang="en-US" smtClean="0"/>
              <a:t>17</a:t>
            </a:fld>
            <a:endParaRPr lang="en-US" dirty="0"/>
          </a:p>
        </p:txBody>
      </p:sp>
      <p:pic>
        <p:nvPicPr>
          <p:cNvPr id="5" name="Picture 4"/>
          <p:cNvPicPr>
            <a:picLocks noChangeAspect="1"/>
          </p:cNvPicPr>
          <p:nvPr/>
        </p:nvPicPr>
        <p:blipFill>
          <a:blip r:embed="rId3"/>
          <a:stretch>
            <a:fillRect/>
          </a:stretch>
        </p:blipFill>
        <p:spPr>
          <a:xfrm>
            <a:off x="10309347" y="3236020"/>
            <a:ext cx="1150717" cy="1729909"/>
          </a:xfrm>
          <a:prstGeom prst="rect">
            <a:avLst/>
          </a:prstGeom>
        </p:spPr>
      </p:pic>
    </p:spTree>
    <p:extLst>
      <p:ext uri="{BB962C8B-B14F-4D97-AF65-F5344CB8AC3E}">
        <p14:creationId xmlns:p14="http://schemas.microsoft.com/office/powerpoint/2010/main" val="1308386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2563" y="0"/>
            <a:ext cx="6858000" cy="6858000"/>
          </a:xfrm>
        </p:spPr>
      </p:pic>
      <p:sp>
        <p:nvSpPr>
          <p:cNvPr id="4" name="Slide Number Placeholder 3"/>
          <p:cNvSpPr>
            <a:spLocks noGrp="1"/>
          </p:cNvSpPr>
          <p:nvPr>
            <p:ph type="sldNum" sz="quarter" idx="12"/>
          </p:nvPr>
        </p:nvSpPr>
        <p:spPr/>
        <p:txBody>
          <a:bodyPr/>
          <a:lstStyle/>
          <a:p>
            <a:fld id="{5D7FE806-1C63-4ECA-B0B7-914BA92DD0D1}" type="slidenum">
              <a:rPr lang="en-US" smtClean="0"/>
              <a:t>18</a:t>
            </a:fld>
            <a:endParaRPr lang="en-US" dirty="0"/>
          </a:p>
        </p:txBody>
      </p:sp>
      <p:pic>
        <p:nvPicPr>
          <p:cNvPr id="6" name="Picture 5"/>
          <p:cNvPicPr>
            <a:picLocks noChangeAspect="1"/>
          </p:cNvPicPr>
          <p:nvPr/>
        </p:nvPicPr>
        <p:blipFill>
          <a:blip r:embed="rId3"/>
          <a:stretch>
            <a:fillRect/>
          </a:stretch>
        </p:blipFill>
        <p:spPr>
          <a:xfrm>
            <a:off x="8269535" y="2226184"/>
            <a:ext cx="1600200" cy="2405631"/>
          </a:xfrm>
          <a:prstGeom prst="rect">
            <a:avLst/>
          </a:prstGeom>
        </p:spPr>
      </p:pic>
      <p:sp>
        <p:nvSpPr>
          <p:cNvPr id="7" name="TextBox 6"/>
          <p:cNvSpPr txBox="1"/>
          <p:nvPr/>
        </p:nvSpPr>
        <p:spPr>
          <a:xfrm rot="20383254">
            <a:off x="319788" y="447841"/>
            <a:ext cx="1465469" cy="584775"/>
          </a:xfrm>
          <a:prstGeom prst="rect">
            <a:avLst/>
          </a:prstGeom>
          <a:noFill/>
        </p:spPr>
        <p:txBody>
          <a:bodyPr wrap="square" rtlCol="0">
            <a:spAutoFit/>
          </a:bodyPr>
          <a:lstStyle/>
          <a:p>
            <a:r>
              <a:rPr lang="en-US" sz="3200" b="1" dirty="0" smtClean="0">
                <a:solidFill>
                  <a:srgbClr val="FF0000"/>
                </a:solidFill>
              </a:rPr>
              <a:t>NEW!</a:t>
            </a:r>
            <a:endParaRPr lang="en-US" sz="3200" b="1" dirty="0">
              <a:solidFill>
                <a:srgbClr val="FF0000"/>
              </a:solidFill>
            </a:endParaRPr>
          </a:p>
        </p:txBody>
      </p:sp>
    </p:spTree>
    <p:extLst>
      <p:ext uri="{BB962C8B-B14F-4D97-AF65-F5344CB8AC3E}">
        <p14:creationId xmlns:p14="http://schemas.microsoft.com/office/powerpoint/2010/main" val="351516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073" y="528225"/>
            <a:ext cx="4644720" cy="6105981"/>
          </a:xfrm>
        </p:spPr>
      </p:pic>
      <p:sp>
        <p:nvSpPr>
          <p:cNvPr id="4" name="Slide Number Placeholder 3"/>
          <p:cNvSpPr>
            <a:spLocks noGrp="1"/>
          </p:cNvSpPr>
          <p:nvPr>
            <p:ph type="sldNum" sz="quarter" idx="12"/>
          </p:nvPr>
        </p:nvSpPr>
        <p:spPr/>
        <p:txBody>
          <a:bodyPr/>
          <a:lstStyle/>
          <a:p>
            <a:fld id="{5D7FE806-1C63-4ECA-B0B7-914BA92DD0D1}" type="slidenum">
              <a:rPr lang="en-US" smtClean="0"/>
              <a:t>19</a:t>
            </a:fld>
            <a:endParaRPr lang="en-US" dirty="0"/>
          </a:p>
        </p:txBody>
      </p:sp>
      <p:sp>
        <p:nvSpPr>
          <p:cNvPr id="6" name="TextBox 5"/>
          <p:cNvSpPr txBox="1"/>
          <p:nvPr/>
        </p:nvSpPr>
        <p:spPr>
          <a:xfrm>
            <a:off x="6113793" y="2946435"/>
            <a:ext cx="4782807" cy="646331"/>
          </a:xfrm>
          <a:prstGeom prst="rect">
            <a:avLst/>
          </a:prstGeom>
          <a:solidFill>
            <a:schemeClr val="bg1"/>
          </a:solidFill>
        </p:spPr>
        <p:txBody>
          <a:bodyPr wrap="square" rtlCol="0">
            <a:spAutoFit/>
          </a:bodyPr>
          <a:lstStyle/>
          <a:p>
            <a:r>
              <a:rPr lang="en-US" dirty="0"/>
              <a:t>For registration and details, visit </a:t>
            </a:r>
            <a:r>
              <a:rPr lang="en-US" dirty="0">
                <a:hlinkClick r:id="rId3"/>
              </a:rPr>
              <a:t>https://www.bc-systemofcare.org/training/</a:t>
            </a:r>
            <a:endParaRPr lang="en-US" dirty="0"/>
          </a:p>
        </p:txBody>
      </p:sp>
      <p:pic>
        <p:nvPicPr>
          <p:cNvPr id="7" name="Picture 6"/>
          <p:cNvPicPr>
            <a:picLocks noChangeAspect="1"/>
          </p:cNvPicPr>
          <p:nvPr/>
        </p:nvPicPr>
        <p:blipFill>
          <a:blip r:embed="rId4"/>
          <a:stretch>
            <a:fillRect/>
          </a:stretch>
        </p:blipFill>
        <p:spPr>
          <a:xfrm>
            <a:off x="6815089" y="860026"/>
            <a:ext cx="1150717" cy="1729909"/>
          </a:xfrm>
          <a:prstGeom prst="rect">
            <a:avLst/>
          </a:prstGeom>
        </p:spPr>
      </p:pic>
      <p:pic>
        <p:nvPicPr>
          <p:cNvPr id="8" name="Picture 7"/>
          <p:cNvPicPr>
            <a:picLocks noChangeAspect="1"/>
          </p:cNvPicPr>
          <p:nvPr/>
        </p:nvPicPr>
        <p:blipFill>
          <a:blip r:embed="rId5"/>
          <a:stretch>
            <a:fillRect/>
          </a:stretch>
        </p:blipFill>
        <p:spPr>
          <a:xfrm>
            <a:off x="8590663" y="860025"/>
            <a:ext cx="2289396" cy="1729909"/>
          </a:xfrm>
          <a:prstGeom prst="rect">
            <a:avLst/>
          </a:prstGeom>
        </p:spPr>
      </p:pic>
      <p:sp>
        <p:nvSpPr>
          <p:cNvPr id="9" name="TextBox 8"/>
          <p:cNvSpPr txBox="1"/>
          <p:nvPr/>
        </p:nvSpPr>
        <p:spPr>
          <a:xfrm rot="20383254">
            <a:off x="327199" y="235838"/>
            <a:ext cx="1465469" cy="584775"/>
          </a:xfrm>
          <a:prstGeom prst="rect">
            <a:avLst/>
          </a:prstGeom>
          <a:noFill/>
        </p:spPr>
        <p:txBody>
          <a:bodyPr wrap="square" rtlCol="0">
            <a:spAutoFit/>
          </a:bodyPr>
          <a:lstStyle/>
          <a:p>
            <a:r>
              <a:rPr lang="en-US" sz="3200" b="1" dirty="0" smtClean="0">
                <a:solidFill>
                  <a:srgbClr val="FF0000"/>
                </a:solidFill>
              </a:rPr>
              <a:t>NEW!</a:t>
            </a:r>
            <a:endParaRPr lang="en-US" sz="3200" b="1" dirty="0">
              <a:solidFill>
                <a:srgbClr val="FF0000"/>
              </a:solidFill>
            </a:endParaRPr>
          </a:p>
        </p:txBody>
      </p:sp>
    </p:spTree>
    <p:extLst>
      <p:ext uri="{BB962C8B-B14F-4D97-AF65-F5344CB8AC3E}">
        <p14:creationId xmlns:p14="http://schemas.microsoft.com/office/powerpoint/2010/main" val="415030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Today’s Agenda </a:t>
            </a:r>
          </a:p>
        </p:txBody>
      </p:sp>
      <p:sp>
        <p:nvSpPr>
          <p:cNvPr id="10" name="Content Placeholder 9"/>
          <p:cNvSpPr>
            <a:spLocks noGrp="1"/>
          </p:cNvSpPr>
          <p:nvPr>
            <p:ph idx="1"/>
          </p:nvPr>
        </p:nvSpPr>
        <p:spPr>
          <a:xfrm>
            <a:off x="677333" y="1684075"/>
            <a:ext cx="9825203" cy="4886542"/>
          </a:xfrm>
        </p:spPr>
        <p:txBody>
          <a:bodyPr>
            <a:normAutofit/>
          </a:bodyPr>
          <a:lstStyle/>
          <a:p>
            <a:r>
              <a:rPr lang="en-US" sz="2800" dirty="0"/>
              <a:t>Minutes   </a:t>
            </a:r>
          </a:p>
          <a:p>
            <a:r>
              <a:rPr lang="en-US" sz="2800" dirty="0"/>
              <a:t>Partner Updates </a:t>
            </a:r>
          </a:p>
          <a:p>
            <a:r>
              <a:rPr lang="en-US" sz="2800" dirty="0" smtClean="0"/>
              <a:t>Marketing </a:t>
            </a:r>
            <a:r>
              <a:rPr lang="en-US" sz="2800" dirty="0"/>
              <a:t>and Community Outreach Team </a:t>
            </a:r>
          </a:p>
          <a:p>
            <a:r>
              <a:rPr lang="en-US" sz="2800" dirty="0"/>
              <a:t>Trainings </a:t>
            </a:r>
          </a:p>
          <a:p>
            <a:r>
              <a:rPr lang="en-US" sz="2800" dirty="0"/>
              <a:t>Next Meeting</a:t>
            </a:r>
          </a:p>
          <a:p>
            <a:r>
              <a:rPr lang="en-US" sz="2800" dirty="0"/>
              <a:t>Resources </a:t>
            </a:r>
          </a:p>
          <a:p>
            <a:pPr marL="0" indent="0">
              <a:buNone/>
            </a:pPr>
            <a:endParaRPr lang="en-US" sz="28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2</a:t>
            </a:fld>
            <a:endParaRPr lang="en-US" dirty="0"/>
          </a:p>
        </p:txBody>
      </p:sp>
      <p:pic>
        <p:nvPicPr>
          <p:cNvPr id="7" name="Picture 6"/>
          <p:cNvPicPr>
            <a:picLocks noChangeAspect="1"/>
          </p:cNvPicPr>
          <p:nvPr/>
        </p:nvPicPr>
        <p:blipFill>
          <a:blip r:embed="rId3"/>
          <a:stretch>
            <a:fillRect/>
          </a:stretch>
        </p:blipFill>
        <p:spPr>
          <a:xfrm rot="480000">
            <a:off x="9942061" y="305949"/>
            <a:ext cx="1833428" cy="2756251"/>
          </a:xfrm>
          <a:prstGeom prst="rect">
            <a:avLst/>
          </a:prstGeom>
        </p:spPr>
      </p:pic>
    </p:spTree>
    <p:extLst>
      <p:ext uri="{BB962C8B-B14F-4D97-AF65-F5344CB8AC3E}">
        <p14:creationId xmlns:p14="http://schemas.microsoft.com/office/powerpoint/2010/main" val="3963712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2" y="609600"/>
            <a:ext cx="7968344" cy="1320800"/>
          </a:xfrm>
        </p:spPr>
        <p:txBody>
          <a:bodyPr>
            <a:normAutofit fontScale="90000"/>
          </a:bodyPr>
          <a:lstStyle/>
          <a:p>
            <a:r>
              <a:rPr lang="en-US" dirty="0" smtClean="0"/>
              <a:t>  Mental Health Partnerships is offering FREE Continuing </a:t>
            </a:r>
            <a:r>
              <a:rPr lang="en-US" dirty="0" smtClean="0"/>
              <a:t>Education </a:t>
            </a:r>
            <a:r>
              <a:rPr lang="en-US" dirty="0" smtClean="0"/>
              <a:t>Courses for Peers who work or reside in Pennsylvania!</a:t>
            </a:r>
            <a:br>
              <a:rPr lang="en-US" dirty="0" smtClean="0"/>
            </a:br>
            <a:endParaRPr lang="en-US" dirty="0"/>
          </a:p>
        </p:txBody>
      </p:sp>
      <p:sp>
        <p:nvSpPr>
          <p:cNvPr id="3" name="Content Placeholder 2"/>
          <p:cNvSpPr>
            <a:spLocks noGrp="1"/>
          </p:cNvSpPr>
          <p:nvPr>
            <p:ph idx="1"/>
          </p:nvPr>
        </p:nvSpPr>
        <p:spPr>
          <a:xfrm>
            <a:off x="639837" y="2354506"/>
            <a:ext cx="8292495" cy="4051981"/>
          </a:xfrm>
        </p:spPr>
        <p:txBody>
          <a:bodyPr>
            <a:normAutofit fontScale="92500" lnSpcReduction="20000"/>
          </a:bodyPr>
          <a:lstStyle/>
          <a:p>
            <a:r>
              <a:rPr lang="en-US" b="1" dirty="0"/>
              <a:t>Ethics and Boundaries</a:t>
            </a:r>
            <a:br>
              <a:rPr lang="en-US" b="1" dirty="0"/>
            </a:br>
            <a:r>
              <a:rPr lang="en-US" b="1" dirty="0"/>
              <a:t>July 12, </a:t>
            </a:r>
            <a:r>
              <a:rPr lang="en-US" b="1" dirty="0" smtClean="0"/>
              <a:t>2022                       </a:t>
            </a:r>
            <a:br>
              <a:rPr lang="en-US" b="1" dirty="0" smtClean="0"/>
            </a:br>
            <a:r>
              <a:rPr lang="en-US" b="1" dirty="0" smtClean="0"/>
              <a:t>9:00am-12:00pm</a:t>
            </a:r>
          </a:p>
          <a:p>
            <a:pPr marL="0" indent="0">
              <a:buNone/>
            </a:pPr>
            <a:r>
              <a:rPr lang="en-US" b="1" dirty="0" smtClean="0"/>
              <a:t>_____________________________________________________________</a:t>
            </a:r>
            <a:br>
              <a:rPr lang="en-US" b="1" dirty="0" smtClean="0"/>
            </a:br>
            <a:endParaRPr lang="en-US" b="1" dirty="0" smtClean="0"/>
          </a:p>
          <a:p>
            <a:r>
              <a:rPr lang="en-US" b="1" dirty="0"/>
              <a:t>Part 2: Understanding Youth Suicidality</a:t>
            </a:r>
            <a:br>
              <a:rPr lang="en-US" b="1" dirty="0"/>
            </a:br>
            <a:r>
              <a:rPr lang="en-US" b="1" dirty="0"/>
              <a:t>July 20, 2022</a:t>
            </a:r>
            <a:br>
              <a:rPr lang="en-US" b="1" dirty="0"/>
            </a:br>
            <a:r>
              <a:rPr lang="en-US" b="1" dirty="0" smtClean="0"/>
              <a:t>9:00am-12:00pm</a:t>
            </a:r>
          </a:p>
          <a:p>
            <a:endParaRPr lang="en-US" b="1" dirty="0" smtClean="0"/>
          </a:p>
          <a:p>
            <a:r>
              <a:rPr lang="en-US" b="1" dirty="0" smtClean="0"/>
              <a:t>Trauma-</a:t>
            </a:r>
            <a:r>
              <a:rPr lang="de-DE" b="1" dirty="0">
                <a:solidFill>
                  <a:srgbClr val="1C1C1C"/>
                </a:solidFill>
              </a:rPr>
              <a:t>Informed De-Escalation</a:t>
            </a:r>
            <a:br>
              <a:rPr lang="de-DE" b="1" dirty="0">
                <a:solidFill>
                  <a:srgbClr val="1C1C1C"/>
                </a:solidFill>
              </a:rPr>
            </a:br>
            <a:r>
              <a:rPr lang="de-DE" b="1" dirty="0">
                <a:solidFill>
                  <a:srgbClr val="1C1C1C"/>
                </a:solidFill>
              </a:rPr>
              <a:t>August 4, 2022</a:t>
            </a:r>
            <a:br>
              <a:rPr lang="de-DE" b="1" dirty="0">
                <a:solidFill>
                  <a:srgbClr val="1C1C1C"/>
                </a:solidFill>
              </a:rPr>
            </a:br>
            <a:r>
              <a:rPr lang="de-DE" b="1" dirty="0">
                <a:solidFill>
                  <a:srgbClr val="1C1C1C"/>
                </a:solidFill>
              </a:rPr>
              <a:t>9:00am-11:00am</a:t>
            </a:r>
            <a:endParaRPr lang="de-DE" dirty="0"/>
          </a:p>
          <a:p>
            <a:endParaRPr lang="en-US" b="1" dirty="0" smtClean="0"/>
          </a:p>
          <a:p>
            <a:pPr marL="0" indent="0" algn="ctr">
              <a:buNone/>
            </a:pPr>
            <a:r>
              <a:rPr lang="en-US" dirty="0"/>
              <a:t>For registration and details, visit </a:t>
            </a:r>
            <a:r>
              <a:rPr lang="en-US" dirty="0" smtClean="0"/>
              <a:t>the bottom of webpage:</a:t>
            </a:r>
            <a:br>
              <a:rPr lang="en-US" dirty="0" smtClean="0"/>
            </a:br>
            <a:r>
              <a:rPr lang="en-US" dirty="0" smtClean="0">
                <a:hlinkClick r:id="rId2"/>
              </a:rPr>
              <a:t>https</a:t>
            </a:r>
            <a:r>
              <a:rPr lang="en-US" dirty="0">
                <a:hlinkClick r:id="rId2"/>
              </a:rPr>
              <a:t>://www.bc-systemofcare.org/peer-supports</a:t>
            </a:r>
            <a:r>
              <a:rPr lang="en-US" dirty="0" smtClean="0">
                <a:hlinkClick r:id="rId2"/>
              </a:rPr>
              <a:t>/</a:t>
            </a:r>
            <a:r>
              <a:rPr lang="en-US" dirty="0" smtClean="0"/>
              <a:t> </a:t>
            </a:r>
            <a:endParaRPr lang="en-US" b="1" dirty="0" smtClean="0"/>
          </a:p>
          <a:p>
            <a:endParaRPr lang="en-US" b="1" dirty="0" smtClean="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20</a:t>
            </a:fld>
            <a:endParaRPr lang="en-US" dirty="0"/>
          </a:p>
        </p:txBody>
      </p:sp>
      <p:sp>
        <p:nvSpPr>
          <p:cNvPr id="8" name="TextBox 7"/>
          <p:cNvSpPr txBox="1"/>
          <p:nvPr/>
        </p:nvSpPr>
        <p:spPr>
          <a:xfrm>
            <a:off x="4321629" y="2395381"/>
            <a:ext cx="4071258" cy="923330"/>
          </a:xfrm>
          <a:prstGeom prst="rect">
            <a:avLst/>
          </a:prstGeom>
          <a:noFill/>
        </p:spPr>
        <p:txBody>
          <a:bodyPr wrap="square" rtlCol="0">
            <a:spAutoFit/>
          </a:bodyPr>
          <a:lstStyle/>
          <a:p>
            <a:pPr algn="ctr"/>
            <a:r>
              <a:rPr lang="en-US" b="1" dirty="0" smtClean="0"/>
              <a:t>(</a:t>
            </a:r>
            <a:r>
              <a:rPr lang="en-US" b="1" dirty="0"/>
              <a:t>Fulfills the 3-hr CE requirement to </a:t>
            </a:r>
            <a:r>
              <a:rPr lang="en-US" b="1" dirty="0" smtClean="0"/>
              <a:t>           maintain </a:t>
            </a:r>
            <a:r>
              <a:rPr lang="en-US" b="1" dirty="0"/>
              <a:t>a CPS certification in PA</a:t>
            </a:r>
            <a:r>
              <a:rPr lang="en-US" b="1" dirty="0" smtClean="0"/>
              <a:t>.)</a:t>
            </a:r>
            <a:r>
              <a:rPr lang="en-US" b="1" dirty="0"/>
              <a:t/>
            </a:r>
            <a:br>
              <a:rPr lang="en-US" b="1" dirty="0"/>
            </a:br>
            <a:endParaRPr lang="en-US" dirty="0"/>
          </a:p>
        </p:txBody>
      </p:sp>
      <p:sp>
        <p:nvSpPr>
          <p:cNvPr id="9" name="TextBox 8"/>
          <p:cNvSpPr txBox="1"/>
          <p:nvPr/>
        </p:nvSpPr>
        <p:spPr>
          <a:xfrm rot="5400000">
            <a:off x="3950854" y="2159496"/>
            <a:ext cx="359227" cy="830997"/>
          </a:xfrm>
          <a:prstGeom prst="rect">
            <a:avLst/>
          </a:prstGeom>
          <a:noFill/>
        </p:spPr>
        <p:txBody>
          <a:bodyPr wrap="square" rtlCol="0">
            <a:spAutoFit/>
          </a:bodyPr>
          <a:lstStyle/>
          <a:p>
            <a:pPr algn="ctr"/>
            <a:r>
              <a:rPr lang="en-US" sz="4800" dirty="0" smtClean="0">
                <a:solidFill>
                  <a:schemeClr val="accent4">
                    <a:lumMod val="75000"/>
                  </a:schemeClr>
                </a:solidFill>
              </a:rPr>
              <a:t>*</a:t>
            </a:r>
            <a:endParaRPr lang="en-US" sz="4800" dirty="0">
              <a:solidFill>
                <a:schemeClr val="accent4">
                  <a:lumMod val="75000"/>
                </a:schemeClr>
              </a:solidFill>
            </a:endParaRPr>
          </a:p>
        </p:txBody>
      </p:sp>
      <p:pic>
        <p:nvPicPr>
          <p:cNvPr id="10" name="Picture 9"/>
          <p:cNvPicPr>
            <a:picLocks noChangeAspect="1"/>
          </p:cNvPicPr>
          <p:nvPr/>
        </p:nvPicPr>
        <p:blipFill>
          <a:blip r:embed="rId3"/>
          <a:stretch>
            <a:fillRect/>
          </a:stretch>
        </p:blipFill>
        <p:spPr>
          <a:xfrm>
            <a:off x="9097519" y="2857046"/>
            <a:ext cx="1600200" cy="2405631"/>
          </a:xfrm>
          <a:prstGeom prst="rect">
            <a:avLst/>
          </a:prstGeom>
        </p:spPr>
      </p:pic>
      <p:sp>
        <p:nvSpPr>
          <p:cNvPr id="11" name="TextBox 10"/>
          <p:cNvSpPr txBox="1"/>
          <p:nvPr/>
        </p:nvSpPr>
        <p:spPr>
          <a:xfrm rot="20383254">
            <a:off x="395988" y="449387"/>
            <a:ext cx="1465469" cy="584775"/>
          </a:xfrm>
          <a:prstGeom prst="rect">
            <a:avLst/>
          </a:prstGeom>
          <a:noFill/>
        </p:spPr>
        <p:txBody>
          <a:bodyPr wrap="square" rtlCol="0">
            <a:spAutoFit/>
          </a:bodyPr>
          <a:lstStyle/>
          <a:p>
            <a:r>
              <a:rPr lang="en-US" sz="3200" b="1" dirty="0" smtClean="0">
                <a:solidFill>
                  <a:srgbClr val="FF0000"/>
                </a:solidFill>
              </a:rPr>
              <a:t>NEW!</a:t>
            </a:r>
            <a:endParaRPr lang="en-US" sz="3200" b="1" dirty="0">
              <a:solidFill>
                <a:srgbClr val="FF0000"/>
              </a:solidFill>
            </a:endParaRPr>
          </a:p>
        </p:txBody>
      </p:sp>
    </p:spTree>
    <p:extLst>
      <p:ext uri="{BB962C8B-B14F-4D97-AF65-F5344CB8AC3E}">
        <p14:creationId xmlns:p14="http://schemas.microsoft.com/office/powerpoint/2010/main" val="42757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7571"/>
          </a:xfrm>
        </p:spPr>
        <p:txBody>
          <a:bodyPr/>
          <a:lstStyle/>
          <a:p>
            <a:r>
              <a:rPr lang="en-US" dirty="0" smtClean="0"/>
              <a:t>Save the Dates:  July 26</a:t>
            </a:r>
            <a:r>
              <a:rPr lang="en-US" baseline="30000" dirty="0" smtClean="0"/>
              <a:t>th</a:t>
            </a:r>
            <a:r>
              <a:rPr lang="en-US" dirty="0" smtClean="0"/>
              <a:t> and Sept. 27</a:t>
            </a:r>
            <a:r>
              <a:rPr lang="en-US" baseline="30000" dirty="0" smtClean="0"/>
              <a:t>th</a:t>
            </a:r>
            <a:r>
              <a:rPr lang="en-US" dirty="0" smtClean="0"/>
              <a:t> </a:t>
            </a:r>
            <a:endParaRPr lang="en-US" dirty="0"/>
          </a:p>
        </p:txBody>
      </p:sp>
      <p:pic>
        <p:nvPicPr>
          <p:cNvPr id="5" name="Content Placeholder 4"/>
          <p:cNvPicPr>
            <a:picLocks noGrp="1" noChangeAspect="1"/>
          </p:cNvPicPr>
          <p:nvPr>
            <p:ph idx="1"/>
          </p:nvPr>
        </p:nvPicPr>
        <p:blipFill>
          <a:blip r:embed="rId2"/>
          <a:stretch>
            <a:fillRect/>
          </a:stretch>
        </p:blipFill>
        <p:spPr>
          <a:xfrm>
            <a:off x="1894114" y="1344159"/>
            <a:ext cx="6330199" cy="4936898"/>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21</a:t>
            </a:fld>
            <a:endParaRPr lang="en-US" dirty="0"/>
          </a:p>
        </p:txBody>
      </p:sp>
      <p:pic>
        <p:nvPicPr>
          <p:cNvPr id="6" name="Picture 5"/>
          <p:cNvPicPr>
            <a:picLocks noChangeAspect="1"/>
          </p:cNvPicPr>
          <p:nvPr/>
        </p:nvPicPr>
        <p:blipFill>
          <a:blip r:embed="rId3"/>
          <a:stretch>
            <a:fillRect/>
          </a:stretch>
        </p:blipFill>
        <p:spPr>
          <a:xfrm>
            <a:off x="9097519" y="2857046"/>
            <a:ext cx="1600200" cy="2405631"/>
          </a:xfrm>
          <a:prstGeom prst="rect">
            <a:avLst/>
          </a:prstGeom>
        </p:spPr>
      </p:pic>
    </p:spTree>
    <p:extLst>
      <p:ext uri="{BB962C8B-B14F-4D97-AF65-F5344CB8AC3E}">
        <p14:creationId xmlns:p14="http://schemas.microsoft.com/office/powerpoint/2010/main" val="4236971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22</a:t>
            </a:fld>
            <a:endParaRPr lang="en-US" dirty="0"/>
          </a:p>
        </p:txBody>
      </p:sp>
      <p:sp>
        <p:nvSpPr>
          <p:cNvPr id="6" name="Title 1"/>
          <p:cNvSpPr>
            <a:spLocks noGrp="1"/>
          </p:cNvSpPr>
          <p:nvPr>
            <p:ph type="title"/>
          </p:nvPr>
        </p:nvSpPr>
        <p:spPr>
          <a:xfrm>
            <a:off x="677333" y="627031"/>
            <a:ext cx="8596668" cy="1170562"/>
          </a:xfrm>
          <a:solidFill>
            <a:schemeClr val="bg1">
              <a:lumMod val="95000"/>
            </a:schemeClr>
          </a:solidFill>
          <a:ln w="28575">
            <a:noFill/>
          </a:ln>
        </p:spPr>
        <p:txBody>
          <a:bodyPr>
            <a:normAutofit/>
          </a:bodyPr>
          <a:lstStyle/>
          <a:p>
            <a:r>
              <a:rPr lang="en-US" b="1" dirty="0"/>
              <a:t>Trainings Available </a:t>
            </a:r>
          </a:p>
        </p:txBody>
      </p:sp>
      <p:pic>
        <p:nvPicPr>
          <p:cNvPr id="8" name="Picture 7"/>
          <p:cNvPicPr>
            <a:picLocks noChangeAspect="1"/>
          </p:cNvPicPr>
          <p:nvPr/>
        </p:nvPicPr>
        <p:blipFill>
          <a:blip r:embed="rId2"/>
          <a:stretch>
            <a:fillRect/>
          </a:stretch>
        </p:blipFill>
        <p:spPr>
          <a:xfrm>
            <a:off x="9476276" y="860026"/>
            <a:ext cx="2170364" cy="1639966"/>
          </a:xfrm>
          <a:prstGeom prst="rect">
            <a:avLst/>
          </a:prstGeom>
        </p:spPr>
      </p:pic>
      <p:pic>
        <p:nvPicPr>
          <p:cNvPr id="9" name="Picture 8"/>
          <p:cNvPicPr>
            <a:picLocks noChangeAspect="1"/>
          </p:cNvPicPr>
          <p:nvPr/>
        </p:nvPicPr>
        <p:blipFill>
          <a:blip r:embed="rId3"/>
          <a:stretch>
            <a:fillRect/>
          </a:stretch>
        </p:blipFill>
        <p:spPr>
          <a:xfrm>
            <a:off x="6260870" y="1428438"/>
            <a:ext cx="1989132" cy="3196991"/>
          </a:xfrm>
          <a:prstGeom prst="rect">
            <a:avLst/>
          </a:prstGeom>
        </p:spPr>
      </p:pic>
      <p:sp>
        <p:nvSpPr>
          <p:cNvPr id="10" name="TextBox 9"/>
          <p:cNvSpPr txBox="1"/>
          <p:nvPr/>
        </p:nvSpPr>
        <p:spPr>
          <a:xfrm>
            <a:off x="3005318" y="5929433"/>
            <a:ext cx="4351742"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endParaRPr lang="en-US" b="1" dirty="0">
              <a:hlinkClick r:id="rId4"/>
            </a:endParaRPr>
          </a:p>
          <a:p>
            <a:pPr algn="ctr"/>
            <a:r>
              <a:rPr lang="en-US" sz="2000" dirty="0">
                <a:hlinkClick r:id="rId4"/>
              </a:rPr>
              <a:t>www.bc-systemofcare.org/training/</a:t>
            </a:r>
            <a:endParaRPr lang="en-US" sz="2000" dirty="0"/>
          </a:p>
          <a:p>
            <a:endParaRPr lang="en-US" dirty="0"/>
          </a:p>
        </p:txBody>
      </p:sp>
      <p:pic>
        <p:nvPicPr>
          <p:cNvPr id="11" name="Picture 10"/>
          <p:cNvPicPr>
            <a:picLocks noChangeAspect="1"/>
          </p:cNvPicPr>
          <p:nvPr/>
        </p:nvPicPr>
        <p:blipFill>
          <a:blip r:embed="rId5"/>
          <a:stretch>
            <a:fillRect/>
          </a:stretch>
        </p:blipFill>
        <p:spPr>
          <a:xfrm>
            <a:off x="9438013" y="2798206"/>
            <a:ext cx="2246889" cy="3377819"/>
          </a:xfrm>
          <a:prstGeom prst="rect">
            <a:avLst/>
          </a:prstGeom>
        </p:spPr>
      </p:pic>
      <p:sp>
        <p:nvSpPr>
          <p:cNvPr id="7" name="Content Placeholder 6"/>
          <p:cNvSpPr>
            <a:spLocks noGrp="1"/>
          </p:cNvSpPr>
          <p:nvPr>
            <p:ph idx="1"/>
          </p:nvPr>
        </p:nvSpPr>
        <p:spPr>
          <a:xfrm>
            <a:off x="677334" y="1797593"/>
            <a:ext cx="8596667" cy="4243769"/>
          </a:xfrm>
        </p:spPr>
        <p:txBody>
          <a:bodyPr>
            <a:normAutofit fontScale="85000" lnSpcReduction="10000"/>
          </a:bodyPr>
          <a:lstStyle/>
          <a:p>
            <a:r>
              <a:rPr lang="en-US" dirty="0"/>
              <a:t>QPR (Question, Persuade, and Refer)</a:t>
            </a:r>
          </a:p>
          <a:p>
            <a:pPr lvl="1"/>
            <a:r>
              <a:rPr lang="en-US" dirty="0"/>
              <a:t>Virtual or In-person </a:t>
            </a:r>
          </a:p>
          <a:p>
            <a:r>
              <a:rPr lang="en-US" dirty="0"/>
              <a:t>Youth QPR (Question, Persuade, and Refer)</a:t>
            </a:r>
          </a:p>
          <a:p>
            <a:pPr lvl="1"/>
            <a:r>
              <a:rPr lang="en-US" dirty="0"/>
              <a:t>Virtual or In-person </a:t>
            </a:r>
          </a:p>
          <a:p>
            <a:r>
              <a:rPr lang="en-US" dirty="0"/>
              <a:t>Mental Health First Aid </a:t>
            </a:r>
          </a:p>
          <a:p>
            <a:r>
              <a:rPr lang="en-US" dirty="0"/>
              <a:t>Youth Mental Health First Aid</a:t>
            </a:r>
          </a:p>
          <a:p>
            <a:pPr marL="0" indent="0">
              <a:buNone/>
            </a:pPr>
            <a:r>
              <a:rPr lang="en-US" dirty="0"/>
              <a:t>Archived trainings: </a:t>
            </a:r>
          </a:p>
          <a:p>
            <a:r>
              <a:rPr lang="en-US" dirty="0"/>
              <a:t> BC SOC Youtube:</a:t>
            </a:r>
          </a:p>
          <a:p>
            <a:pPr marL="685800" lvl="1"/>
            <a:r>
              <a:rPr lang="en-US" dirty="0">
                <a:hlinkClick r:id="rId6"/>
              </a:rPr>
              <a:t>https://www.youtube.com/channel/UCDKZZQif0q0YIqfBgkEGc4Q</a:t>
            </a:r>
            <a:r>
              <a:rPr lang="en-US" dirty="0"/>
              <a:t> </a:t>
            </a:r>
          </a:p>
          <a:p>
            <a:r>
              <a:rPr lang="en-US" dirty="0"/>
              <a:t>Beacon: </a:t>
            </a:r>
          </a:p>
          <a:p>
            <a:pPr lvl="1"/>
            <a:r>
              <a:rPr lang="en-US" dirty="0">
                <a:hlinkClick r:id="rId7"/>
              </a:rPr>
              <a:t>https://www.beaconhealthoptions.com/providers/beacon/important-tools/webinars/archive/</a:t>
            </a:r>
            <a:r>
              <a:rPr lang="en-US" dirty="0"/>
              <a:t> </a:t>
            </a:r>
          </a:p>
          <a:p>
            <a:r>
              <a:rPr lang="en-US" dirty="0"/>
              <a:t>Prevent Suicide PA: </a:t>
            </a:r>
          </a:p>
          <a:p>
            <a:pPr lvl="1"/>
            <a:r>
              <a:rPr lang="en-US" dirty="0">
                <a:hlinkClick r:id="rId8"/>
              </a:rPr>
              <a:t>https://www.preventsuicidepa.org/trainings/all-trainings/</a:t>
            </a:r>
            <a:endParaRPr lang="en-US" dirty="0"/>
          </a:p>
          <a:p>
            <a:pPr lvl="1"/>
            <a:endParaRPr lang="en-US" dirty="0"/>
          </a:p>
          <a:p>
            <a:endParaRPr lang="en-US" dirty="0"/>
          </a:p>
        </p:txBody>
      </p:sp>
    </p:spTree>
    <p:extLst>
      <p:ext uri="{BB962C8B-B14F-4D97-AF65-F5344CB8AC3E}">
        <p14:creationId xmlns:p14="http://schemas.microsoft.com/office/powerpoint/2010/main" val="2264885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982"/>
          </a:xfrm>
        </p:spPr>
        <p:txBody>
          <a:bodyPr>
            <a:normAutofit/>
          </a:bodyPr>
          <a:lstStyle/>
          <a:p>
            <a:r>
              <a:rPr lang="en-US" sz="4000" b="1" dirty="0"/>
              <a:t>Next meeting </a:t>
            </a:r>
          </a:p>
        </p:txBody>
      </p:sp>
      <p:sp>
        <p:nvSpPr>
          <p:cNvPr id="3" name="Content Placeholder 2"/>
          <p:cNvSpPr>
            <a:spLocks noGrp="1"/>
          </p:cNvSpPr>
          <p:nvPr>
            <p:ph idx="1"/>
          </p:nvPr>
        </p:nvSpPr>
        <p:spPr>
          <a:xfrm>
            <a:off x="677334" y="1793967"/>
            <a:ext cx="8596668" cy="4247396"/>
          </a:xfrm>
        </p:spPr>
        <p:txBody>
          <a:bodyPr>
            <a:normAutofit/>
          </a:bodyPr>
          <a:lstStyle/>
          <a:p>
            <a:r>
              <a:rPr lang="en-US" sz="3600" b="1" dirty="0"/>
              <a:t>Date: </a:t>
            </a:r>
            <a:r>
              <a:rPr lang="en-US" sz="3600" b="1" dirty="0" smtClean="0"/>
              <a:t>_______  at </a:t>
            </a:r>
            <a:r>
              <a:rPr lang="en-US" sz="3600" b="1" dirty="0"/>
              <a:t>1:30pm  </a:t>
            </a:r>
          </a:p>
          <a:p>
            <a:r>
              <a:rPr lang="en-US" sz="3600" b="1" dirty="0"/>
              <a:t>Zoom link will be sent </a:t>
            </a:r>
          </a:p>
        </p:txBody>
      </p:sp>
      <p:sp>
        <p:nvSpPr>
          <p:cNvPr id="4" name="Slide Number Placeholder 3"/>
          <p:cNvSpPr>
            <a:spLocks noGrp="1"/>
          </p:cNvSpPr>
          <p:nvPr>
            <p:ph type="sldNum" sz="quarter" idx="12"/>
          </p:nvPr>
        </p:nvSpPr>
        <p:spPr/>
        <p:txBody>
          <a:bodyPr/>
          <a:lstStyle/>
          <a:p>
            <a:fld id="{5D7FE806-1C63-4ECA-B0B7-914BA92DD0D1}" type="slidenum">
              <a:rPr lang="en-US" smtClean="0"/>
              <a:t>23</a:t>
            </a:fld>
            <a:endParaRPr lang="en-US" dirty="0"/>
          </a:p>
        </p:txBody>
      </p:sp>
      <p:pic>
        <p:nvPicPr>
          <p:cNvPr id="6" name="Picture 5" descr="Diary School Office - Free vector graphic on Pixabay"/>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13746" y="3221866"/>
            <a:ext cx="4618182" cy="3184621"/>
          </a:xfrm>
          <a:prstGeom prst="rect">
            <a:avLst/>
          </a:prstGeom>
        </p:spPr>
      </p:pic>
      <p:pic>
        <p:nvPicPr>
          <p:cNvPr id="7" name="Picture 6"/>
          <p:cNvPicPr>
            <a:picLocks noChangeAspect="1"/>
          </p:cNvPicPr>
          <p:nvPr/>
        </p:nvPicPr>
        <p:blipFill>
          <a:blip r:embed="rId3"/>
          <a:stretch>
            <a:fillRect/>
          </a:stretch>
        </p:blipFill>
        <p:spPr>
          <a:xfrm rot="3480000">
            <a:off x="6539597" y="3699717"/>
            <a:ext cx="695082" cy="1044939"/>
          </a:xfrm>
          <a:prstGeom prst="rect">
            <a:avLst/>
          </a:prstGeom>
        </p:spPr>
      </p:pic>
    </p:spTree>
    <p:extLst>
      <p:ext uri="{BB962C8B-B14F-4D97-AF65-F5344CB8AC3E}">
        <p14:creationId xmlns:p14="http://schemas.microsoft.com/office/powerpoint/2010/main" val="1589306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onicles of the ShoeSquirrel: January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9" y="671415"/>
            <a:ext cx="3502979" cy="3931920"/>
          </a:xfrm>
          <a:prstGeom prst="rect">
            <a:avLst/>
          </a:prstGeom>
          <a:effectLst>
            <a:softEdge rad="317500"/>
          </a:effectLst>
        </p:spPr>
      </p:pic>
      <p:sp>
        <p:nvSpPr>
          <p:cNvPr id="2" name="Title 1"/>
          <p:cNvSpPr>
            <a:spLocks noGrp="1"/>
          </p:cNvSpPr>
          <p:nvPr>
            <p:ph type="title"/>
          </p:nvPr>
        </p:nvSpPr>
        <p:spPr>
          <a:xfrm>
            <a:off x="3938408" y="1201946"/>
            <a:ext cx="5457514" cy="5204541"/>
          </a:xfrm>
        </p:spPr>
        <p:txBody>
          <a:bodyPr>
            <a:normAutofit fontScale="90000"/>
          </a:bodyPr>
          <a:lstStyle/>
          <a:p>
            <a:r>
              <a:rPr lang="en-US" sz="2800" b="1" dirty="0">
                <a:solidFill>
                  <a:schemeClr val="accent2">
                    <a:lumMod val="50000"/>
                  </a:schemeClr>
                </a:solidFill>
              </a:rPr>
              <a:t>Check out the website:  </a:t>
            </a:r>
            <a:br>
              <a:rPr lang="en-US" sz="2800" b="1" dirty="0">
                <a:solidFill>
                  <a:schemeClr val="accent2">
                    <a:lumMod val="50000"/>
                  </a:schemeClr>
                </a:solidFill>
              </a:rPr>
            </a:br>
            <a:r>
              <a:rPr lang="en-US" sz="2800" b="1" dirty="0">
                <a:solidFill>
                  <a:schemeClr val="accent2">
                    <a:lumMod val="50000"/>
                  </a:schemeClr>
                </a:solidFill>
                <a:hlinkClick r:id="rId4"/>
              </a:rPr>
              <a:t>http://www.bc-systemofcare.org/</a:t>
            </a:r>
            <a:r>
              <a:rPr lang="en-US" sz="2800" b="1" dirty="0">
                <a:solidFill>
                  <a:schemeClr val="accent2">
                    <a:lumMod val="50000"/>
                  </a:schemeClr>
                </a:solidFill>
              </a:rPr>
              <a:t> </a:t>
            </a:r>
            <a:br>
              <a:rPr lang="en-US" sz="2800" b="1" dirty="0">
                <a:solidFill>
                  <a:schemeClr val="accent2">
                    <a:lumMod val="50000"/>
                  </a:schemeClr>
                </a:solidFill>
              </a:rPr>
            </a:br>
            <a:r>
              <a:rPr lang="en-US" sz="2800" b="1" dirty="0">
                <a:solidFill>
                  <a:schemeClr val="accent2">
                    <a:lumMod val="50000"/>
                  </a:schemeClr>
                </a:solidFill>
              </a:rPr>
              <a:t/>
            </a:r>
            <a:br>
              <a:rPr lang="en-US" sz="2800" b="1" dirty="0">
                <a:solidFill>
                  <a:schemeClr val="accent2">
                    <a:lumMod val="50000"/>
                  </a:schemeClr>
                </a:solidFill>
              </a:rPr>
            </a:br>
            <a:r>
              <a:rPr lang="en-US" sz="2800" b="1" dirty="0">
                <a:solidFill>
                  <a:schemeClr val="accent2">
                    <a:lumMod val="50000"/>
                  </a:schemeClr>
                </a:solidFill>
              </a:rPr>
              <a:t>Send updates to: </a:t>
            </a:r>
            <a:r>
              <a:rPr lang="en-US" sz="2800" b="1" dirty="0">
                <a:solidFill>
                  <a:schemeClr val="tx1"/>
                </a:solidFill>
                <a:hlinkClick r:id="rId5"/>
              </a:rPr>
              <a:t>SOCwebmaster@ahci.org</a:t>
            </a:r>
            <a:r>
              <a:rPr lang="en-US" sz="2800" b="1" dirty="0">
                <a:solidFill>
                  <a:schemeClr val="tx1"/>
                </a:solidFill>
              </a:rPr>
              <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dirty="0"/>
              <a:t>SOC YouTube channel: </a:t>
            </a:r>
            <a:r>
              <a:rPr lang="en-US" sz="2800" dirty="0"/>
              <a:t/>
            </a:r>
            <a:br>
              <a:rPr lang="en-US" sz="2800" dirty="0"/>
            </a:br>
            <a:r>
              <a:rPr lang="en-US" sz="2800" u="sng" dirty="0">
                <a:hlinkClick r:id="rId6"/>
              </a:rPr>
              <a:t>https://www.youtube.com/watch?v=GY4rLQJRAcM&amp;list=PL6lF8gWeCfKyHgu4A5RKl1SX7kH2BJrC-&amp;index=2</a:t>
            </a:r>
            <a:r>
              <a:rPr lang="en-US" sz="2800" u="sng" dirty="0"/>
              <a:t/>
            </a:r>
            <a:br>
              <a:rPr lang="en-US" sz="2800" u="sng" dirty="0"/>
            </a:br>
            <a:r>
              <a:rPr lang="en-US" sz="2800" dirty="0"/>
              <a:t/>
            </a:r>
            <a:br>
              <a:rPr lang="en-US" sz="2800" dirty="0"/>
            </a:br>
            <a:r>
              <a:rPr lang="en-US" sz="2800" dirty="0"/>
              <a:t/>
            </a:r>
            <a:br>
              <a:rPr lang="en-US" sz="2800" dirty="0"/>
            </a:br>
            <a:r>
              <a:rPr lang="en-US" sz="2800" b="1" dirty="0">
                <a:solidFill>
                  <a:schemeClr val="tx1"/>
                </a:solidFill>
              </a:rPr>
              <a:t> </a:t>
            </a:r>
          </a:p>
        </p:txBody>
      </p:sp>
      <p:sp>
        <p:nvSpPr>
          <p:cNvPr id="5" name="Slide Number Placeholder 4"/>
          <p:cNvSpPr>
            <a:spLocks noGrp="1"/>
          </p:cNvSpPr>
          <p:nvPr>
            <p:ph type="sldNum" sz="quarter" idx="12"/>
          </p:nvPr>
        </p:nvSpPr>
        <p:spPr/>
        <p:txBody>
          <a:bodyPr/>
          <a:lstStyle/>
          <a:p>
            <a:fld id="{5D7FE806-1C63-4ECA-B0B7-914BA92DD0D1}" type="slidenum">
              <a:rPr lang="en-US" smtClean="0"/>
              <a:t>24</a:t>
            </a:fld>
            <a:endParaRPr lang="en-US" dirty="0"/>
          </a:p>
        </p:txBody>
      </p:sp>
      <p:pic>
        <p:nvPicPr>
          <p:cNvPr id="6" name="Picture 5"/>
          <p:cNvPicPr>
            <a:picLocks noChangeAspect="1"/>
          </p:cNvPicPr>
          <p:nvPr/>
        </p:nvPicPr>
        <p:blipFill>
          <a:blip r:embed="rId7"/>
          <a:stretch>
            <a:fillRect/>
          </a:stretch>
        </p:blipFill>
        <p:spPr>
          <a:xfrm rot="480000">
            <a:off x="10590109" y="5432228"/>
            <a:ext cx="810380" cy="1218269"/>
          </a:xfrm>
          <a:prstGeom prst="rect">
            <a:avLst/>
          </a:prstGeom>
        </p:spPr>
      </p:pic>
      <p:sp>
        <p:nvSpPr>
          <p:cNvPr id="7" name="TextBox 6"/>
          <p:cNvSpPr txBox="1"/>
          <p:nvPr/>
        </p:nvSpPr>
        <p:spPr>
          <a:xfrm>
            <a:off x="313509" y="409805"/>
            <a:ext cx="9406809" cy="523220"/>
          </a:xfrm>
          <a:prstGeom prst="rect">
            <a:avLst/>
          </a:prstGeom>
          <a:noFill/>
        </p:spPr>
        <p:txBody>
          <a:bodyPr wrap="square" rtlCol="0">
            <a:spAutoFit/>
          </a:bodyPr>
          <a:lstStyle/>
          <a:p>
            <a:r>
              <a:rPr lang="en-US" sz="2800" dirty="0"/>
              <a:t> </a:t>
            </a:r>
          </a:p>
        </p:txBody>
      </p:sp>
    </p:spTree>
    <p:extLst>
      <p:ext uri="{BB962C8B-B14F-4D97-AF65-F5344CB8AC3E}">
        <p14:creationId xmlns:p14="http://schemas.microsoft.com/office/powerpoint/2010/main" val="1575944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77735" y="150026"/>
            <a:ext cx="5396268" cy="6466507"/>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25</a:t>
            </a:fld>
            <a:endParaRPr lang="en-US" dirty="0"/>
          </a:p>
        </p:txBody>
      </p:sp>
      <p:pic>
        <p:nvPicPr>
          <p:cNvPr id="2050" name="Picture 2" descr="5 steps to self-care for parents in the New Year - WHY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18288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lf-Care Resources – COVID-19 Resource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337560"/>
            <a:ext cx="310134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123445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26</a:t>
            </a:fld>
            <a:endParaRPr lang="en-US" dirty="0"/>
          </a:p>
        </p:txBody>
      </p:sp>
      <p:sp>
        <p:nvSpPr>
          <p:cNvPr id="5" name="Rectangle 4"/>
          <p:cNvSpPr/>
          <p:nvPr/>
        </p:nvSpPr>
        <p:spPr>
          <a:xfrm>
            <a:off x="537882" y="872134"/>
            <a:ext cx="9287436" cy="101566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Resources </a:t>
            </a:r>
          </a:p>
        </p:txBody>
      </p:sp>
      <p:pic>
        <p:nvPicPr>
          <p:cNvPr id="1026" name="Picture 2" descr="How to Share WordPress Post Drafts Using Temporary Links | Elegant Themes  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291" y="2838440"/>
            <a:ext cx="599172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15406" y="3086655"/>
            <a:ext cx="2510118" cy="2246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sz="2800" dirty="0">
                <a:solidFill>
                  <a:schemeClr val="accent2"/>
                </a:solidFill>
              </a:rPr>
              <a:t>Please share the following resources with anyone who can benefit </a:t>
            </a:r>
          </a:p>
        </p:txBody>
      </p:sp>
    </p:spTree>
    <p:extLst>
      <p:ext uri="{BB962C8B-B14F-4D97-AF65-F5344CB8AC3E}">
        <p14:creationId xmlns:p14="http://schemas.microsoft.com/office/powerpoint/2010/main" val="3062509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body" idx="1"/>
          </p:nvPr>
        </p:nvSpPr>
        <p:spPr>
          <a:xfrm>
            <a:off x="575008" y="361576"/>
            <a:ext cx="8751872" cy="5786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b="1" dirty="0"/>
              <a:t>Food Resources </a:t>
            </a:r>
            <a:endParaRPr dirty="0"/>
          </a:p>
          <a:p>
            <a:pPr marL="342900" lvl="0" indent="-342900" algn="l" rtl="0">
              <a:spcBef>
                <a:spcPts val="1000"/>
              </a:spcBef>
              <a:spcAft>
                <a:spcPts val="0"/>
              </a:spcAft>
              <a:buSzPts val="1440"/>
              <a:buChar char="►"/>
            </a:pPr>
            <a:r>
              <a:rPr lang="en-US" u="sng" dirty="0">
                <a:solidFill>
                  <a:schemeClr val="hlink"/>
                </a:solidFill>
                <a:hlinkClick r:id="rId3"/>
              </a:rPr>
              <a:t>https://www.agriculture.pa.gov/Food_Security/Pages/Resources.aspx</a:t>
            </a:r>
            <a:endParaRPr dirty="0"/>
          </a:p>
          <a:p>
            <a:pPr marL="0" lvl="0" indent="0" algn="l" rtl="0">
              <a:spcBef>
                <a:spcPts val="1000"/>
              </a:spcBef>
              <a:spcAft>
                <a:spcPts val="0"/>
              </a:spcAft>
              <a:buSzPts val="1920"/>
              <a:buNone/>
            </a:pPr>
            <a:r>
              <a:rPr lang="en-US" sz="2400" b="1" dirty="0"/>
              <a:t>Mental Health Resources </a:t>
            </a:r>
            <a:endParaRPr dirty="0"/>
          </a:p>
          <a:p>
            <a:pPr marL="342900" lvl="0" indent="-342900" algn="l" rtl="0">
              <a:spcBef>
                <a:spcPts val="1000"/>
              </a:spcBef>
              <a:spcAft>
                <a:spcPts val="0"/>
              </a:spcAft>
              <a:buSzPts val="1440"/>
              <a:buChar char="►"/>
            </a:pPr>
            <a:r>
              <a:rPr lang="en-US" u="sng" dirty="0">
                <a:solidFill>
                  <a:schemeClr val="hlink"/>
                </a:solidFill>
                <a:hlinkClick r:id="rId4"/>
              </a:rPr>
              <a:t>https://www.pa.gov/guides/mental-health/</a:t>
            </a:r>
            <a:endParaRPr dirty="0"/>
          </a:p>
          <a:p>
            <a:pPr marL="0" lvl="0" indent="0" algn="l" rtl="0">
              <a:spcBef>
                <a:spcPts val="1000"/>
              </a:spcBef>
              <a:spcAft>
                <a:spcPts val="0"/>
              </a:spcAft>
              <a:buSzPts val="1920"/>
              <a:buNone/>
            </a:pPr>
            <a:r>
              <a:rPr lang="en-US" sz="2400" b="1" dirty="0"/>
              <a:t>Unemployment Benefits</a:t>
            </a:r>
            <a:endParaRPr sz="2400" b="1" dirty="0"/>
          </a:p>
          <a:p>
            <a:pPr marL="342900" lvl="0" indent="-342900" algn="l" rtl="0">
              <a:spcBef>
                <a:spcPts val="1000"/>
              </a:spcBef>
              <a:spcAft>
                <a:spcPts val="0"/>
              </a:spcAft>
              <a:buSzPts val="1440"/>
              <a:buChar char="►"/>
            </a:pPr>
            <a:r>
              <a:rPr lang="en-US" u="sng" dirty="0">
                <a:solidFill>
                  <a:schemeClr val="hlink"/>
                </a:solidFill>
                <a:hlinkClick r:id="rId5"/>
              </a:rPr>
              <a:t>https://www.pa.gov/guides/unemployment-benefits/</a:t>
            </a:r>
            <a:endParaRPr dirty="0"/>
          </a:p>
          <a:p>
            <a:pPr marL="0" lvl="0" indent="0" algn="l" rtl="0">
              <a:spcBef>
                <a:spcPts val="1000"/>
              </a:spcBef>
              <a:spcAft>
                <a:spcPts val="0"/>
              </a:spcAft>
              <a:buSzPts val="1920"/>
              <a:buNone/>
            </a:pPr>
            <a:r>
              <a:rPr lang="en-US" sz="2400" b="1" dirty="0"/>
              <a:t>COVID Testing</a:t>
            </a:r>
            <a:endParaRPr dirty="0"/>
          </a:p>
          <a:p>
            <a:pPr marL="342900" lvl="0" indent="-342900" algn="l" rtl="0">
              <a:spcBef>
                <a:spcPts val="1000"/>
              </a:spcBef>
              <a:spcAft>
                <a:spcPts val="0"/>
              </a:spcAft>
              <a:buSzPts val="1440"/>
              <a:buChar char="►"/>
            </a:pPr>
            <a:r>
              <a:rPr lang="en-US" u="sng" dirty="0">
                <a:solidFill>
                  <a:schemeClr val="hlink"/>
                </a:solidFill>
                <a:hlinkClick r:id="rId6"/>
              </a:rPr>
              <a:t>https://pema.maps.arcgis.com/apps/webappviewer/index.html?id=1a4c139769d646839e1549bcb6a668f1</a:t>
            </a:r>
            <a:endParaRPr dirty="0"/>
          </a:p>
          <a:p>
            <a:pPr marL="0" lvl="0" indent="0" algn="l" rtl="0">
              <a:spcBef>
                <a:spcPts val="1000"/>
              </a:spcBef>
              <a:spcAft>
                <a:spcPts val="0"/>
              </a:spcAft>
              <a:buSzPts val="1920"/>
              <a:buNone/>
            </a:pPr>
            <a:r>
              <a:rPr lang="en-US" sz="2400" b="1" dirty="0"/>
              <a:t>COVID Guidance and Resources </a:t>
            </a:r>
            <a:endParaRPr sz="2400" b="1" dirty="0"/>
          </a:p>
          <a:p>
            <a:pPr marL="342900" lvl="0" indent="-342900" algn="l" rtl="0">
              <a:spcBef>
                <a:spcPts val="1000"/>
              </a:spcBef>
              <a:spcAft>
                <a:spcPts val="0"/>
              </a:spcAft>
              <a:buSzPts val="1440"/>
              <a:buChar char="►"/>
            </a:pPr>
            <a:r>
              <a:rPr lang="en-US" u="sng" dirty="0">
                <a:solidFill>
                  <a:schemeClr val="hlink"/>
                </a:solidFill>
                <a:hlinkClick r:id="rId7"/>
              </a:rPr>
              <a:t>https://www.pa.gov/guides/responding-to-covid-19/</a:t>
            </a:r>
            <a:r>
              <a:rPr lang="en-US" dirty="0"/>
              <a:t> </a:t>
            </a:r>
          </a:p>
          <a:p>
            <a:pPr marL="0" lvl="0" indent="0">
              <a:buSzPts val="1920"/>
              <a:buNone/>
            </a:pPr>
            <a:r>
              <a:rPr lang="en-US" sz="2400" b="1" dirty="0"/>
              <a:t>Help for Homeowners / Landlords / Renters</a:t>
            </a:r>
          </a:p>
          <a:p>
            <a:pPr lvl="0">
              <a:buSzPts val="1440"/>
              <a:buChar char="►"/>
            </a:pPr>
            <a:r>
              <a:rPr lang="en-US" u="sng" dirty="0">
                <a:solidFill>
                  <a:schemeClr val="hlink"/>
                </a:solidFill>
              </a:rPr>
              <a:t>https://www.consumerfinance.gov/coronavirus/mortgage-and-housing-assistance/renter-protections/find-help-with-rent-and-utilities/?utm_source=vanity&amp;utm_medium=outreach&amp;utm_campaign=renthelp</a:t>
            </a:r>
            <a:endParaRPr dirty="0"/>
          </a:p>
          <a:p>
            <a:pPr marL="342900" lvl="0" indent="-251459" algn="l" rtl="0">
              <a:spcBef>
                <a:spcPts val="1000"/>
              </a:spcBef>
              <a:spcAft>
                <a:spcPts val="0"/>
              </a:spcAft>
              <a:buSzPts val="1440"/>
              <a:buNone/>
            </a:pPr>
            <a:endParaRPr dirty="0"/>
          </a:p>
          <a:p>
            <a:pPr marL="0" lvl="0" indent="0"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pic>
        <p:nvPicPr>
          <p:cNvPr id="4" name="Picture 3"/>
          <p:cNvPicPr>
            <a:picLocks noChangeAspect="1"/>
          </p:cNvPicPr>
          <p:nvPr/>
        </p:nvPicPr>
        <p:blipFill>
          <a:blip r:embed="rId8"/>
          <a:stretch>
            <a:fillRect/>
          </a:stretch>
        </p:blipFill>
        <p:spPr>
          <a:xfrm>
            <a:off x="10452627" y="5361394"/>
            <a:ext cx="932769" cy="1268078"/>
          </a:xfrm>
          <a:prstGeom prst="rect">
            <a:avLst/>
          </a:prstGeom>
        </p:spPr>
      </p:pic>
      <p:sp>
        <p:nvSpPr>
          <p:cNvPr id="246" name="Google Shape;246;p33"/>
          <p:cNvSpPr txBox="1"/>
          <p:nvPr/>
        </p:nvSpPr>
        <p:spPr>
          <a:xfrm>
            <a:off x="6884290" y="1500588"/>
            <a:ext cx="3690852" cy="1754326"/>
          </a:xfrm>
          <a:prstGeom prst="rect">
            <a:avLst/>
          </a:prstGeom>
          <a:solidFill>
            <a:schemeClr val="bg1"/>
          </a:solidFill>
          <a:ln w="41275" cmpd="sng">
            <a:solidFill>
              <a:schemeClr val="accent4">
                <a:lumMod val="75000"/>
              </a:schemeClr>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solidFill>
                  <a:schemeClr val="dk1"/>
                </a:solidFill>
                <a:latin typeface="Trebuchet MS"/>
                <a:ea typeface="Trebuchet MS"/>
                <a:cs typeface="Trebuchet MS"/>
                <a:sym typeface="Trebuchet MS"/>
              </a:rPr>
              <a:t>PA COVID Resources </a:t>
            </a:r>
            <a:endParaRPr sz="5400" b="1"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61475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77334" y="1310640"/>
            <a:ext cx="9655386" cy="5364480"/>
          </a:xfrm>
        </p:spPr>
        <p:txBody>
          <a:bodyPr>
            <a:normAutofit fontScale="85000" lnSpcReduction="10000"/>
          </a:bodyPr>
          <a:lstStyle/>
          <a:p>
            <a:pPr marL="0" indent="0">
              <a:buNone/>
            </a:pPr>
            <a:r>
              <a:rPr lang="en-US" sz="2400" b="1" u="sng" dirty="0"/>
              <a:t>The Mental Health Support Line </a:t>
            </a:r>
          </a:p>
          <a:p>
            <a:r>
              <a:rPr lang="en-US" sz="2400" dirty="0"/>
              <a:t>Developed on April 1</a:t>
            </a:r>
            <a:r>
              <a:rPr lang="en-US" sz="2400" baseline="30000" dirty="0"/>
              <a:t>st</a:t>
            </a:r>
            <a:r>
              <a:rPr lang="en-US" sz="2400" dirty="0"/>
              <a:t> </a:t>
            </a:r>
          </a:p>
          <a:p>
            <a:r>
              <a:rPr lang="en-US" sz="2400" dirty="0"/>
              <a:t>Can be reached toll-free, 24/7 at 1-855-284-2494 from anywhere in PA.</a:t>
            </a:r>
          </a:p>
          <a:p>
            <a:pPr marL="0" indent="0">
              <a:buNone/>
            </a:pPr>
            <a:r>
              <a:rPr lang="en-US" sz="2400" b="1" u="sng" dirty="0"/>
              <a:t>Crisis Text Line </a:t>
            </a:r>
          </a:p>
          <a:p>
            <a:r>
              <a:rPr lang="en-US" sz="2400" dirty="0"/>
              <a:t>Text PA to 741-741 </a:t>
            </a:r>
          </a:p>
          <a:p>
            <a:pPr marL="0" indent="0">
              <a:buNone/>
            </a:pPr>
            <a:r>
              <a:rPr lang="en-US" sz="2400" b="1" u="sng" dirty="0"/>
              <a:t>PA Get Help Now Helpline </a:t>
            </a:r>
          </a:p>
          <a:p>
            <a:r>
              <a:rPr lang="en-US" sz="2400" dirty="0"/>
              <a:t>Can be reached toll-free at 1-800-662-HELP (4357).</a:t>
            </a:r>
          </a:p>
          <a:p>
            <a:r>
              <a:rPr lang="en-US" sz="2400" dirty="0"/>
              <a:t>A live chat option is also available online or via text message at 717-216-0905</a:t>
            </a:r>
          </a:p>
          <a:p>
            <a:pPr marL="0" indent="0" fontAlgn="base">
              <a:buNone/>
            </a:pPr>
            <a:r>
              <a:rPr lang="en-US" sz="2400" b="1" u="sng" dirty="0"/>
              <a:t>Warmline of Beaver County </a:t>
            </a:r>
          </a:p>
          <a:p>
            <a:pPr fontAlgn="base"/>
            <a:r>
              <a:rPr lang="en-US" sz="2400" dirty="0"/>
              <a:t>Can be reached at 1-877-775-WARM (9276) </a:t>
            </a:r>
          </a:p>
          <a:p>
            <a:pPr fontAlgn="base"/>
            <a:r>
              <a:rPr lang="en-US" sz="2400" dirty="0"/>
              <a:t>Hours of operation 6pm-9pm  </a:t>
            </a:r>
          </a:p>
          <a:p>
            <a:pPr marL="0" indent="0" fontAlgn="base">
              <a:buNone/>
            </a:pPr>
            <a:r>
              <a:rPr lang="en-US" sz="2400" b="1" u="sng" dirty="0"/>
              <a:t>UPMC Beaver County Crisis</a:t>
            </a:r>
          </a:p>
          <a:p>
            <a:pPr fontAlgn="base"/>
            <a:r>
              <a:rPr lang="en-US" sz="2400" dirty="0"/>
              <a:t>Can be reached toll-free, 24/7 at 1-800-400-6180</a:t>
            </a:r>
          </a:p>
          <a:p>
            <a:pPr fontAlgn="base"/>
            <a:endParaRPr lang="en-US" dirty="0"/>
          </a:p>
          <a:p>
            <a:endParaRPr lang="en-US" b="1"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28</a:t>
            </a:fld>
            <a:endParaRPr lang="en-US" dirty="0"/>
          </a:p>
        </p:txBody>
      </p:sp>
      <p:pic>
        <p:nvPicPr>
          <p:cNvPr id="6" name="Picture 5"/>
          <p:cNvPicPr>
            <a:picLocks noChangeAspect="1"/>
          </p:cNvPicPr>
          <p:nvPr/>
        </p:nvPicPr>
        <p:blipFill>
          <a:blip r:embed="rId3"/>
          <a:stretch>
            <a:fillRect/>
          </a:stretch>
        </p:blipFill>
        <p:spPr>
          <a:xfrm rot="480000">
            <a:off x="9837269" y="5354650"/>
            <a:ext cx="772505" cy="1161331"/>
          </a:xfrm>
          <a:prstGeom prst="rect">
            <a:avLst/>
          </a:prstGeom>
        </p:spPr>
      </p:pic>
    </p:spTree>
    <p:extLst>
      <p:ext uri="{BB962C8B-B14F-4D97-AF65-F5344CB8AC3E}">
        <p14:creationId xmlns:p14="http://schemas.microsoft.com/office/powerpoint/2010/main" val="1560001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Resources </a:t>
            </a:r>
          </a:p>
        </p:txBody>
      </p:sp>
      <p:sp>
        <p:nvSpPr>
          <p:cNvPr id="3" name="Content Placeholder 2"/>
          <p:cNvSpPr>
            <a:spLocks noGrp="1"/>
          </p:cNvSpPr>
          <p:nvPr>
            <p:ph idx="1"/>
          </p:nvPr>
        </p:nvSpPr>
        <p:spPr>
          <a:xfrm>
            <a:off x="372534" y="1360714"/>
            <a:ext cx="9000066" cy="5268685"/>
          </a:xfrm>
        </p:spPr>
        <p:txBody>
          <a:bodyPr>
            <a:normAutofit/>
          </a:bodyPr>
          <a:lstStyle/>
          <a:p>
            <a:pPr marL="0" indent="0">
              <a:buNone/>
            </a:pPr>
            <a:r>
              <a:rPr lang="en-US" sz="2400" dirty="0"/>
              <a:t>Many other resources also remain available to Pennsylvanians in need of support, including:</a:t>
            </a:r>
          </a:p>
          <a:p>
            <a:pPr lvl="1"/>
            <a:r>
              <a:rPr lang="en-US" sz="2400" dirty="0"/>
              <a:t>National Suicide Prevention Lifeline: 1-800-273-TALK (8255)</a:t>
            </a:r>
          </a:p>
          <a:p>
            <a:pPr lvl="1"/>
            <a:r>
              <a:rPr lang="en-US" sz="2400" dirty="0"/>
              <a:t>Línea Nacional de Prevención del Suicidio: 1-888-628-9454</a:t>
            </a:r>
          </a:p>
          <a:p>
            <a:pPr lvl="1"/>
            <a:r>
              <a:rPr lang="en-US" sz="2400" dirty="0"/>
              <a:t>Crisis Text Line: Text “PA” to 741-741</a:t>
            </a:r>
          </a:p>
          <a:p>
            <a:pPr lvl="1"/>
            <a:r>
              <a:rPr lang="en-US" sz="2400" dirty="0"/>
              <a:t>Safe2Say: 1-844-723-2729 or </a:t>
            </a:r>
            <a:r>
              <a:rPr lang="en-US" sz="2400" u="sng" dirty="0">
                <a:hlinkClick r:id="rId3"/>
              </a:rPr>
              <a:t>www.safe2saypa.org</a:t>
            </a:r>
            <a:r>
              <a:rPr lang="en-US" sz="2400" dirty="0"/>
              <a:t> </a:t>
            </a:r>
          </a:p>
          <a:p>
            <a:pPr lvl="1"/>
            <a:r>
              <a:rPr lang="en-US" sz="2400" dirty="0"/>
              <a:t>Veteran Crisis Line: 1-800-273-TALK (8255) (Press 1)</a:t>
            </a:r>
          </a:p>
          <a:p>
            <a:pPr lvl="1"/>
            <a:r>
              <a:rPr lang="en-US" sz="2400" dirty="0"/>
              <a:t>Disaster Distress Helpline: 1-800-985-5990</a:t>
            </a:r>
          </a:p>
          <a:p>
            <a:pPr lvl="1"/>
            <a:r>
              <a:rPr lang="en-US" sz="2400" dirty="0"/>
              <a:t>Get Help Now Hotline (for substance use disorders): </a:t>
            </a:r>
          </a:p>
          <a:p>
            <a:pPr marL="457200" lvl="1" indent="0">
              <a:buNone/>
            </a:pPr>
            <a:r>
              <a:rPr lang="en-US" sz="2400" dirty="0"/>
              <a:t>1-800-662-4357</a:t>
            </a: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29</a:t>
            </a:fld>
            <a:endParaRPr lang="en-US" dirty="0"/>
          </a:p>
        </p:txBody>
      </p:sp>
      <p:pic>
        <p:nvPicPr>
          <p:cNvPr id="6" name="Picture 5"/>
          <p:cNvPicPr>
            <a:picLocks noChangeAspect="1"/>
          </p:cNvPicPr>
          <p:nvPr/>
        </p:nvPicPr>
        <p:blipFill>
          <a:blip r:embed="rId4"/>
          <a:stretch>
            <a:fillRect/>
          </a:stretch>
        </p:blipFill>
        <p:spPr>
          <a:xfrm rot="480000">
            <a:off x="8887749" y="5292175"/>
            <a:ext cx="772505" cy="1161331"/>
          </a:xfrm>
          <a:prstGeom prst="rect">
            <a:avLst/>
          </a:prstGeom>
        </p:spPr>
      </p:pic>
    </p:spTree>
    <p:extLst>
      <p:ext uri="{BB962C8B-B14F-4D97-AF65-F5344CB8AC3E}">
        <p14:creationId xmlns:p14="http://schemas.microsoft.com/office/powerpoint/2010/main" val="2919672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3</a:t>
            </a:fld>
            <a:endParaRPr lang="en-US" dirty="0"/>
          </a:p>
        </p:txBody>
      </p:sp>
      <p:pic>
        <p:nvPicPr>
          <p:cNvPr id="6" name="Picture 5"/>
          <p:cNvPicPr>
            <a:picLocks noChangeAspect="1"/>
          </p:cNvPicPr>
          <p:nvPr/>
        </p:nvPicPr>
        <p:blipFill>
          <a:blip r:embed="rId3"/>
          <a:stretch>
            <a:fillRect/>
          </a:stretch>
        </p:blipFill>
        <p:spPr>
          <a:xfrm>
            <a:off x="7467218" y="611557"/>
            <a:ext cx="2246889" cy="3377819"/>
          </a:xfrm>
          <a:prstGeom prst="rect">
            <a:avLst/>
          </a:prstGeom>
        </p:spPr>
      </p:pic>
      <p:pic>
        <p:nvPicPr>
          <p:cNvPr id="2" name="Picture 1"/>
          <p:cNvPicPr>
            <a:picLocks noChangeAspect="1"/>
          </p:cNvPicPr>
          <p:nvPr/>
        </p:nvPicPr>
        <p:blipFill>
          <a:blip r:embed="rId4"/>
          <a:stretch>
            <a:fillRect/>
          </a:stretch>
        </p:blipFill>
        <p:spPr>
          <a:xfrm>
            <a:off x="811493" y="5767018"/>
            <a:ext cx="7779170" cy="816935"/>
          </a:xfrm>
          <a:prstGeom prst="rect">
            <a:avLst/>
          </a:prstGeom>
        </p:spPr>
      </p:pic>
      <p:pic>
        <p:nvPicPr>
          <p:cNvPr id="7" name="Picture 6"/>
          <p:cNvPicPr>
            <a:picLocks noChangeAspect="1"/>
          </p:cNvPicPr>
          <p:nvPr/>
        </p:nvPicPr>
        <p:blipFill>
          <a:blip r:embed="rId5"/>
          <a:stretch>
            <a:fillRect/>
          </a:stretch>
        </p:blipFill>
        <p:spPr>
          <a:xfrm>
            <a:off x="8722266" y="5863896"/>
            <a:ext cx="1103472" cy="542591"/>
          </a:xfrm>
          <a:prstGeom prst="rect">
            <a:avLst/>
          </a:prstGeom>
        </p:spPr>
      </p:pic>
      <p:sp>
        <p:nvSpPr>
          <p:cNvPr id="12" name="Text Box 2"/>
          <p:cNvSpPr txBox="1">
            <a:spLocks noChangeArrowheads="1"/>
          </p:cNvSpPr>
          <p:nvPr/>
        </p:nvSpPr>
        <p:spPr bwMode="auto">
          <a:xfrm>
            <a:off x="7467217" y="4169230"/>
            <a:ext cx="2246889" cy="12772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100" b="1" dirty="0" smtClean="0">
                <a:solidFill>
                  <a:srgbClr val="000000"/>
                </a:solidFill>
                <a:latin typeface="Calibri" panose="020F0502020204030204" pitchFamily="34" charset="0"/>
                <a:ea typeface="Calibri" panose="020F0502020204030204" pitchFamily="34" charset="0"/>
              </a:rPr>
              <a:t>04.22.22 </a:t>
            </a:r>
            <a:r>
              <a:rPr lang="en-US" sz="1100" b="1" kern="1200" dirty="0">
                <a:solidFill>
                  <a:srgbClr val="000000"/>
                </a:solidFill>
                <a:effectLst/>
                <a:latin typeface="Calibri" panose="020F0502020204030204" pitchFamily="34" charset="0"/>
                <a:ea typeface="Calibri" panose="020F0502020204030204" pitchFamily="34" charset="0"/>
              </a:rPr>
              <a:t>PowerPoint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u="sng" kern="1200" dirty="0">
                <a:solidFill>
                  <a:srgbClr val="7030A0"/>
                </a:solidFill>
                <a:effectLst/>
                <a:latin typeface="Vijaya" panose="020B0604020202020204" pitchFamily="34" charset="0"/>
                <a:ea typeface="Calibri" panose="020F0502020204030204" pitchFamily="34" charset="0"/>
                <a:cs typeface="Times New Roman" panose="02020603050405020304" pitchFamily="18" charset="0"/>
                <a:hlinkClick r:id="rId6"/>
              </a:rPr>
              <a:t>http://www.bc-systemofcare.org/zero-suicide/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Please use this PowerPoint as the minutes from last meeting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kern="1200" dirty="0">
                <a:solidFill>
                  <a:srgbClr val="000000"/>
                </a:solidFill>
                <a:effectLst/>
                <a:latin typeface="Vijaya" panose="020B060402020202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577049" y="611557"/>
            <a:ext cx="6677191" cy="4833210"/>
          </a:xfrm>
          <a:prstGeom prst="rect">
            <a:avLst/>
          </a:prstGeom>
          <a:noFill/>
          <a:ln w="57150">
            <a:solidFill>
              <a:srgbClr val="26BCC2"/>
            </a:solidFill>
          </a:ln>
        </p:spPr>
        <p:txBody>
          <a:bodyPr wrap="square" rtlCol="0">
            <a:spAutoFit/>
          </a:bodyPr>
          <a:lstStyle/>
          <a:p>
            <a:endParaRPr lang="en-US" dirty="0"/>
          </a:p>
        </p:txBody>
      </p:sp>
      <p:pic>
        <p:nvPicPr>
          <p:cNvPr id="8" name="Picture 7"/>
          <p:cNvPicPr>
            <a:picLocks noChangeAspect="1"/>
          </p:cNvPicPr>
          <p:nvPr/>
        </p:nvPicPr>
        <p:blipFill>
          <a:blip r:embed="rId7"/>
          <a:stretch>
            <a:fillRect/>
          </a:stretch>
        </p:blipFill>
        <p:spPr>
          <a:xfrm>
            <a:off x="679890" y="715467"/>
            <a:ext cx="6504681" cy="4640304"/>
          </a:xfrm>
          <a:prstGeom prst="rect">
            <a:avLst/>
          </a:prstGeom>
        </p:spPr>
      </p:pic>
    </p:spTree>
    <p:extLst>
      <p:ext uri="{BB962C8B-B14F-4D97-AF65-F5344CB8AC3E}">
        <p14:creationId xmlns:p14="http://schemas.microsoft.com/office/powerpoint/2010/main" val="495396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to help?</a:t>
            </a:r>
          </a:p>
        </p:txBody>
      </p:sp>
      <p:sp>
        <p:nvSpPr>
          <p:cNvPr id="3" name="Content Placeholder 2"/>
          <p:cNvSpPr>
            <a:spLocks noGrp="1"/>
          </p:cNvSpPr>
          <p:nvPr>
            <p:ph idx="1"/>
          </p:nvPr>
        </p:nvSpPr>
        <p:spPr>
          <a:xfrm>
            <a:off x="677334" y="1546167"/>
            <a:ext cx="8596668" cy="4738255"/>
          </a:xfrm>
        </p:spPr>
        <p:txBody>
          <a:bodyPr>
            <a:noAutofit/>
          </a:bodyPr>
          <a:lstStyle/>
          <a:p>
            <a:pPr marL="0" indent="0">
              <a:buNone/>
            </a:pPr>
            <a:r>
              <a:rPr lang="en-US" sz="3200" u="sng" dirty="0"/>
              <a:t>E-mail us</a:t>
            </a:r>
            <a:r>
              <a:rPr lang="en-US" sz="3200" dirty="0"/>
              <a:t>:</a:t>
            </a:r>
          </a:p>
          <a:p>
            <a:r>
              <a:rPr lang="en-US" sz="2400" dirty="0"/>
              <a:t>Elisia Majors </a:t>
            </a:r>
          </a:p>
          <a:p>
            <a:r>
              <a:rPr lang="en-US" sz="2400" dirty="0">
                <a:hlinkClick r:id="rId3"/>
              </a:rPr>
              <a:t>emajors@bcbh.org</a:t>
            </a:r>
            <a:endParaRPr lang="en-US" sz="2400" dirty="0"/>
          </a:p>
          <a:p>
            <a:endParaRPr lang="en-US" sz="2400" dirty="0"/>
          </a:p>
          <a:p>
            <a:r>
              <a:rPr lang="en-US" sz="2400" dirty="0"/>
              <a:t>Stephanie Santoro</a:t>
            </a:r>
          </a:p>
          <a:p>
            <a:r>
              <a:rPr lang="en-US" sz="2400" dirty="0">
                <a:hlinkClick r:id="rId4"/>
              </a:rPr>
              <a:t>ssantoro@ahci.org</a:t>
            </a:r>
            <a:r>
              <a:rPr lang="en-US" sz="2400" dirty="0"/>
              <a:t> </a:t>
            </a:r>
          </a:p>
          <a:p>
            <a:endParaRPr lang="en-US" sz="2400" dirty="0"/>
          </a:p>
          <a:p>
            <a:r>
              <a:rPr lang="en-US" sz="2400" dirty="0"/>
              <a:t>Bonnie Palmieri </a:t>
            </a:r>
          </a:p>
          <a:p>
            <a:r>
              <a:rPr lang="en-US" sz="2400" dirty="0">
                <a:hlinkClick r:id="rId5"/>
              </a:rPr>
              <a:t>bpalmieri@ahci.org</a:t>
            </a:r>
            <a:r>
              <a:rPr lang="en-US" sz="2400" dirty="0"/>
              <a:t> </a:t>
            </a:r>
          </a:p>
        </p:txBody>
      </p:sp>
      <p:sp>
        <p:nvSpPr>
          <p:cNvPr id="6" name="Slide Number Placeholder 5"/>
          <p:cNvSpPr>
            <a:spLocks noGrp="1"/>
          </p:cNvSpPr>
          <p:nvPr>
            <p:ph type="sldNum" sz="quarter" idx="12"/>
          </p:nvPr>
        </p:nvSpPr>
        <p:spPr/>
        <p:txBody>
          <a:bodyPr/>
          <a:lstStyle/>
          <a:p>
            <a:fld id="{5D7FE806-1C63-4ECA-B0B7-914BA92DD0D1}" type="slidenum">
              <a:rPr lang="en-US" smtClean="0"/>
              <a:t>30</a:t>
            </a:fld>
            <a:endParaRPr lang="en-US" dirty="0"/>
          </a:p>
        </p:txBody>
      </p:sp>
      <p:pic>
        <p:nvPicPr>
          <p:cNvPr id="4" name="Picture 3" descr="Raise a Green Dog!: Little things you can do to help the ..."/>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1127" y="738152"/>
            <a:ext cx="3177830" cy="5161957"/>
          </a:xfrm>
          <a:prstGeom prst="rect">
            <a:avLst/>
          </a:prstGeom>
          <a:effectLst>
            <a:softEdge rad="317500"/>
          </a:effectLst>
          <a:scene3d>
            <a:camera prst="orthographicFront">
              <a:rot lat="0" lon="0" rev="20699999"/>
            </a:camera>
            <a:lightRig rig="threePt" dir="t"/>
          </a:scene3d>
        </p:spPr>
      </p:pic>
      <p:pic>
        <p:nvPicPr>
          <p:cNvPr id="7" name="Picture 6"/>
          <p:cNvPicPr>
            <a:picLocks noChangeAspect="1"/>
          </p:cNvPicPr>
          <p:nvPr/>
        </p:nvPicPr>
        <p:blipFill>
          <a:blip r:embed="rId7"/>
          <a:stretch>
            <a:fillRect/>
          </a:stretch>
        </p:blipFill>
        <p:spPr>
          <a:xfrm rot="1200000">
            <a:off x="6425149" y="3469824"/>
            <a:ext cx="1046317" cy="15729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8057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865" y="130655"/>
            <a:ext cx="5198426" cy="67273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7585" y="1820426"/>
            <a:ext cx="8596668" cy="2531165"/>
          </a:xfrm>
        </p:spPr>
        <p:txBody>
          <a:bodyPr>
            <a:prstTxWarp prst="textArchUp">
              <a:avLst/>
            </a:prstTxWarp>
            <a:normAutofit/>
          </a:bodyPr>
          <a:lstStyle/>
          <a:p>
            <a:r>
              <a:rPr lang="en-US" sz="4400" b="1" dirty="0">
                <a:ln w="22225">
                  <a:solidFill>
                    <a:schemeClr val="accent2"/>
                  </a:solidFill>
                  <a:prstDash val="solid"/>
                </a:ln>
                <a:solidFill>
                  <a:schemeClr val="accent2">
                    <a:lumMod val="40000"/>
                    <a:lumOff val="60000"/>
                  </a:schemeClr>
                </a:solidFill>
              </a:rPr>
              <a:t>Thank you!! </a:t>
            </a:r>
            <a:br>
              <a:rPr lang="en-US" sz="4400" b="1" dirty="0">
                <a:ln w="22225">
                  <a:solidFill>
                    <a:schemeClr val="accent2"/>
                  </a:solidFill>
                  <a:prstDash val="solid"/>
                </a:ln>
                <a:solidFill>
                  <a:schemeClr val="accent2">
                    <a:lumMod val="40000"/>
                    <a:lumOff val="60000"/>
                  </a:schemeClr>
                </a:solidFill>
              </a:rPr>
            </a:br>
            <a:r>
              <a:rPr lang="en-US" sz="4400" b="1" dirty="0">
                <a:ln w="22225">
                  <a:solidFill>
                    <a:schemeClr val="accent2"/>
                  </a:solidFill>
                  <a:prstDash val="solid"/>
                </a:ln>
                <a:solidFill>
                  <a:schemeClr val="accent2">
                    <a:lumMod val="40000"/>
                    <a:lumOff val="60000"/>
                  </a:schemeClr>
                </a:solidFill>
              </a:rPr>
              <a:t>Stay Well!   </a:t>
            </a:r>
            <a:r>
              <a:rPr lang="en-US" dirty="0"/>
              <a:t/>
            </a:r>
            <a:br>
              <a:rPr lang="en-US" dirty="0"/>
            </a:br>
            <a:r>
              <a:rPr lang="en-US" dirty="0"/>
              <a:t/>
            </a:r>
            <a:br>
              <a:rPr lang="en-US" dirty="0"/>
            </a:br>
            <a:r>
              <a:rPr lang="en-US" dirty="0"/>
              <a:t> </a:t>
            </a:r>
          </a:p>
        </p:txBody>
      </p:sp>
      <p:pic>
        <p:nvPicPr>
          <p:cNvPr id="4102" name="Picture 6" descr="May - Mental Health Awareness Month — Village Center for Holistic ..."/>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74706" y="2735492"/>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D7FE806-1C63-4ECA-B0B7-914BA92DD0D1}" type="slidenum">
              <a:rPr lang="en-US" smtClean="0"/>
              <a:t>31</a:t>
            </a:fld>
            <a:endParaRPr lang="en-US" dirty="0"/>
          </a:p>
        </p:txBody>
      </p:sp>
      <p:pic>
        <p:nvPicPr>
          <p:cNvPr id="9218" name="Picture 2" descr="Vandenberg observes Suicide Prevention Awareness Mont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5087600"/>
            <a:ext cx="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1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PARTNER UPDATES</a:t>
            </a:r>
          </a:p>
        </p:txBody>
      </p:sp>
      <p:sp>
        <p:nvSpPr>
          <p:cNvPr id="4" name="Slide Number Placeholder 3"/>
          <p:cNvSpPr>
            <a:spLocks noGrp="1"/>
          </p:cNvSpPr>
          <p:nvPr>
            <p:ph type="sldNum" sz="quarter" idx="12"/>
          </p:nvPr>
        </p:nvSpPr>
        <p:spPr/>
        <p:txBody>
          <a:bodyPr/>
          <a:lstStyle/>
          <a:p>
            <a:fld id="{5D7FE806-1C63-4ECA-B0B7-914BA92DD0D1}" type="slidenum">
              <a:rPr lang="en-US" smtClean="0"/>
              <a:t>4</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3100401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Beaver County Bounces Back Video</a:t>
            </a:r>
            <a:endParaRPr lang="en-US"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5544" y="1487715"/>
            <a:ext cx="7445827" cy="4684485"/>
          </a:xfrm>
        </p:spPr>
      </p:pic>
      <p:sp>
        <p:nvSpPr>
          <p:cNvPr id="4" name="Slide Number Placeholder 3"/>
          <p:cNvSpPr>
            <a:spLocks noGrp="1"/>
          </p:cNvSpPr>
          <p:nvPr>
            <p:ph type="sldNum" sz="quarter" idx="12"/>
          </p:nvPr>
        </p:nvSpPr>
        <p:spPr/>
        <p:txBody>
          <a:bodyPr/>
          <a:lstStyle/>
          <a:p>
            <a:fld id="{5D7FE806-1C63-4ECA-B0B7-914BA92DD0D1}" type="slidenum">
              <a:rPr lang="en-US" smtClean="0"/>
              <a:t>5</a:t>
            </a:fld>
            <a:endParaRPr lang="en-US" dirty="0"/>
          </a:p>
        </p:txBody>
      </p:sp>
    </p:spTree>
    <p:extLst>
      <p:ext uri="{BB962C8B-B14F-4D97-AF65-F5344CB8AC3E}">
        <p14:creationId xmlns:p14="http://schemas.microsoft.com/office/powerpoint/2010/main" val="1671794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15"/>
            <a:ext cx="7280123" cy="1320800"/>
          </a:xfrm>
        </p:spPr>
        <p:txBody>
          <a:bodyPr/>
          <a:lstStyle/>
          <a:p>
            <a:r>
              <a:rPr lang="en-US" dirty="0" smtClean="0"/>
              <a:t>Youth Ambassador Program Video</a:t>
            </a:r>
            <a:br>
              <a:rPr lang="en-US" dirty="0" smtClean="0"/>
            </a:br>
            <a:r>
              <a:rPr lang="en-US" dirty="0" smtClean="0"/>
              <a:t>at the Beaver County Courthouse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757" y="1730831"/>
            <a:ext cx="2080342" cy="2773789"/>
          </a:xfrm>
          <a:effectLst>
            <a:softEdge rad="38100"/>
          </a:effectLst>
        </p:spPr>
      </p:pic>
      <p:sp>
        <p:nvSpPr>
          <p:cNvPr id="4" name="Slide Number Placeholder 3"/>
          <p:cNvSpPr>
            <a:spLocks noGrp="1"/>
          </p:cNvSpPr>
          <p:nvPr>
            <p:ph type="sldNum" sz="quarter" idx="12"/>
          </p:nvPr>
        </p:nvSpPr>
        <p:spPr/>
        <p:txBody>
          <a:bodyPr/>
          <a:lstStyle/>
          <a:p>
            <a:fld id="{5D7FE806-1C63-4ECA-B0B7-914BA92DD0D1}" type="slidenum">
              <a:rPr lang="en-US" smtClean="0"/>
              <a:t>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190" y="2555997"/>
            <a:ext cx="2540000" cy="1905000"/>
          </a:xfrm>
          <a:prstGeom prst="rect">
            <a:avLst/>
          </a:prstGeom>
          <a:effectLst>
            <a:softEdge rad="381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0979" y="364915"/>
            <a:ext cx="2541211" cy="1905908"/>
          </a:xfrm>
          <a:prstGeom prst="rect">
            <a:avLst/>
          </a:prstGeom>
          <a:effectLst>
            <a:softEdge rad="381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5722" y="3893463"/>
            <a:ext cx="2068282" cy="2757709"/>
          </a:xfrm>
          <a:prstGeom prst="rect">
            <a:avLst/>
          </a:prstGeom>
          <a:effectLst>
            <a:softEdge rad="38100"/>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2190" y="4746172"/>
            <a:ext cx="2540000" cy="1905000"/>
          </a:xfrm>
          <a:prstGeom prst="rect">
            <a:avLst/>
          </a:prstGeom>
          <a:effectLst>
            <a:softEdge rad="38100"/>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9097" y="1730831"/>
            <a:ext cx="3048000" cy="2286000"/>
          </a:xfrm>
          <a:prstGeom prst="rect">
            <a:avLst/>
          </a:prstGeom>
          <a:effectLst>
            <a:softEdge rad="38100"/>
          </a:effec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4332" y="4365172"/>
            <a:ext cx="3048000" cy="2286000"/>
          </a:xfrm>
          <a:prstGeom prst="rect">
            <a:avLst/>
          </a:prstGeom>
          <a:effectLst>
            <a:softEdge rad="38100"/>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892" y="4615543"/>
            <a:ext cx="2464072" cy="2038113"/>
          </a:xfrm>
          <a:prstGeom prst="rect">
            <a:avLst/>
          </a:prstGeom>
          <a:effectLst>
            <a:softEdge rad="38100"/>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6754" y="1567246"/>
            <a:ext cx="2326217" cy="2326217"/>
          </a:xfrm>
          <a:prstGeom prst="rect">
            <a:avLst/>
          </a:prstGeom>
        </p:spPr>
      </p:pic>
    </p:spTree>
    <p:extLst>
      <p:ext uri="{BB962C8B-B14F-4D97-AF65-F5344CB8AC3E}">
        <p14:creationId xmlns:p14="http://schemas.microsoft.com/office/powerpoint/2010/main" val="2143337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7</a:t>
            </a:fld>
            <a:endParaRPr lang="en-US" dirty="0"/>
          </a:p>
        </p:txBody>
      </p:sp>
      <p:sp>
        <p:nvSpPr>
          <p:cNvPr id="2" name="Rectangle 2"/>
          <p:cNvSpPr>
            <a:spLocks noChangeArrowheads="1"/>
          </p:cNvSpPr>
          <p:nvPr/>
        </p:nvSpPr>
        <p:spPr bwMode="auto">
          <a:xfrm>
            <a:off x="411017" y="1060971"/>
            <a:ext cx="6470074"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Upcoming events: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Talk Saves Lives for Firearms Owners on June 23</a:t>
            </a:r>
            <a:r>
              <a:rPr kumimoji="0" lang="en-US" altLang="en-US" sz="26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rPr>
              <a:t>rd</a:t>
            </a: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It’s Ok to have the Blues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More information can be found at </a:t>
            </a: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hlinkClick r:id="rId2"/>
              </a:rPr>
              <a:t>https://afsp.org/westernpa</a:t>
            </a:r>
            <a:endParaRPr kumimoji="0" lang="en-US" altLang="en-US" sz="26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Lawrence County Out of the Darkness Walk on September 17</a:t>
            </a:r>
            <a:r>
              <a:rPr kumimoji="0" lang="en-US" altLang="en-US" sz="26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rPr>
              <a:t>th</a:t>
            </a: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register at </a:t>
            </a: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hlinkClick r:id="rId3"/>
              </a:rPr>
              <a:t>https://afsp.org/newcastle</a:t>
            </a: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If people are interested in attending, sponsoring, or tabling, email Michele Kelly-Thompson at </a:t>
            </a:r>
            <a:r>
              <a:rPr kumimoji="0" lang="en-US" altLang="en-US" sz="2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hlinkClick r:id="rId4"/>
              </a:rPr>
              <a:t>mkthompson@humanservicescenter.net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6" descr="cid:image006.png@01D87BE8.C6D6E1B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960831" y="1673475"/>
            <a:ext cx="4626341" cy="4068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490" y="266224"/>
            <a:ext cx="9236365" cy="646331"/>
          </a:xfrm>
          <a:prstGeom prst="rect">
            <a:avLst/>
          </a:prstGeom>
          <a:solidFill>
            <a:schemeClr val="accent2">
              <a:lumMod val="60000"/>
              <a:lumOff val="40000"/>
            </a:schemeClr>
          </a:solidFill>
        </p:spPr>
        <p:txBody>
          <a:bodyPr wrap="square" rtlCol="0">
            <a:spAutoFit/>
          </a:bodyPr>
          <a:lstStyle/>
          <a:p>
            <a:r>
              <a:rPr lang="en-US" sz="3600" dirty="0" smtClean="0">
                <a:solidFill>
                  <a:schemeClr val="bg1"/>
                </a:solidFill>
              </a:rPr>
              <a:t>American Foundation for Suicide Prevention</a:t>
            </a:r>
            <a:endParaRPr lang="en-US" sz="3600" dirty="0">
              <a:solidFill>
                <a:schemeClr val="bg1"/>
              </a:solidFill>
            </a:endParaRPr>
          </a:p>
        </p:txBody>
      </p:sp>
    </p:spTree>
    <p:extLst>
      <p:ext uri="{BB962C8B-B14F-4D97-AF65-F5344CB8AC3E}">
        <p14:creationId xmlns:p14="http://schemas.microsoft.com/office/powerpoint/2010/main" val="385791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8</a:t>
            </a:fld>
            <a:endParaRPr lang="en-US" dirty="0"/>
          </a:p>
        </p:txBody>
      </p:sp>
      <p:pic>
        <p:nvPicPr>
          <p:cNvPr id="8" name="Picture 7"/>
          <p:cNvPicPr>
            <a:picLocks noChangeAspect="1"/>
          </p:cNvPicPr>
          <p:nvPr/>
        </p:nvPicPr>
        <p:blipFill>
          <a:blip r:embed="rId2"/>
          <a:stretch>
            <a:fillRect/>
          </a:stretch>
        </p:blipFill>
        <p:spPr>
          <a:xfrm>
            <a:off x="10352890" y="3306503"/>
            <a:ext cx="1150717" cy="1729909"/>
          </a:xfrm>
          <a:prstGeom prst="rect">
            <a:avLst/>
          </a:prstGeom>
        </p:spPr>
      </p:pic>
      <p:pic>
        <p:nvPicPr>
          <p:cNvPr id="2" name="Picture 1"/>
          <p:cNvPicPr>
            <a:picLocks noChangeAspect="1"/>
          </p:cNvPicPr>
          <p:nvPr/>
        </p:nvPicPr>
        <p:blipFill>
          <a:blip r:embed="rId3"/>
          <a:stretch>
            <a:fillRect/>
          </a:stretch>
        </p:blipFill>
        <p:spPr>
          <a:xfrm>
            <a:off x="711459" y="273504"/>
            <a:ext cx="8318844" cy="6301468"/>
          </a:xfrm>
          <a:prstGeom prst="rect">
            <a:avLst/>
          </a:prstGeom>
        </p:spPr>
      </p:pic>
      <p:sp>
        <p:nvSpPr>
          <p:cNvPr id="5" name="7-Point Star 4"/>
          <p:cNvSpPr/>
          <p:nvPr/>
        </p:nvSpPr>
        <p:spPr>
          <a:xfrm>
            <a:off x="805543" y="413656"/>
            <a:ext cx="1132114" cy="1186543"/>
          </a:xfrm>
          <a:prstGeom prst="star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July 11</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843792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Beaver County Unity Games</a:t>
            </a:r>
            <a:r>
              <a:rPr lang="en-US" dirty="0" smtClean="0"/>
              <a:t/>
            </a:r>
            <a:br>
              <a:rPr lang="en-US" dirty="0" smtClean="0"/>
            </a:br>
            <a:r>
              <a:rPr lang="en-US" dirty="0" smtClean="0"/>
              <a:t>Saturday July 16</a:t>
            </a:r>
            <a:r>
              <a:rPr lang="en-US" baseline="30000" dirty="0" smtClean="0"/>
              <a:t>th</a:t>
            </a:r>
            <a:r>
              <a:rPr lang="en-US" dirty="0" smtClean="0"/>
              <a:t> at CCBC </a:t>
            </a:r>
            <a:br>
              <a:rPr lang="en-US" dirty="0" smtClean="0"/>
            </a:br>
            <a:r>
              <a:rPr lang="en-US" dirty="0" smtClean="0"/>
              <a:t>(Baseball Field)</a:t>
            </a:r>
            <a:endParaRPr lang="en-US" dirty="0"/>
          </a:p>
        </p:txBody>
      </p:sp>
      <p:sp>
        <p:nvSpPr>
          <p:cNvPr id="7" name="Text Placeholder 6"/>
          <p:cNvSpPr>
            <a:spLocks noGrp="1"/>
          </p:cNvSpPr>
          <p:nvPr>
            <p:ph type="body" idx="1"/>
          </p:nvPr>
        </p:nvSpPr>
        <p:spPr>
          <a:xfrm>
            <a:off x="677334" y="2378697"/>
            <a:ext cx="8762169" cy="576262"/>
          </a:xfrm>
        </p:spPr>
        <p:txBody>
          <a:bodyPr/>
          <a:lstStyle/>
          <a:p>
            <a:r>
              <a:rPr lang="en-US" sz="2000" b="1" dirty="0" smtClean="0"/>
              <a:t>Hosted by the BEAVER COUNTY COMMUNITY </a:t>
            </a:r>
            <a:br>
              <a:rPr lang="en-US" sz="2000" b="1" dirty="0" smtClean="0"/>
            </a:br>
            <a:r>
              <a:rPr lang="en-US" sz="2000" b="1" dirty="0" smtClean="0"/>
              <a:t>AND LAW ENFORCEMENT COALITION (BCCLEC)</a:t>
            </a:r>
            <a:endParaRPr lang="en-US" sz="2000" b="1" dirty="0"/>
          </a:p>
        </p:txBody>
      </p:sp>
      <p:sp>
        <p:nvSpPr>
          <p:cNvPr id="6" name="Text Placeholder 5"/>
          <p:cNvSpPr>
            <a:spLocks noGrp="1"/>
          </p:cNvSpPr>
          <p:nvPr>
            <p:ph sz="half" idx="2"/>
          </p:nvPr>
        </p:nvSpPr>
        <p:spPr>
          <a:xfrm>
            <a:off x="790044" y="3211453"/>
            <a:ext cx="5305955" cy="3304117"/>
          </a:xfrm>
        </p:spPr>
        <p:txBody>
          <a:bodyPr>
            <a:normAutofit lnSpcReduction="10000"/>
          </a:bodyPr>
          <a:lstStyle/>
          <a:p>
            <a:r>
              <a:rPr lang="en-US" dirty="0" smtClean="0"/>
              <a:t>Participants Grades 8-12</a:t>
            </a:r>
          </a:p>
          <a:p>
            <a:r>
              <a:rPr lang="en-US" dirty="0" smtClean="0"/>
              <a:t>Law Enforcement/First Responders</a:t>
            </a:r>
          </a:p>
          <a:p>
            <a:r>
              <a:rPr lang="en-US" dirty="0" smtClean="0"/>
              <a:t>Family Friendly </a:t>
            </a:r>
            <a:r>
              <a:rPr lang="en-US" u="sng" dirty="0" smtClean="0"/>
              <a:t>and</a:t>
            </a:r>
            <a:r>
              <a:rPr lang="en-US" dirty="0" smtClean="0"/>
              <a:t> all are welcome!</a:t>
            </a:r>
          </a:p>
          <a:p>
            <a:r>
              <a:rPr lang="en-US" dirty="0" smtClean="0"/>
              <a:t>Free Admission</a:t>
            </a:r>
          </a:p>
          <a:p>
            <a:r>
              <a:rPr lang="en-US" dirty="0" smtClean="0"/>
              <a:t>Food &amp; Prizes</a:t>
            </a:r>
          </a:p>
          <a:p>
            <a:r>
              <a:rPr lang="en-US" dirty="0" smtClean="0"/>
              <a:t>For details, to VIEW/PRINT/SHARE the Flyer,  and to Register, visit:</a:t>
            </a:r>
          </a:p>
          <a:p>
            <a:pPr marL="0" indent="0">
              <a:buNone/>
            </a:pPr>
            <a:r>
              <a:rPr lang="en-US" dirty="0">
                <a:hlinkClick r:id="rId2"/>
              </a:rPr>
              <a:t>https://www.bc-systemofcare.org/unity-vigil-and-unity-games</a:t>
            </a:r>
            <a:r>
              <a:rPr lang="en-US" dirty="0" smtClean="0">
                <a:hlinkClick r:id="rId2"/>
              </a:rPr>
              <a:t>/</a:t>
            </a:r>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5D7FE806-1C63-4ECA-B0B7-914BA92DD0D1}" type="slidenum">
              <a:rPr lang="en-US" smtClean="0"/>
              <a:t>9</a:t>
            </a:fld>
            <a:endParaRPr lang="en-US" dirty="0"/>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441982" y="878812"/>
            <a:ext cx="4297362" cy="5527675"/>
          </a:xfrm>
        </p:spPr>
      </p:pic>
    </p:spTree>
    <p:extLst>
      <p:ext uri="{BB962C8B-B14F-4D97-AF65-F5344CB8AC3E}">
        <p14:creationId xmlns:p14="http://schemas.microsoft.com/office/powerpoint/2010/main" val="359477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36B5B2"/>
      </a:accent1>
      <a:accent2>
        <a:srgbClr val="2D9584"/>
      </a:accent2>
      <a:accent3>
        <a:srgbClr val="7030A0"/>
      </a:accent3>
      <a:accent4>
        <a:srgbClr val="A82CD4"/>
      </a:accent4>
      <a:accent5>
        <a:srgbClr val="DBA7E7"/>
      </a:accent5>
      <a:accent6>
        <a:srgbClr val="40A6A6"/>
      </a:accent6>
      <a:hlink>
        <a:srgbClr val="67097D"/>
      </a:hlink>
      <a:folHlink>
        <a:srgbClr val="6709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9097</TotalTime>
  <Words>1163</Words>
  <Application>Microsoft Office PowerPoint</Application>
  <PresentationFormat>Widescreen</PresentationFormat>
  <Paragraphs>203</Paragraphs>
  <Slides>31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Times New Roman</vt:lpstr>
      <vt:lpstr>Trebuchet MS</vt:lpstr>
      <vt:lpstr>Vijaya</vt:lpstr>
      <vt:lpstr>Wingdings</vt:lpstr>
      <vt:lpstr>Wingdings 3</vt:lpstr>
      <vt:lpstr>Facet</vt:lpstr>
      <vt:lpstr>Zero Suicide Team Leaders </vt:lpstr>
      <vt:lpstr>Today’s Agenda </vt:lpstr>
      <vt:lpstr>PowerPoint Presentation</vt:lpstr>
      <vt:lpstr>PARTNER UPDATES</vt:lpstr>
      <vt:lpstr>Beaver County Bounces Back Video</vt:lpstr>
      <vt:lpstr>Youth Ambassador Program Video at the Beaver County Courthouse </vt:lpstr>
      <vt:lpstr>PowerPoint Presentation</vt:lpstr>
      <vt:lpstr>PowerPoint Presentation</vt:lpstr>
      <vt:lpstr>Beaver County Unity Games Saturday July 16th at CCBC  (Baseball Field)</vt:lpstr>
      <vt:lpstr>Other Updates </vt:lpstr>
      <vt:lpstr>Beacon Health Options 2022 TAAG Picnic</vt:lpstr>
      <vt:lpstr>School Emergency Symposiums</vt:lpstr>
      <vt:lpstr>RELEASED JUNE 7TH, 2022: Outpatient Mental Health and Substance         Use Disorder Treatment Services in Schools:   Considerations for Schools and Providers   </vt:lpstr>
      <vt:lpstr>Marketing and Community Outreach and Education Team </vt:lpstr>
      <vt:lpstr>www/bc-systemofcare.org  Announcements!</vt:lpstr>
      <vt:lpstr>TRAININGS</vt:lpstr>
      <vt:lpstr>Wrapping up the Co-Occurring Disorder Series with Jill Perry . . . </vt:lpstr>
      <vt:lpstr>PowerPoint Presentation</vt:lpstr>
      <vt:lpstr>PowerPoint Presentation</vt:lpstr>
      <vt:lpstr>  Mental Health Partnerships is offering FREE Continuing Education Courses for Peers who work or reside in Pennsylvania! </vt:lpstr>
      <vt:lpstr>Save the Dates:  July 26th and Sept. 27th </vt:lpstr>
      <vt:lpstr>Trainings Available </vt:lpstr>
      <vt:lpstr>Next meeting </vt:lpstr>
      <vt:lpstr>Check out the website:   http://www.bc-systemofcare.org/   Send updates to: SOCwebmaster@ahci.org  SOC YouTube channel:  https://www.youtube.com/watch?v=GY4rLQJRAcM&amp;list=PL6lF8gWeCfKyHgu4A5RKl1SX7kH2BJrC-&amp;index=2    </vt:lpstr>
      <vt:lpstr>PowerPoint Presentation</vt:lpstr>
      <vt:lpstr>PowerPoint Presentation</vt:lpstr>
      <vt:lpstr>PowerPoint Presentation</vt:lpstr>
      <vt:lpstr>Resources </vt:lpstr>
      <vt:lpstr>PA Resources </vt:lpstr>
      <vt:lpstr>What can we do to help?</vt:lpstr>
      <vt:lpstr>Thank you!!  Stay Well!      </vt:lpstr>
    </vt:vector>
  </TitlesOfParts>
  <Company>Beaver County Behavioral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Suicide Team Leaders</dc:title>
  <dc:creator>Majors, Elisia</dc:creator>
  <cp:lastModifiedBy>Palmieri, Bonnie</cp:lastModifiedBy>
  <cp:revision>593</cp:revision>
  <dcterms:created xsi:type="dcterms:W3CDTF">2020-05-08T17:48:17Z</dcterms:created>
  <dcterms:modified xsi:type="dcterms:W3CDTF">2022-06-17T03:21:34Z</dcterms:modified>
</cp:coreProperties>
</file>