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9"/>
  </p:notesMasterIdLst>
  <p:sldIdLst>
    <p:sldId id="256" r:id="rId2"/>
    <p:sldId id="258" r:id="rId3"/>
    <p:sldId id="406" r:id="rId4"/>
    <p:sldId id="453" r:id="rId5"/>
    <p:sldId id="540" r:id="rId6"/>
    <p:sldId id="535" r:id="rId7"/>
    <p:sldId id="534" r:id="rId8"/>
    <p:sldId id="531" r:id="rId9"/>
    <p:sldId id="533" r:id="rId10"/>
    <p:sldId id="530" r:id="rId11"/>
    <p:sldId id="528" r:id="rId12"/>
    <p:sldId id="529" r:id="rId13"/>
    <p:sldId id="517" r:id="rId14"/>
    <p:sldId id="520" r:id="rId15"/>
    <p:sldId id="525" r:id="rId16"/>
    <p:sldId id="539" r:id="rId17"/>
    <p:sldId id="461" r:id="rId18"/>
    <p:sldId id="392" r:id="rId19"/>
    <p:sldId id="537" r:id="rId20"/>
    <p:sldId id="536" r:id="rId21"/>
    <p:sldId id="522" r:id="rId22"/>
    <p:sldId id="538" r:id="rId23"/>
    <p:sldId id="527" r:id="rId24"/>
    <p:sldId id="490" r:id="rId25"/>
    <p:sldId id="503" r:id="rId26"/>
    <p:sldId id="524" r:id="rId27"/>
    <p:sldId id="482" r:id="rId28"/>
    <p:sldId id="365" r:id="rId29"/>
    <p:sldId id="523" r:id="rId30"/>
    <p:sldId id="358" r:id="rId31"/>
    <p:sldId id="355" r:id="rId32"/>
    <p:sldId id="374" r:id="rId33"/>
    <p:sldId id="356" r:id="rId34"/>
    <p:sldId id="259" r:id="rId35"/>
    <p:sldId id="284" r:id="rId36"/>
    <p:sldId id="359" r:id="rId37"/>
    <p:sldId id="272" r:id="rId3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BCC2"/>
    <a:srgbClr val="711E8E"/>
    <a:srgbClr val="20A497"/>
    <a:srgbClr val="FF99CC"/>
    <a:srgbClr val="6699FF"/>
    <a:srgbClr val="0066FF"/>
    <a:srgbClr val="FCF711"/>
    <a:srgbClr val="6600CC"/>
    <a:srgbClr val="26C6B8"/>
    <a:srgbClr val="B4B4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73" autoAdjust="0"/>
    <p:restoredTop sz="86356" autoAdjust="0"/>
  </p:normalViewPr>
  <p:slideViewPr>
    <p:cSldViewPr snapToGrid="0">
      <p:cViewPr varScale="1">
        <p:scale>
          <a:sx n="85" d="100"/>
          <a:sy n="85" d="100"/>
        </p:scale>
        <p:origin x="293" y="67"/>
      </p:cViewPr>
      <p:guideLst/>
    </p:cSldViewPr>
  </p:slideViewPr>
  <p:outlineViewPr>
    <p:cViewPr>
      <p:scale>
        <a:sx n="33" d="100"/>
        <a:sy n="33" d="100"/>
      </p:scale>
      <p:origin x="0" y="-8564"/>
    </p:cViewPr>
  </p:outlineViewPr>
  <p:notesTextViewPr>
    <p:cViewPr>
      <p:scale>
        <a:sx n="1" d="1"/>
        <a:sy n="1" d="1"/>
      </p:scale>
      <p:origin x="0" y="0"/>
    </p:cViewPr>
  </p:notesTextViewPr>
  <p:sorterViewPr>
    <p:cViewPr>
      <p:scale>
        <a:sx n="100" d="100"/>
        <a:sy n="100" d="100"/>
      </p:scale>
      <p:origin x="0" y="-4048"/>
    </p:cViewPr>
  </p:sorterViewPr>
  <p:notesViewPr>
    <p:cSldViewPr snapToGrid="0">
      <p:cViewPr varScale="1">
        <p:scale>
          <a:sx n="44" d="100"/>
          <a:sy n="44" d="100"/>
        </p:scale>
        <p:origin x="2064"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9168FAD-13A1-4000-B759-42F78FD28A4D}" type="datetimeFigureOut">
              <a:rPr lang="en-US" smtClean="0"/>
              <a:t>9/23/2022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8D19D5E-EEFE-42EE-B4FE-7F08D0DF0ADE}" type="slidenum">
              <a:rPr lang="en-US" smtClean="0"/>
              <a:t>‹#›</a:t>
            </a:fld>
            <a:endParaRPr lang="en-US" dirty="0"/>
          </a:p>
        </p:txBody>
      </p:sp>
    </p:spTree>
    <p:extLst>
      <p:ext uri="{BB962C8B-B14F-4D97-AF65-F5344CB8AC3E}">
        <p14:creationId xmlns:p14="http://schemas.microsoft.com/office/powerpoint/2010/main" val="3927060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19D5E-EEFE-42EE-B4FE-7F08D0DF0ADE}" type="slidenum">
              <a:rPr lang="en-US" smtClean="0"/>
              <a:t>1</a:t>
            </a:fld>
            <a:endParaRPr lang="en-US" dirty="0"/>
          </a:p>
        </p:txBody>
      </p:sp>
    </p:spTree>
    <p:extLst>
      <p:ext uri="{BB962C8B-B14F-4D97-AF65-F5344CB8AC3E}">
        <p14:creationId xmlns:p14="http://schemas.microsoft.com/office/powerpoint/2010/main" val="2777029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19D5E-EEFE-42EE-B4FE-7F08D0DF0ADE}" type="slidenum">
              <a:rPr lang="en-US" smtClean="0"/>
              <a:t>36</a:t>
            </a:fld>
            <a:endParaRPr lang="en-US" dirty="0"/>
          </a:p>
        </p:txBody>
      </p:sp>
    </p:spTree>
    <p:extLst>
      <p:ext uri="{BB962C8B-B14F-4D97-AF65-F5344CB8AC3E}">
        <p14:creationId xmlns:p14="http://schemas.microsoft.com/office/powerpoint/2010/main" val="686091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19D5E-EEFE-42EE-B4FE-7F08D0DF0ADE}" type="slidenum">
              <a:rPr lang="en-US" smtClean="0"/>
              <a:t>37</a:t>
            </a:fld>
            <a:endParaRPr lang="en-US" dirty="0"/>
          </a:p>
        </p:txBody>
      </p:sp>
    </p:spTree>
    <p:extLst>
      <p:ext uri="{BB962C8B-B14F-4D97-AF65-F5344CB8AC3E}">
        <p14:creationId xmlns:p14="http://schemas.microsoft.com/office/powerpoint/2010/main" val="2994348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19D5E-EEFE-42EE-B4FE-7F08D0DF0ADE}" type="slidenum">
              <a:rPr lang="en-US" smtClean="0"/>
              <a:t>2</a:t>
            </a:fld>
            <a:endParaRPr lang="en-US" dirty="0"/>
          </a:p>
        </p:txBody>
      </p:sp>
    </p:spTree>
    <p:extLst>
      <p:ext uri="{BB962C8B-B14F-4D97-AF65-F5344CB8AC3E}">
        <p14:creationId xmlns:p14="http://schemas.microsoft.com/office/powerpoint/2010/main" val="651933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19D5E-EEFE-42EE-B4FE-7F08D0DF0ADE}" type="slidenum">
              <a:rPr lang="en-US" smtClean="0"/>
              <a:t>3</a:t>
            </a:fld>
            <a:endParaRPr lang="en-US" dirty="0"/>
          </a:p>
        </p:txBody>
      </p:sp>
    </p:spTree>
    <p:extLst>
      <p:ext uri="{BB962C8B-B14F-4D97-AF65-F5344CB8AC3E}">
        <p14:creationId xmlns:p14="http://schemas.microsoft.com/office/powerpoint/2010/main" val="970809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19D5E-EEFE-42EE-B4FE-7F08D0DF0ADE}" type="slidenum">
              <a:rPr lang="en-US" smtClean="0"/>
              <a:t>4</a:t>
            </a:fld>
            <a:endParaRPr lang="en-US" dirty="0"/>
          </a:p>
        </p:txBody>
      </p:sp>
    </p:spTree>
    <p:extLst>
      <p:ext uri="{BB962C8B-B14F-4D97-AF65-F5344CB8AC3E}">
        <p14:creationId xmlns:p14="http://schemas.microsoft.com/office/powerpoint/2010/main" val="950998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19D5E-EEFE-42EE-B4FE-7F08D0DF0ADE}" type="slidenum">
              <a:rPr lang="en-US" smtClean="0"/>
              <a:t>18</a:t>
            </a:fld>
            <a:endParaRPr lang="en-US" dirty="0"/>
          </a:p>
        </p:txBody>
      </p:sp>
    </p:spTree>
    <p:extLst>
      <p:ext uri="{BB962C8B-B14F-4D97-AF65-F5344CB8AC3E}">
        <p14:creationId xmlns:p14="http://schemas.microsoft.com/office/powerpoint/2010/main" val="3077552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19D5E-EEFE-42EE-B4FE-7F08D0DF0ADE}" type="slidenum">
              <a:rPr lang="en-US" smtClean="0"/>
              <a:t>30</a:t>
            </a:fld>
            <a:endParaRPr lang="en-US" dirty="0"/>
          </a:p>
        </p:txBody>
      </p:sp>
    </p:spTree>
    <p:extLst>
      <p:ext uri="{BB962C8B-B14F-4D97-AF65-F5344CB8AC3E}">
        <p14:creationId xmlns:p14="http://schemas.microsoft.com/office/powerpoint/2010/main" val="1673928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3" name="Google Shape;2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2053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19D5E-EEFE-42EE-B4FE-7F08D0DF0ADE}" type="slidenum">
              <a:rPr lang="en-US" smtClean="0"/>
              <a:t>34</a:t>
            </a:fld>
            <a:endParaRPr lang="en-US" dirty="0"/>
          </a:p>
        </p:txBody>
      </p:sp>
    </p:spTree>
    <p:extLst>
      <p:ext uri="{BB962C8B-B14F-4D97-AF65-F5344CB8AC3E}">
        <p14:creationId xmlns:p14="http://schemas.microsoft.com/office/powerpoint/2010/main" val="217653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19D5E-EEFE-42EE-B4FE-7F08D0DF0ADE}" type="slidenum">
              <a:rPr lang="en-US" smtClean="0"/>
              <a:t>35</a:t>
            </a:fld>
            <a:endParaRPr lang="en-US" dirty="0"/>
          </a:p>
        </p:txBody>
      </p:sp>
    </p:spTree>
    <p:extLst>
      <p:ext uri="{BB962C8B-B14F-4D97-AF65-F5344CB8AC3E}">
        <p14:creationId xmlns:p14="http://schemas.microsoft.com/office/powerpoint/2010/main" val="2124221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8A594B-09B4-4B0A-9CDA-43C7FEDE7580}" type="datetime1">
              <a:rPr lang="en-US" smtClean="0"/>
              <a:t>9/23/2022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7FE806-1C63-4ECA-B0B7-914BA92DD0D1}" type="slidenum">
              <a:rPr lang="en-US" smtClean="0"/>
              <a:t>‹#›</a:t>
            </a:fld>
            <a:endParaRPr lang="en-US" dirty="0"/>
          </a:p>
        </p:txBody>
      </p:sp>
    </p:spTree>
    <p:extLst>
      <p:ext uri="{BB962C8B-B14F-4D97-AF65-F5344CB8AC3E}">
        <p14:creationId xmlns:p14="http://schemas.microsoft.com/office/powerpoint/2010/main" val="3111519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21B9C8-37BC-435D-890E-5B5C40667008}" type="datetime1">
              <a:rPr lang="en-US" smtClean="0"/>
              <a:t>9/23/2022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7FE806-1C63-4ECA-B0B7-914BA92DD0D1}" type="slidenum">
              <a:rPr lang="en-US" smtClean="0"/>
              <a:t>‹#›</a:t>
            </a:fld>
            <a:endParaRPr lang="en-US" dirty="0"/>
          </a:p>
        </p:txBody>
      </p:sp>
    </p:spTree>
    <p:extLst>
      <p:ext uri="{BB962C8B-B14F-4D97-AF65-F5344CB8AC3E}">
        <p14:creationId xmlns:p14="http://schemas.microsoft.com/office/powerpoint/2010/main" val="2603331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EA7C6A-D427-4C13-8B1F-23445ED1B30D}" type="datetime1">
              <a:rPr lang="en-US" smtClean="0"/>
              <a:t>9/23/2022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7FE806-1C63-4ECA-B0B7-914BA92DD0D1}"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99364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1A0546-B5ED-47D9-BFE4-7FCA8EB5A9BD}" type="datetime1">
              <a:rPr lang="en-US" smtClean="0"/>
              <a:t>9/23/2022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7FE806-1C63-4ECA-B0B7-914BA92DD0D1}" type="slidenum">
              <a:rPr lang="en-US" smtClean="0"/>
              <a:t>‹#›</a:t>
            </a:fld>
            <a:endParaRPr lang="en-US" dirty="0"/>
          </a:p>
        </p:txBody>
      </p:sp>
    </p:spTree>
    <p:extLst>
      <p:ext uri="{BB962C8B-B14F-4D97-AF65-F5344CB8AC3E}">
        <p14:creationId xmlns:p14="http://schemas.microsoft.com/office/powerpoint/2010/main" val="3169783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A9E5FC-7DCA-4E97-B4CC-21248B95C46E}" type="datetime1">
              <a:rPr lang="en-US" smtClean="0"/>
              <a:t>9/23/2022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7FE806-1C63-4ECA-B0B7-914BA92DD0D1}"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86919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883CFE-DCE2-4BAA-B366-1AED4851D40A}" type="datetime1">
              <a:rPr lang="en-US" smtClean="0"/>
              <a:t>9/23/2022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7FE806-1C63-4ECA-B0B7-914BA92DD0D1}" type="slidenum">
              <a:rPr lang="en-US" smtClean="0"/>
              <a:t>‹#›</a:t>
            </a:fld>
            <a:endParaRPr lang="en-US" dirty="0"/>
          </a:p>
        </p:txBody>
      </p:sp>
    </p:spTree>
    <p:extLst>
      <p:ext uri="{BB962C8B-B14F-4D97-AF65-F5344CB8AC3E}">
        <p14:creationId xmlns:p14="http://schemas.microsoft.com/office/powerpoint/2010/main" val="826550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54EF81-1C43-4AFD-8AC0-96A6CF5D9EE1}" type="datetime1">
              <a:rPr lang="en-US" smtClean="0"/>
              <a:t>9/23/2022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7FE806-1C63-4ECA-B0B7-914BA92DD0D1}" type="slidenum">
              <a:rPr lang="en-US" smtClean="0"/>
              <a:t>‹#›</a:t>
            </a:fld>
            <a:endParaRPr lang="en-US" dirty="0"/>
          </a:p>
        </p:txBody>
      </p:sp>
    </p:spTree>
    <p:extLst>
      <p:ext uri="{BB962C8B-B14F-4D97-AF65-F5344CB8AC3E}">
        <p14:creationId xmlns:p14="http://schemas.microsoft.com/office/powerpoint/2010/main" val="481453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F429A8-A1DC-4399-829C-6DD5B6B45F17}" type="datetime1">
              <a:rPr lang="en-US" smtClean="0"/>
              <a:t>9/23/2022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7FE806-1C63-4ECA-B0B7-914BA92DD0D1}" type="slidenum">
              <a:rPr lang="en-US" smtClean="0"/>
              <a:t>‹#›</a:t>
            </a:fld>
            <a:endParaRPr lang="en-US" dirty="0"/>
          </a:p>
        </p:txBody>
      </p:sp>
    </p:spTree>
    <p:extLst>
      <p:ext uri="{BB962C8B-B14F-4D97-AF65-F5344CB8AC3E}">
        <p14:creationId xmlns:p14="http://schemas.microsoft.com/office/powerpoint/2010/main" val="338109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9383B3-00E5-40A9-8FFA-C570DC2EB017}" type="datetime1">
              <a:rPr lang="en-US" smtClean="0"/>
              <a:t>9/23/2022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7FE806-1C63-4ECA-B0B7-914BA92DD0D1}" type="slidenum">
              <a:rPr lang="en-US" smtClean="0"/>
              <a:t>‹#›</a:t>
            </a:fld>
            <a:endParaRPr lang="en-US" dirty="0"/>
          </a:p>
        </p:txBody>
      </p:sp>
    </p:spTree>
    <p:extLst>
      <p:ext uri="{BB962C8B-B14F-4D97-AF65-F5344CB8AC3E}">
        <p14:creationId xmlns:p14="http://schemas.microsoft.com/office/powerpoint/2010/main" val="3411965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E3F201-4531-49F6-99EE-076516E188F4}" type="datetime1">
              <a:rPr lang="en-US" smtClean="0"/>
              <a:t>9/23/2022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7FE806-1C63-4ECA-B0B7-914BA92DD0D1}" type="slidenum">
              <a:rPr lang="en-US" smtClean="0"/>
              <a:t>‹#›</a:t>
            </a:fld>
            <a:endParaRPr lang="en-US" dirty="0"/>
          </a:p>
        </p:txBody>
      </p:sp>
    </p:spTree>
    <p:extLst>
      <p:ext uri="{BB962C8B-B14F-4D97-AF65-F5344CB8AC3E}">
        <p14:creationId xmlns:p14="http://schemas.microsoft.com/office/powerpoint/2010/main" val="3635943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A53CA9-AB5F-4C19-96A4-0B99AD173626}" type="datetime1">
              <a:rPr lang="en-US" smtClean="0"/>
              <a:t>9/23/2022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7FE806-1C63-4ECA-B0B7-914BA92DD0D1}" type="slidenum">
              <a:rPr lang="en-US" smtClean="0"/>
              <a:t>‹#›</a:t>
            </a:fld>
            <a:endParaRPr lang="en-US" dirty="0"/>
          </a:p>
        </p:txBody>
      </p:sp>
    </p:spTree>
    <p:extLst>
      <p:ext uri="{BB962C8B-B14F-4D97-AF65-F5344CB8AC3E}">
        <p14:creationId xmlns:p14="http://schemas.microsoft.com/office/powerpoint/2010/main" val="2986517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451010-16D1-4DEB-8C59-042AA371AC0F}" type="datetime1">
              <a:rPr lang="en-US" smtClean="0"/>
              <a:t>9/23/2022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D7FE806-1C63-4ECA-B0B7-914BA92DD0D1}" type="slidenum">
              <a:rPr lang="en-US" smtClean="0"/>
              <a:t>‹#›</a:t>
            </a:fld>
            <a:endParaRPr lang="en-US" dirty="0"/>
          </a:p>
        </p:txBody>
      </p:sp>
    </p:spTree>
    <p:extLst>
      <p:ext uri="{BB962C8B-B14F-4D97-AF65-F5344CB8AC3E}">
        <p14:creationId xmlns:p14="http://schemas.microsoft.com/office/powerpoint/2010/main" val="698486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0E26B7-2765-485A-BCA7-57493B2CC617}" type="datetime1">
              <a:rPr lang="en-US" smtClean="0"/>
              <a:t>9/23/2022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D7FE806-1C63-4ECA-B0B7-914BA92DD0D1}" type="slidenum">
              <a:rPr lang="en-US" smtClean="0"/>
              <a:t>‹#›</a:t>
            </a:fld>
            <a:endParaRPr lang="en-US" dirty="0"/>
          </a:p>
        </p:txBody>
      </p:sp>
    </p:spTree>
    <p:extLst>
      <p:ext uri="{BB962C8B-B14F-4D97-AF65-F5344CB8AC3E}">
        <p14:creationId xmlns:p14="http://schemas.microsoft.com/office/powerpoint/2010/main" val="2193757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3259F1-E4E0-4D12-94EB-D2F7004FF9CE}" type="datetime1">
              <a:rPr lang="en-US" smtClean="0"/>
              <a:t>9/23/2022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D7FE806-1C63-4ECA-B0B7-914BA92DD0D1}" type="slidenum">
              <a:rPr lang="en-US" smtClean="0"/>
              <a:t>‹#›</a:t>
            </a:fld>
            <a:endParaRPr lang="en-US" dirty="0"/>
          </a:p>
        </p:txBody>
      </p:sp>
    </p:spTree>
    <p:extLst>
      <p:ext uri="{BB962C8B-B14F-4D97-AF65-F5344CB8AC3E}">
        <p14:creationId xmlns:p14="http://schemas.microsoft.com/office/powerpoint/2010/main" val="2568756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8169C7-45A3-4CBE-859F-211AFB49C956}" type="datetime1">
              <a:rPr lang="en-US" smtClean="0"/>
              <a:t>9/23/2022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7FE806-1C63-4ECA-B0B7-914BA92DD0D1}" type="slidenum">
              <a:rPr lang="en-US" smtClean="0"/>
              <a:t>‹#›</a:t>
            </a:fld>
            <a:endParaRPr lang="en-US" dirty="0"/>
          </a:p>
        </p:txBody>
      </p:sp>
    </p:spTree>
    <p:extLst>
      <p:ext uri="{BB962C8B-B14F-4D97-AF65-F5344CB8AC3E}">
        <p14:creationId xmlns:p14="http://schemas.microsoft.com/office/powerpoint/2010/main" val="3835036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3BEC4D-49B4-44C3-BE58-6309517880B1}" type="datetime1">
              <a:rPr lang="en-US" smtClean="0"/>
              <a:t>9/23/2022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7FE806-1C63-4ECA-B0B7-914BA92DD0D1}" type="slidenum">
              <a:rPr lang="en-US" smtClean="0"/>
              <a:t>‹#›</a:t>
            </a:fld>
            <a:endParaRPr lang="en-US" dirty="0"/>
          </a:p>
        </p:txBody>
      </p:sp>
    </p:spTree>
    <p:extLst>
      <p:ext uri="{BB962C8B-B14F-4D97-AF65-F5344CB8AC3E}">
        <p14:creationId xmlns:p14="http://schemas.microsoft.com/office/powerpoint/2010/main" val="2204223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63EE118-DF0E-48E8-87B8-6A90E5683084}" type="datetime1">
              <a:rPr lang="en-US" smtClean="0"/>
              <a:t>9/23/2022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D7FE806-1C63-4ECA-B0B7-914BA92DD0D1}" type="slidenum">
              <a:rPr lang="en-US" smtClean="0"/>
              <a:t>‹#›</a:t>
            </a:fld>
            <a:endParaRPr lang="en-US" dirty="0"/>
          </a:p>
        </p:txBody>
      </p:sp>
    </p:spTree>
    <p:extLst>
      <p:ext uri="{BB962C8B-B14F-4D97-AF65-F5344CB8AC3E}">
        <p14:creationId xmlns:p14="http://schemas.microsoft.com/office/powerpoint/2010/main" val="1679885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bc-systemofcare.org/training-for-faith-based-leaders-and-community-members-soul-shop/" TargetMode="Externa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mailto:klorner@columbusorg.com" TargetMode="External"/><Relationship Id="rId2" Type="http://schemas.openxmlformats.org/officeDocument/2006/relationships/hyperlink" Target="https://attendee.gotowebinar.com/register/8862704061282919181" TargetMode="External"/><Relationship Id="rId1" Type="http://schemas.openxmlformats.org/officeDocument/2006/relationships/slideLayout" Target="../slideLayouts/slideLayout7.xml"/><Relationship Id="rId5" Type="http://schemas.openxmlformats.org/officeDocument/2006/relationships/hyperlink" Target="https://www.bc-systemofcare.org/statewide-positive-approaches-practices-meeting/" TargetMode="Externa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hyperlink" Target="https://www.bc-systemofcare.org/hobbies-for-healing-november-12th/"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janamariefoundation.org/engage/programs/suicide-prevention-month/"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hyperlink" Target="http://www.bc-systemofcare.org/save-the-date-2nd-annual-beaver-county-recovery-walk-9-24-22/"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bc-systemofcare.org/the-va-is-offering-a-suicide-prevention-month-lecture-series/"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s://linkprotect.cudasvc.com/url?a=https%3a%2f%2fhespc.us4.list-manage.com%2ftrack%2fclick%3fu%3d9f9e5e45767bed3051624b7a7%26id%3df5b41ecbd0%26e%3dac65effa93&amp;c=E,1,jfLRClxuuchGCVQF5OasLNBv1fhQxbeIqinP_CcifxR9WBYqzB53uFH9PTc2-EU2Zx8luzzrkIVmFn9CP3Qf55GDOynBS0rSuTLBD-Tv&amp;typo=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hyperlink" Target="https://www.bc-systemofcare.org/agristress-helpline-for-pennsylvania/"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hyperlink" Target="https://www.paparentandfamilyalliance.org/post/how-do-i-talk-to-my-child-about-suicide?utm_source=so&amp;cid=a704230c-dfcf-4b43-a8a4-e100c5b19644&amp;utm_content=4a1cbbb6-2a1e-46f2-b200-64fc664bf040&amp;postId=21cee29d-b5f8-43cd-8b15-fac9d565afc5&amp;utm_campaign=071a4434-380f-4b6f-8612-d487590ed075&amp;utm_medium=mail" TargetMode="Externa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hyperlink" Target="https://www.paparentandfamilyalliance.org/suicide-awareness-and-prevention" TargetMode="External"/><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www.bc-systemofcare.org/training/" TargetMode="External"/><Relationship Id="rId4" Type="http://schemas.openxmlformats.org/officeDocument/2006/relationships/hyperlink" Target="http://www.bc-systemofcare.org/free-mental-health-first-aid-training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bc-systemofcare.org/training/" TargetMode="External"/><Relationship Id="rId2" Type="http://schemas.openxmlformats.org/officeDocument/2006/relationships/hyperlink" Target="http://www.bc-systemofcare.org/free-mental-health-first-aid-trainings/" TargetMode="Externa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hyperlink" Target="https://www.preventsuicidepa.org/trainings/all-trainings/" TargetMode="External"/><Relationship Id="rId3" Type="http://schemas.openxmlformats.org/officeDocument/2006/relationships/image" Target="../media/image38.png"/><Relationship Id="rId7" Type="http://schemas.openxmlformats.org/officeDocument/2006/relationships/hyperlink" Target="https://www.beaconhealthoptions.com/providers/beacon/important-tools/webinars/archive/" TargetMode="Externa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hyperlink" Target="https://www.youtube.com/channel/UCDKZZQif0q0YIqfBgkEGc4Q" TargetMode="External"/><Relationship Id="rId5" Type="http://schemas.openxmlformats.org/officeDocument/2006/relationships/image" Target="../media/image2.png"/><Relationship Id="rId4" Type="http://schemas.openxmlformats.org/officeDocument/2006/relationships/hyperlink" Target="http://www.bc-systemofcare.org/traini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mailto:helpline@nami.org?subject=NAMI%20HelpLine%20Question" TargetMode="External"/><Relationship Id="rId2" Type="http://schemas.openxmlformats.org/officeDocument/2006/relationships/hyperlink" Target="https://www.bc-systemofcare.org/nami-helpline-launches-new-nationwide-texting-support-option/" TargetMode="External"/><Relationship Id="rId1" Type="http://schemas.openxmlformats.org/officeDocument/2006/relationships/slideLayout" Target="../slideLayouts/slideLayout6.xml"/><Relationship Id="rId6" Type="http://schemas.openxmlformats.org/officeDocument/2006/relationships/hyperlink" Target="sms:62640" TargetMode="External"/><Relationship Id="rId5" Type="http://schemas.openxmlformats.org/officeDocument/2006/relationships/hyperlink" Target="tel:+18009506264" TargetMode="External"/><Relationship Id="rId4" Type="http://schemas.openxmlformats.org/officeDocument/2006/relationships/hyperlink" Target="https://www.nami.org/hel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bc-systemofcare.org/zero-suicide/" TargetMode="Externa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1.gif"/><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youtube.com/watch?v=GY4rLQJRAcM&amp;list=PL6lF8gWeCfKyHgu4A5RKl1SX7kH2BJrC-&amp;index=2" TargetMode="External"/><Relationship Id="rId5" Type="http://schemas.openxmlformats.org/officeDocument/2006/relationships/hyperlink" Target="mailto:SOCwebmaster@ahci.org" TargetMode="External"/><Relationship Id="rId4" Type="http://schemas.openxmlformats.org/officeDocument/2006/relationships/hyperlink" Target="http://www.bc-systemofcare.or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www.agriculture.pa.gov/Food_Security/Pages/Resources.aspx" TargetMode="External"/><Relationship Id="rId7" Type="http://schemas.openxmlformats.org/officeDocument/2006/relationships/hyperlink" Target="https://www.pa.gov/guides/responding-to-covid-19/"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pema.maps.arcgis.com/apps/webappviewer/index.html?id=1a4c139769d646839e1549bcb6a668f1" TargetMode="External"/><Relationship Id="rId5" Type="http://schemas.openxmlformats.org/officeDocument/2006/relationships/hyperlink" Target="https://www.pa.gov/guides/unemployment-benefits/" TargetMode="External"/><Relationship Id="rId4" Type="http://schemas.openxmlformats.org/officeDocument/2006/relationships/hyperlink" Target="https://www.pa.gov/guides/mental-health/"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gcc01.safelinks.protection.outlook.com/?url=https://u7061146.ct.sendgrid.net/ls/click?upn%3DTeZUXWpUv-2B6TCY38pVLo9gZAlSZj0NxzkXWlczIEGU-2BP-2FADF2fGSkhrvA8DSMBnFvxJk_KZT7OjZ-2B8mnM8VxXGWXmJPmyQdDzyzm5ZSkyxCmJLLHNSMUvwtSCoj98c0NbdMzNaMxm141-2BXEyGB4bFGTFPSbTmw9jBxrWRlioM1BPEg0QCwIGJKXIFGf0XQW7YHaQnWFsyVfellA6JzHr14zzoa-2B5MaiPrv4GLyqG8mPJtR13Sy8CQjI5aazTF2Uc157e7koLYduJEPw4ftCbWXjE6OuwADXyAAz9QC2NiEgR30iKZ1mRFLFjR2CC8Qg5Lsajhhy5zPeCBdel19dvdQBJqJaqNSiWSEKnRfxPYwfTSJf5U5O8N3-2BFEmzEcdt-2FF7-2BAf4AJhN-2B-2BsEQ1Zx9-2B98NCOBQ-3D-3D&amp;data=02|01|jhaubert@pa.gov|42989b1ea70149ab35d508d7f77a3642|418e284101284dd59b6c47fc5a9a1bde|0|0|637249977215133854&amp;sdata=gMNVI7C9yp0gvvqZ89xcSQPoiB86qDJBoEPfX3B%2BHKY%3D&amp;reserved=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hyperlink" Target="mailto:emajors@bcbh.org" TargetMode="External"/><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hyperlink" Target="mailto:bpalmieri@ahci.org" TargetMode="External"/><Relationship Id="rId4" Type="http://schemas.openxmlformats.org/officeDocument/2006/relationships/hyperlink" Target="mailto:SSantoro@ahci.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bc-systemofcare.org/youth-ambassador-program/" TargetMode="Externa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s://www.bc-systemofcare.org/beaver-county-safe-schools-symposium/"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0225" y="1424744"/>
            <a:ext cx="8667711" cy="1646302"/>
          </a:xfrm>
        </p:spPr>
        <p:txBody>
          <a:bodyPr/>
          <a:lstStyle/>
          <a:p>
            <a:r>
              <a:rPr lang="en-US" dirty="0"/>
              <a:t>Zero Suicide Team Leaders </a:t>
            </a:r>
          </a:p>
        </p:txBody>
      </p:sp>
      <p:sp>
        <p:nvSpPr>
          <p:cNvPr id="3" name="Subtitle 2"/>
          <p:cNvSpPr>
            <a:spLocks noGrp="1"/>
          </p:cNvSpPr>
          <p:nvPr>
            <p:ph type="subTitle" idx="1"/>
          </p:nvPr>
        </p:nvSpPr>
        <p:spPr>
          <a:xfrm>
            <a:off x="7012675" y="4090022"/>
            <a:ext cx="2616530" cy="1096899"/>
          </a:xfrm>
        </p:spPr>
        <p:txBody>
          <a:bodyPr>
            <a:normAutofit/>
          </a:bodyPr>
          <a:lstStyle/>
          <a:p>
            <a:r>
              <a:rPr lang="en-US" sz="2400" dirty="0"/>
              <a:t>Beaver County </a:t>
            </a:r>
          </a:p>
          <a:p>
            <a:r>
              <a:rPr lang="en-US" sz="2400" dirty="0"/>
              <a:t>9/23/2022</a:t>
            </a:r>
          </a:p>
        </p:txBody>
      </p:sp>
      <p:pic>
        <p:nvPicPr>
          <p:cNvPr id="5" name="Picture 4" descr="Vandenberg observes Suicide Prevention Awareness Month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2990" y="2804160"/>
            <a:ext cx="3320953" cy="429768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82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D7FE806-1C63-4ECA-B0B7-914BA92DD0D1}" type="slidenum">
              <a:rPr lang="en-US" smtClean="0"/>
              <a:t>10</a:t>
            </a:fld>
            <a:endParaRPr lang="en-US" dirty="0"/>
          </a:p>
        </p:txBody>
      </p:sp>
      <p:pic>
        <p:nvPicPr>
          <p:cNvPr id="6" name="Picture 5"/>
          <p:cNvPicPr>
            <a:picLocks noChangeAspect="1"/>
          </p:cNvPicPr>
          <p:nvPr/>
        </p:nvPicPr>
        <p:blipFill>
          <a:blip r:embed="rId2"/>
          <a:stretch>
            <a:fillRect/>
          </a:stretch>
        </p:blipFill>
        <p:spPr>
          <a:xfrm>
            <a:off x="1022926" y="0"/>
            <a:ext cx="7814658" cy="6858000"/>
          </a:xfrm>
          <a:prstGeom prst="rect">
            <a:avLst/>
          </a:prstGeom>
        </p:spPr>
      </p:pic>
      <p:sp>
        <p:nvSpPr>
          <p:cNvPr id="4" name="TextBox 3"/>
          <p:cNvSpPr txBox="1"/>
          <p:nvPr/>
        </p:nvSpPr>
        <p:spPr>
          <a:xfrm>
            <a:off x="9024620" y="3000103"/>
            <a:ext cx="2939341" cy="1477328"/>
          </a:xfrm>
          <a:prstGeom prst="rect">
            <a:avLst/>
          </a:prstGeom>
          <a:solidFill>
            <a:schemeClr val="accent1">
              <a:lumMod val="20000"/>
              <a:lumOff val="80000"/>
              <a:alpha val="91000"/>
            </a:schemeClr>
          </a:solidFill>
        </p:spPr>
        <p:txBody>
          <a:bodyPr wrap="square" rtlCol="0">
            <a:spAutoFit/>
          </a:bodyPr>
          <a:lstStyle/>
          <a:p>
            <a:r>
              <a:rPr lang="en-US" dirty="0">
                <a:hlinkClick r:id="rId3"/>
              </a:rPr>
              <a:t>https://www.bc-systemofcare.org/training-for-faith-based-leaders-and-community-members-soul-shop/</a:t>
            </a:r>
            <a:endParaRPr lang="en-US" dirty="0"/>
          </a:p>
        </p:txBody>
      </p:sp>
      <p:sp>
        <p:nvSpPr>
          <p:cNvPr id="7" name="TextBox 6"/>
          <p:cNvSpPr txBox="1"/>
          <p:nvPr/>
        </p:nvSpPr>
        <p:spPr>
          <a:xfrm>
            <a:off x="9024620" y="2292217"/>
            <a:ext cx="2939341" cy="707886"/>
          </a:xfrm>
          <a:prstGeom prst="rect">
            <a:avLst/>
          </a:prstGeom>
          <a:solidFill>
            <a:schemeClr val="accent1">
              <a:lumMod val="20000"/>
              <a:lumOff val="80000"/>
              <a:alpha val="91000"/>
            </a:schemeClr>
          </a:solidFill>
        </p:spPr>
        <p:txBody>
          <a:bodyPr wrap="square" rtlCol="0">
            <a:spAutoFit/>
          </a:bodyPr>
          <a:lstStyle/>
          <a:p>
            <a:r>
              <a:rPr lang="en-US" sz="2000" b="1" dirty="0"/>
              <a:t>View/Print/Share the  Flyer and Register:</a:t>
            </a:r>
          </a:p>
        </p:txBody>
      </p:sp>
    </p:spTree>
    <p:extLst>
      <p:ext uri="{BB962C8B-B14F-4D97-AF65-F5344CB8AC3E}">
        <p14:creationId xmlns:p14="http://schemas.microsoft.com/office/powerpoint/2010/main" val="278059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7FE806-1C63-4ECA-B0B7-914BA92DD0D1}" type="slidenum">
              <a:rPr lang="en-US" smtClean="0"/>
              <a:t>11</a:t>
            </a:fld>
            <a:endParaRPr lang="en-US" dirty="0"/>
          </a:p>
        </p:txBody>
      </p:sp>
      <p:sp>
        <p:nvSpPr>
          <p:cNvPr id="3" name="Rectangle 2"/>
          <p:cNvSpPr/>
          <p:nvPr/>
        </p:nvSpPr>
        <p:spPr>
          <a:xfrm>
            <a:off x="1198420" y="1881226"/>
            <a:ext cx="5966690" cy="4893647"/>
          </a:xfrm>
          <a:prstGeom prst="rect">
            <a:avLst/>
          </a:prstGeom>
        </p:spPr>
        <p:txBody>
          <a:bodyPr wrap="square">
            <a:spAutoFit/>
          </a:bodyPr>
          <a:lstStyle/>
          <a:p>
            <a:r>
              <a:rPr lang="en-US" sz="1400" dirty="0">
                <a:latin typeface="Arial" panose="020B0604020202020204" pitchFamily="34" charset="0"/>
                <a:ea typeface="Calibri" panose="020F0502020204030204" pitchFamily="34" charset="0"/>
              </a:rPr>
              <a:t>The Department of Human Services’ (DHS) Office of Mental Health &amp; Substance Abuse Services (OMHSAS) and the Office of Developmental Programs (ODP) host a quarterly Statewide Positive Approaches &amp; Practices Meeting. This meeting aims to provide the most recent research and resources for people with mental health and behavioral challenges, intellectual disabilities, autism, and other developmental disabilities to live an everyday life.</a:t>
            </a:r>
            <a:endParaRPr lang="en-US" sz="1400" dirty="0">
              <a:latin typeface="Calibri" panose="020F0502020204030204" pitchFamily="34" charset="0"/>
              <a:ea typeface="Calibri" panose="020F0502020204030204" pitchFamily="34" charset="0"/>
            </a:endParaRPr>
          </a:p>
          <a:p>
            <a:r>
              <a:rPr lang="en-US" sz="1400" dirty="0">
                <a:latin typeface="Arial" panose="020B0604020202020204" pitchFamily="34" charset="0"/>
                <a:ea typeface="Calibri" panose="020F0502020204030204" pitchFamily="34" charset="0"/>
              </a:rPr>
              <a:t> </a:t>
            </a:r>
            <a:endParaRPr lang="en-US" sz="1400" dirty="0">
              <a:latin typeface="Calibri" panose="020F0502020204030204" pitchFamily="34" charset="0"/>
              <a:ea typeface="Calibri" panose="020F0502020204030204" pitchFamily="34" charset="0"/>
            </a:endParaRPr>
          </a:p>
          <a:p>
            <a:r>
              <a:rPr lang="en-US" sz="1400" b="1" dirty="0">
                <a:solidFill>
                  <a:srgbClr val="000000"/>
                </a:solidFill>
                <a:latin typeface="Arial" panose="020B0604020202020204" pitchFamily="34" charset="0"/>
                <a:ea typeface="Calibri" panose="020F0502020204030204" pitchFamily="34" charset="0"/>
              </a:rPr>
              <a:t>DATE: </a:t>
            </a:r>
            <a:r>
              <a:rPr lang="en-US" sz="1400" u="sng" dirty="0">
                <a:solidFill>
                  <a:srgbClr val="000000"/>
                </a:solidFill>
                <a:latin typeface="Arial" panose="020B0604020202020204" pitchFamily="34" charset="0"/>
                <a:ea typeface="Calibri" panose="020F0502020204030204" pitchFamily="34" charset="0"/>
              </a:rPr>
              <a:t>Friday, October 21, 2022 </a:t>
            </a:r>
            <a:endParaRPr lang="en-US" sz="1400" dirty="0">
              <a:solidFill>
                <a:srgbClr val="000000"/>
              </a:solidFill>
              <a:latin typeface="Calibri" panose="020F0502020204030204" pitchFamily="34" charset="0"/>
              <a:ea typeface="Calibri" panose="020F0502020204030204" pitchFamily="34" charset="0"/>
            </a:endParaRPr>
          </a:p>
          <a:p>
            <a:r>
              <a:rPr lang="en-US" sz="1400" dirty="0">
                <a:solidFill>
                  <a:srgbClr val="000000"/>
                </a:solidFill>
                <a:latin typeface="Arial" panose="020B0604020202020204" pitchFamily="34" charset="0"/>
                <a:ea typeface="Calibri" panose="020F0502020204030204" pitchFamily="34" charset="0"/>
              </a:rPr>
              <a:t> </a:t>
            </a:r>
            <a:endParaRPr lang="en-US" sz="1400" dirty="0">
              <a:solidFill>
                <a:srgbClr val="000000"/>
              </a:solidFill>
              <a:latin typeface="Calibri" panose="020F0502020204030204" pitchFamily="34" charset="0"/>
              <a:ea typeface="Calibri" panose="020F0502020204030204" pitchFamily="34" charset="0"/>
            </a:endParaRPr>
          </a:p>
          <a:p>
            <a:r>
              <a:rPr lang="en-US" sz="1400" b="1" dirty="0">
                <a:solidFill>
                  <a:srgbClr val="000000"/>
                </a:solidFill>
                <a:latin typeface="Arial" panose="020B0604020202020204" pitchFamily="34" charset="0"/>
                <a:ea typeface="Calibri" panose="020F0502020204030204" pitchFamily="34" charset="0"/>
              </a:rPr>
              <a:t>Time: </a:t>
            </a:r>
            <a:r>
              <a:rPr lang="en-US" sz="1400" u="sng" dirty="0">
                <a:solidFill>
                  <a:srgbClr val="000000"/>
                </a:solidFill>
                <a:latin typeface="Arial" panose="020B0604020202020204" pitchFamily="34" charset="0"/>
                <a:ea typeface="Calibri" panose="020F0502020204030204" pitchFamily="34" charset="0"/>
              </a:rPr>
              <a:t>9:00 am - 3:00 pm </a:t>
            </a:r>
            <a:endParaRPr lang="en-US" sz="1400" dirty="0">
              <a:solidFill>
                <a:srgbClr val="000000"/>
              </a:solidFill>
              <a:latin typeface="Calibri" panose="020F0502020204030204" pitchFamily="34" charset="0"/>
              <a:ea typeface="Calibri" panose="020F0502020204030204" pitchFamily="34" charset="0"/>
            </a:endParaRPr>
          </a:p>
          <a:p>
            <a:r>
              <a:rPr lang="en-US" sz="1400" dirty="0">
                <a:solidFill>
                  <a:srgbClr val="000000"/>
                </a:solidFill>
                <a:latin typeface="Arial" panose="020B0604020202020204" pitchFamily="34" charset="0"/>
                <a:ea typeface="Calibri" panose="020F0502020204030204" pitchFamily="34" charset="0"/>
              </a:rPr>
              <a:t> </a:t>
            </a:r>
            <a:endParaRPr lang="en-US" sz="1400" dirty="0">
              <a:solidFill>
                <a:srgbClr val="000000"/>
              </a:solidFill>
              <a:latin typeface="Calibri" panose="020F0502020204030204" pitchFamily="34" charset="0"/>
              <a:ea typeface="Calibri" panose="020F0502020204030204" pitchFamily="34" charset="0"/>
            </a:endParaRPr>
          </a:p>
          <a:p>
            <a:r>
              <a:rPr lang="en-US" sz="1400" b="1" dirty="0">
                <a:latin typeface="Arial" panose="020B0604020202020204" pitchFamily="34" charset="0"/>
                <a:ea typeface="Calibri" panose="020F0502020204030204" pitchFamily="34" charset="0"/>
              </a:rPr>
              <a:t>TOPIC: </a:t>
            </a:r>
            <a:r>
              <a:rPr lang="en-US" sz="1400" u="sng" dirty="0">
                <a:latin typeface="Arial" panose="020B0604020202020204" pitchFamily="34" charset="0"/>
                <a:ea typeface="Calibri" panose="020F0502020204030204" pitchFamily="34" charset="0"/>
              </a:rPr>
              <a:t>SUICIDE PREVENTION AND INTERVENTION</a:t>
            </a:r>
            <a:endParaRPr lang="en-US" sz="1400" dirty="0">
              <a:latin typeface="Calibri" panose="020F0502020204030204" pitchFamily="34" charset="0"/>
              <a:ea typeface="Calibri" panose="020F0502020204030204" pitchFamily="34" charset="0"/>
            </a:endParaRPr>
          </a:p>
          <a:p>
            <a:r>
              <a:rPr lang="en-US" sz="1400" dirty="0">
                <a:latin typeface="Arial" panose="020B0604020202020204" pitchFamily="34" charset="0"/>
                <a:ea typeface="Calibri" panose="020F0502020204030204" pitchFamily="34" charset="0"/>
              </a:rPr>
              <a:t> </a:t>
            </a:r>
            <a:endParaRPr lang="en-US" sz="1400" dirty="0">
              <a:latin typeface="Calibri" panose="020F0502020204030204" pitchFamily="34" charset="0"/>
              <a:ea typeface="Calibri" panose="020F0502020204030204" pitchFamily="34" charset="0"/>
            </a:endParaRPr>
          </a:p>
          <a:p>
            <a:r>
              <a:rPr lang="en-US" sz="1400" b="1" dirty="0">
                <a:latin typeface="Arial" panose="020B0604020202020204" pitchFamily="34" charset="0"/>
                <a:ea typeface="Calibri" panose="020F0502020204030204" pitchFamily="34" charset="0"/>
              </a:rPr>
              <a:t>TO REGISTER: </a:t>
            </a:r>
            <a:r>
              <a:rPr lang="en-US" sz="1400" u="sng" dirty="0">
                <a:solidFill>
                  <a:srgbClr val="944F71"/>
                </a:solidFill>
                <a:latin typeface="Arial" panose="020B0604020202020204" pitchFamily="34" charset="0"/>
                <a:ea typeface="Calibri" panose="020F0502020204030204" pitchFamily="34" charset="0"/>
                <a:hlinkClick r:id="rId2"/>
              </a:rPr>
              <a:t>https://attendee.gotowebinar.com/register/8862704061282919181</a:t>
            </a:r>
            <a:endParaRPr lang="en-US" sz="1400" dirty="0">
              <a:latin typeface="Calibri" panose="020F0502020204030204" pitchFamily="34" charset="0"/>
              <a:ea typeface="Calibri" panose="020F0502020204030204" pitchFamily="34" charset="0"/>
            </a:endParaRPr>
          </a:p>
          <a:p>
            <a:r>
              <a:rPr lang="en-US" sz="1400" dirty="0">
                <a:latin typeface="Arial" panose="020B0604020202020204" pitchFamily="34" charset="0"/>
                <a:ea typeface="Calibri" panose="020F0502020204030204" pitchFamily="34" charset="0"/>
              </a:rPr>
              <a:t> </a:t>
            </a:r>
            <a:endParaRPr lang="en-US" sz="1400" dirty="0">
              <a:latin typeface="Calibri" panose="020F0502020204030204" pitchFamily="34" charset="0"/>
              <a:ea typeface="Calibri" panose="020F0502020204030204" pitchFamily="34" charset="0"/>
            </a:endParaRPr>
          </a:p>
          <a:p>
            <a:r>
              <a:rPr lang="en-US" sz="1400" dirty="0">
                <a:latin typeface="Arial" panose="020B0604020202020204" pitchFamily="34" charset="0"/>
                <a:ea typeface="Calibri" panose="020F0502020204030204" pitchFamily="34" charset="0"/>
              </a:rPr>
              <a:t>Please see the attached .pdf for additional information and agenda for the 10/21/22 meeting.</a:t>
            </a:r>
            <a:endParaRPr lang="en-US" sz="1400" dirty="0">
              <a:latin typeface="Calibri" panose="020F0502020204030204" pitchFamily="34" charset="0"/>
              <a:ea typeface="Calibri" panose="020F0502020204030204" pitchFamily="34" charset="0"/>
            </a:endParaRPr>
          </a:p>
          <a:p>
            <a:r>
              <a:rPr lang="en-US" sz="1400" dirty="0">
                <a:latin typeface="Arial" panose="020B0604020202020204" pitchFamily="34" charset="0"/>
                <a:ea typeface="Calibri" panose="020F0502020204030204" pitchFamily="34" charset="0"/>
              </a:rPr>
              <a:t> </a:t>
            </a:r>
            <a:endParaRPr lang="en-US" sz="1400" dirty="0">
              <a:latin typeface="Calibri" panose="020F0502020204030204" pitchFamily="34" charset="0"/>
              <a:ea typeface="Calibri" panose="020F0502020204030204" pitchFamily="34" charset="0"/>
            </a:endParaRPr>
          </a:p>
          <a:p>
            <a:r>
              <a:rPr lang="en-US" sz="1400" dirty="0">
                <a:latin typeface="Arial" panose="020B0604020202020204" pitchFamily="34" charset="0"/>
                <a:ea typeface="Calibri" panose="020F0502020204030204" pitchFamily="34" charset="0"/>
              </a:rPr>
              <a:t>If you have questions or concerns related to the upcoming meeting, please e-mail Karen Orner at </a:t>
            </a:r>
            <a:r>
              <a:rPr lang="en-US" sz="1400" u="sng" dirty="0">
                <a:solidFill>
                  <a:srgbClr val="0563C1"/>
                </a:solidFill>
                <a:latin typeface="Arial" panose="020B0604020202020204" pitchFamily="34" charset="0"/>
                <a:ea typeface="Calibri" panose="020F0502020204030204" pitchFamily="34" charset="0"/>
                <a:hlinkClick r:id="rId3"/>
              </a:rPr>
              <a:t>klorner@columbusorg.com</a:t>
            </a:r>
            <a:r>
              <a:rPr lang="en-US" sz="1400" dirty="0">
                <a:latin typeface="Arial" panose="020B0604020202020204" pitchFamily="34" charset="0"/>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p:txBody>
      </p:sp>
      <p:pic>
        <p:nvPicPr>
          <p:cNvPr id="4" name="Picture 3"/>
          <p:cNvPicPr>
            <a:picLocks noChangeAspect="1"/>
          </p:cNvPicPr>
          <p:nvPr/>
        </p:nvPicPr>
        <p:blipFill>
          <a:blip r:embed="rId4"/>
          <a:stretch>
            <a:fillRect/>
          </a:stretch>
        </p:blipFill>
        <p:spPr>
          <a:xfrm>
            <a:off x="415636" y="1"/>
            <a:ext cx="11454147" cy="1533236"/>
          </a:xfrm>
          <a:prstGeom prst="rect">
            <a:avLst/>
          </a:prstGeom>
        </p:spPr>
      </p:pic>
      <p:sp>
        <p:nvSpPr>
          <p:cNvPr id="5" name="TextBox 4"/>
          <p:cNvSpPr txBox="1"/>
          <p:nvPr/>
        </p:nvSpPr>
        <p:spPr>
          <a:xfrm>
            <a:off x="8438605" y="2142793"/>
            <a:ext cx="3431177" cy="400110"/>
          </a:xfrm>
          <a:prstGeom prst="rect">
            <a:avLst/>
          </a:prstGeom>
          <a:solidFill>
            <a:schemeClr val="accent1">
              <a:lumMod val="20000"/>
              <a:lumOff val="80000"/>
              <a:alpha val="91000"/>
            </a:schemeClr>
          </a:solidFill>
        </p:spPr>
        <p:txBody>
          <a:bodyPr wrap="square" rtlCol="0">
            <a:spAutoFit/>
          </a:bodyPr>
          <a:lstStyle/>
          <a:p>
            <a:pPr algn="ctr"/>
            <a:r>
              <a:rPr lang="en-US" sz="2000" b="1" dirty="0"/>
              <a:t>View/Print/Share</a:t>
            </a:r>
          </a:p>
        </p:txBody>
      </p:sp>
      <p:sp>
        <p:nvSpPr>
          <p:cNvPr id="6" name="TextBox 5"/>
          <p:cNvSpPr txBox="1"/>
          <p:nvPr/>
        </p:nvSpPr>
        <p:spPr>
          <a:xfrm>
            <a:off x="8438606" y="2542903"/>
            <a:ext cx="3431177" cy="1200329"/>
          </a:xfrm>
          <a:prstGeom prst="rect">
            <a:avLst/>
          </a:prstGeom>
          <a:solidFill>
            <a:schemeClr val="accent1">
              <a:lumMod val="20000"/>
              <a:lumOff val="80000"/>
              <a:alpha val="91000"/>
            </a:schemeClr>
          </a:solidFill>
        </p:spPr>
        <p:txBody>
          <a:bodyPr wrap="square" rtlCol="0">
            <a:spAutoFit/>
          </a:bodyPr>
          <a:lstStyle/>
          <a:p>
            <a:r>
              <a:rPr lang="en-US" dirty="0">
                <a:hlinkClick r:id="rId5"/>
              </a:rPr>
              <a:t>https://www.bc-systemofcare.org/statewide-positive-approaches-practices-meeting/</a:t>
            </a:r>
            <a:r>
              <a:rPr lang="en-US" dirty="0"/>
              <a:t> </a:t>
            </a:r>
          </a:p>
        </p:txBody>
      </p:sp>
    </p:spTree>
    <p:extLst>
      <p:ext uri="{BB962C8B-B14F-4D97-AF65-F5344CB8AC3E}">
        <p14:creationId xmlns:p14="http://schemas.microsoft.com/office/powerpoint/2010/main" val="2819663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whiteboard&#10;&#10;Description automatically generated">
            <a:extLst>
              <a:ext uri="{FF2B5EF4-FFF2-40B4-BE49-F238E27FC236}">
                <a16:creationId xmlns:a16="http://schemas.microsoft.com/office/drawing/2014/main" id="{16264A7C-807D-3195-A9F0-F27617AE4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415" y="4153090"/>
            <a:ext cx="4337661" cy="2305114"/>
          </a:xfrm>
          <a:prstGeom prst="rect">
            <a:avLst/>
          </a:prstGeom>
        </p:spPr>
      </p:pic>
      <p:pic>
        <p:nvPicPr>
          <p:cNvPr id="3" name="Picture 2">
            <a:extLst>
              <a:ext uri="{FF2B5EF4-FFF2-40B4-BE49-F238E27FC236}">
                <a16:creationId xmlns:a16="http://schemas.microsoft.com/office/drawing/2014/main" id="{8CB6CFA1-164A-766E-187F-D47316529C7B}"/>
              </a:ext>
            </a:extLst>
          </p:cNvPr>
          <p:cNvPicPr>
            <a:picLocks noChangeAspect="1"/>
          </p:cNvPicPr>
          <p:nvPr/>
        </p:nvPicPr>
        <p:blipFill>
          <a:blip r:embed="rId3"/>
          <a:stretch>
            <a:fillRect/>
          </a:stretch>
        </p:blipFill>
        <p:spPr>
          <a:xfrm>
            <a:off x="582398" y="363894"/>
            <a:ext cx="2978813" cy="1723590"/>
          </a:xfrm>
          <a:prstGeom prst="rect">
            <a:avLst/>
          </a:prstGeom>
        </p:spPr>
      </p:pic>
      <p:pic>
        <p:nvPicPr>
          <p:cNvPr id="6" name="Picture 5">
            <a:extLst>
              <a:ext uri="{FF2B5EF4-FFF2-40B4-BE49-F238E27FC236}">
                <a16:creationId xmlns:a16="http://schemas.microsoft.com/office/drawing/2014/main" id="{44C55EFE-AA2D-E557-B9BF-7D1BDD7EBA7E}"/>
              </a:ext>
            </a:extLst>
          </p:cNvPr>
          <p:cNvPicPr>
            <a:picLocks noChangeAspect="1"/>
          </p:cNvPicPr>
          <p:nvPr/>
        </p:nvPicPr>
        <p:blipFill>
          <a:blip r:embed="rId4"/>
          <a:stretch>
            <a:fillRect/>
          </a:stretch>
        </p:blipFill>
        <p:spPr>
          <a:xfrm>
            <a:off x="8892364" y="1779238"/>
            <a:ext cx="3036877" cy="3219061"/>
          </a:xfrm>
          <a:prstGeom prst="rect">
            <a:avLst/>
          </a:prstGeom>
        </p:spPr>
      </p:pic>
      <p:pic>
        <p:nvPicPr>
          <p:cNvPr id="5" name="Picture 4">
            <a:extLst>
              <a:ext uri="{FF2B5EF4-FFF2-40B4-BE49-F238E27FC236}">
                <a16:creationId xmlns:a16="http://schemas.microsoft.com/office/drawing/2014/main" id="{4D5CC1D8-3E4F-E7E3-1403-72BAD57995F5}"/>
              </a:ext>
            </a:extLst>
          </p:cNvPr>
          <p:cNvPicPr>
            <a:picLocks noChangeAspect="1"/>
          </p:cNvPicPr>
          <p:nvPr/>
        </p:nvPicPr>
        <p:blipFill>
          <a:blip r:embed="rId5"/>
          <a:stretch>
            <a:fillRect/>
          </a:stretch>
        </p:blipFill>
        <p:spPr>
          <a:xfrm>
            <a:off x="4808760" y="171062"/>
            <a:ext cx="3486150" cy="1552575"/>
          </a:xfrm>
          <a:prstGeom prst="rect">
            <a:avLst/>
          </a:prstGeom>
        </p:spPr>
      </p:pic>
      <p:sp>
        <p:nvSpPr>
          <p:cNvPr id="8" name="TextBox 7">
            <a:extLst>
              <a:ext uri="{FF2B5EF4-FFF2-40B4-BE49-F238E27FC236}">
                <a16:creationId xmlns:a16="http://schemas.microsoft.com/office/drawing/2014/main" id="{5D7454CC-DFCE-FAEF-8424-0A6EE9E6C3CD}"/>
              </a:ext>
            </a:extLst>
          </p:cNvPr>
          <p:cNvSpPr txBox="1"/>
          <p:nvPr/>
        </p:nvSpPr>
        <p:spPr>
          <a:xfrm>
            <a:off x="4211307" y="1723637"/>
            <a:ext cx="4681057" cy="5139869"/>
          </a:xfrm>
          <a:prstGeom prst="rect">
            <a:avLst/>
          </a:prstGeom>
          <a:noFill/>
        </p:spPr>
        <p:txBody>
          <a:bodyPr wrap="square" rtlCol="0">
            <a:spAutoFit/>
          </a:bodyPr>
          <a:lstStyle/>
          <a:p>
            <a:pPr algn="ctr"/>
            <a:r>
              <a:rPr lang="en-US" sz="4000" dirty="0">
                <a:solidFill>
                  <a:schemeClr val="accent2">
                    <a:lumMod val="75000"/>
                  </a:schemeClr>
                </a:solidFill>
                <a:latin typeface="Dreaming Outloud Pro" panose="020B0604020202020204" pitchFamily="66" charset="0"/>
                <a:cs typeface="Dreaming Outloud Pro" panose="020B0604020202020204" pitchFamily="66" charset="0"/>
              </a:rPr>
              <a:t>Hobbies for Healing </a:t>
            </a:r>
          </a:p>
          <a:p>
            <a:pPr algn="ctr">
              <a:lnSpc>
                <a:spcPct val="150000"/>
              </a:lnSpc>
            </a:pPr>
            <a:r>
              <a:rPr lang="en-US" sz="1400" dirty="0">
                <a:solidFill>
                  <a:schemeClr val="accent6">
                    <a:lumMod val="50000"/>
                  </a:schemeClr>
                </a:solidFill>
                <a:latin typeface="Abadi" panose="020B0604020104020204" pitchFamily="34" charset="0"/>
                <a:cs typeface="Dreaming Outloud Pro" panose="020B0604020202020204" pitchFamily="66" charset="0"/>
              </a:rPr>
              <a:t>A toy &amp; hobby show to highlight the importance of enjoying hobbies and outlets to help with positive mental wellness.</a:t>
            </a:r>
          </a:p>
          <a:p>
            <a:pPr algn="ctr">
              <a:lnSpc>
                <a:spcPct val="150000"/>
              </a:lnSpc>
            </a:pPr>
            <a:r>
              <a:rPr lang="en-US" sz="1400" dirty="0">
                <a:solidFill>
                  <a:schemeClr val="accent6">
                    <a:lumMod val="50000"/>
                  </a:schemeClr>
                </a:solidFill>
                <a:latin typeface="Abadi" panose="020B0604020104020204" pitchFamily="34" charset="0"/>
                <a:cs typeface="Dreaming Outloud Pro" panose="020B0604020202020204" pitchFamily="66" charset="0"/>
              </a:rPr>
              <a:t>Event will be held at the Beaver Valley Church of God on </a:t>
            </a:r>
          </a:p>
          <a:p>
            <a:pPr algn="ctr">
              <a:lnSpc>
                <a:spcPct val="150000"/>
              </a:lnSpc>
            </a:pPr>
            <a:r>
              <a:rPr lang="en-US" sz="1400" dirty="0">
                <a:solidFill>
                  <a:schemeClr val="accent6">
                    <a:lumMod val="50000"/>
                  </a:schemeClr>
                </a:solidFill>
                <a:latin typeface="Abadi" panose="020B0604020104020204" pitchFamily="34" charset="0"/>
                <a:cs typeface="Dreaming Outloud Pro" panose="020B0604020202020204" pitchFamily="66" charset="0"/>
              </a:rPr>
              <a:t>Saturday, November 12</a:t>
            </a:r>
            <a:r>
              <a:rPr lang="en-US" sz="1400" baseline="30000" dirty="0">
                <a:solidFill>
                  <a:schemeClr val="accent6">
                    <a:lumMod val="50000"/>
                  </a:schemeClr>
                </a:solidFill>
                <a:latin typeface="Abadi" panose="020B0604020104020204" pitchFamily="34" charset="0"/>
                <a:cs typeface="Dreaming Outloud Pro" panose="020B0604020202020204" pitchFamily="66" charset="0"/>
              </a:rPr>
              <a:t>th</a:t>
            </a:r>
            <a:r>
              <a:rPr lang="en-US" sz="1400" dirty="0">
                <a:solidFill>
                  <a:schemeClr val="accent6">
                    <a:lumMod val="50000"/>
                  </a:schemeClr>
                </a:solidFill>
                <a:latin typeface="Abadi" panose="020B0604020104020204" pitchFamily="34" charset="0"/>
                <a:cs typeface="Dreaming Outloud Pro" panose="020B0604020202020204" pitchFamily="66" charset="0"/>
              </a:rPr>
              <a:t> from 10am until 4pm. </a:t>
            </a:r>
          </a:p>
          <a:p>
            <a:pPr algn="ctr">
              <a:lnSpc>
                <a:spcPct val="150000"/>
              </a:lnSpc>
            </a:pPr>
            <a:r>
              <a:rPr lang="en-US" sz="1400" dirty="0">
                <a:solidFill>
                  <a:schemeClr val="accent6">
                    <a:lumMod val="50000"/>
                  </a:schemeClr>
                </a:solidFill>
                <a:latin typeface="Abadi" panose="020B0604020104020204" pitchFamily="34" charset="0"/>
                <a:cs typeface="Dreaming Outloud Pro" panose="020B0604020202020204" pitchFamily="66" charset="0"/>
              </a:rPr>
              <a:t>Admission is FREE</a:t>
            </a:r>
          </a:p>
          <a:p>
            <a:pPr algn="ctr">
              <a:lnSpc>
                <a:spcPct val="150000"/>
              </a:lnSpc>
            </a:pPr>
            <a:r>
              <a:rPr lang="en-US" sz="1400" dirty="0">
                <a:solidFill>
                  <a:schemeClr val="accent6">
                    <a:lumMod val="50000"/>
                  </a:schemeClr>
                </a:solidFill>
                <a:latin typeface="Abadi" panose="020B0604020104020204" pitchFamily="34" charset="0"/>
                <a:cs typeface="Dreaming Outloud Pro" panose="020B0604020202020204" pitchFamily="66" charset="0"/>
              </a:rPr>
              <a:t>Please come and browse the various vendors </a:t>
            </a:r>
          </a:p>
          <a:p>
            <a:pPr algn="ctr">
              <a:lnSpc>
                <a:spcPct val="150000"/>
              </a:lnSpc>
            </a:pPr>
            <a:r>
              <a:rPr lang="en-US" sz="1400" dirty="0">
                <a:solidFill>
                  <a:schemeClr val="accent6">
                    <a:lumMod val="50000"/>
                  </a:schemeClr>
                </a:solidFill>
                <a:latin typeface="Abadi" panose="020B0604020104020204" pitchFamily="34" charset="0"/>
                <a:cs typeface="Dreaming Outloud Pro" panose="020B0604020202020204" pitchFamily="66" charset="0"/>
              </a:rPr>
              <a:t>Featuring:</a:t>
            </a:r>
          </a:p>
          <a:p>
            <a:pPr algn="ctr">
              <a:lnSpc>
                <a:spcPct val="150000"/>
              </a:lnSpc>
            </a:pPr>
            <a:r>
              <a:rPr lang="en-US" sz="1400" dirty="0">
                <a:solidFill>
                  <a:schemeClr val="accent6">
                    <a:lumMod val="50000"/>
                  </a:schemeClr>
                </a:solidFill>
                <a:latin typeface="Abadi" panose="020B0604020104020204" pitchFamily="34" charset="0"/>
                <a:cs typeface="Dreaming Outloud Pro" panose="020B0604020202020204" pitchFamily="66" charset="0"/>
              </a:rPr>
              <a:t>Vintage Toys</a:t>
            </a:r>
          </a:p>
          <a:p>
            <a:pPr algn="ctr">
              <a:lnSpc>
                <a:spcPct val="150000"/>
              </a:lnSpc>
            </a:pPr>
            <a:r>
              <a:rPr lang="en-US" sz="1400" dirty="0">
                <a:solidFill>
                  <a:schemeClr val="accent6">
                    <a:lumMod val="50000"/>
                  </a:schemeClr>
                </a:solidFill>
                <a:latin typeface="Abadi" panose="020B0604020104020204" pitchFamily="34" charset="0"/>
                <a:cs typeface="Dreaming Outloud Pro" panose="020B0604020202020204" pitchFamily="66" charset="0"/>
              </a:rPr>
              <a:t>Holiday Crafts</a:t>
            </a:r>
          </a:p>
          <a:p>
            <a:pPr algn="ctr">
              <a:lnSpc>
                <a:spcPct val="150000"/>
              </a:lnSpc>
            </a:pPr>
            <a:r>
              <a:rPr lang="en-US" sz="1400" dirty="0">
                <a:solidFill>
                  <a:schemeClr val="accent6">
                    <a:lumMod val="50000"/>
                  </a:schemeClr>
                </a:solidFill>
                <a:latin typeface="Abadi" panose="020B0604020104020204" pitchFamily="34" charset="0"/>
                <a:cs typeface="Dreaming Outloud Pro" panose="020B0604020202020204" pitchFamily="66" charset="0"/>
              </a:rPr>
              <a:t>Model Kits</a:t>
            </a:r>
          </a:p>
          <a:p>
            <a:pPr algn="ctr">
              <a:lnSpc>
                <a:spcPct val="150000"/>
              </a:lnSpc>
            </a:pPr>
            <a:r>
              <a:rPr lang="en-US" sz="1400" dirty="0">
                <a:solidFill>
                  <a:schemeClr val="accent6">
                    <a:lumMod val="50000"/>
                  </a:schemeClr>
                </a:solidFill>
                <a:latin typeface="Abadi" panose="020B0604020104020204" pitchFamily="34" charset="0"/>
                <a:cs typeface="Dreaming Outloud Pro" panose="020B0604020202020204" pitchFamily="66" charset="0"/>
              </a:rPr>
              <a:t>Trains</a:t>
            </a:r>
          </a:p>
          <a:p>
            <a:pPr algn="ctr">
              <a:lnSpc>
                <a:spcPct val="150000"/>
              </a:lnSpc>
            </a:pPr>
            <a:r>
              <a:rPr lang="en-US" sz="1400" dirty="0">
                <a:solidFill>
                  <a:schemeClr val="accent6">
                    <a:lumMod val="50000"/>
                  </a:schemeClr>
                </a:solidFill>
                <a:latin typeface="Abadi" panose="020B0604020104020204" pitchFamily="34" charset="0"/>
                <a:cs typeface="Dreaming Outloud Pro" panose="020B0604020202020204" pitchFamily="66" charset="0"/>
              </a:rPr>
              <a:t>Refreshments will be available</a:t>
            </a:r>
            <a:r>
              <a:rPr lang="en-US" sz="1600" dirty="0">
                <a:solidFill>
                  <a:schemeClr val="accent6">
                    <a:lumMod val="50000"/>
                  </a:schemeClr>
                </a:solidFill>
                <a:latin typeface="Abadi" panose="020B0604020104020204" pitchFamily="34" charset="0"/>
                <a:cs typeface="Dreaming Outloud Pro" panose="020B0604020202020204" pitchFamily="66" charset="0"/>
              </a:rPr>
              <a:t>!</a:t>
            </a:r>
          </a:p>
          <a:p>
            <a:pPr algn="ctr"/>
            <a:endParaRPr lang="en-US" sz="1200" dirty="0">
              <a:solidFill>
                <a:schemeClr val="accent6">
                  <a:lumMod val="50000"/>
                </a:schemeClr>
              </a:solidFill>
              <a:latin typeface="Abadi" panose="020B0604020104020204" pitchFamily="34" charset="0"/>
              <a:cs typeface="Dreaming Outloud Pro" panose="020B0604020202020204" pitchFamily="66" charset="0"/>
            </a:endParaRPr>
          </a:p>
        </p:txBody>
      </p:sp>
      <p:sp>
        <p:nvSpPr>
          <p:cNvPr id="2" name="TextBox 1">
            <a:extLst>
              <a:ext uri="{FF2B5EF4-FFF2-40B4-BE49-F238E27FC236}">
                <a16:creationId xmlns:a16="http://schemas.microsoft.com/office/drawing/2014/main" id="{89052EAF-50D2-F70B-8462-F5CF4FECC1FB}"/>
              </a:ext>
            </a:extLst>
          </p:cNvPr>
          <p:cNvSpPr txBox="1"/>
          <p:nvPr/>
        </p:nvSpPr>
        <p:spPr>
          <a:xfrm>
            <a:off x="9462977" y="5305647"/>
            <a:ext cx="2146625" cy="830997"/>
          </a:xfrm>
          <a:prstGeom prst="rect">
            <a:avLst/>
          </a:prstGeom>
          <a:noFill/>
        </p:spPr>
        <p:txBody>
          <a:bodyPr wrap="square" rtlCol="0">
            <a:spAutoFit/>
          </a:bodyPr>
          <a:lstStyle/>
          <a:p>
            <a:pPr algn="ctr"/>
            <a:r>
              <a:rPr lang="en-US" sz="1200" b="1" dirty="0">
                <a:latin typeface="Arial Nova Light" panose="020B0304020202020204" pitchFamily="34" charset="0"/>
              </a:rPr>
              <a:t>Hobbies for Healing</a:t>
            </a:r>
          </a:p>
          <a:p>
            <a:pPr algn="ctr"/>
            <a:r>
              <a:rPr lang="en-US" sz="1200" b="1" dirty="0">
                <a:latin typeface="Arial Nova Light" panose="020B0304020202020204" pitchFamily="34" charset="0"/>
              </a:rPr>
              <a:t>Beaver Valley Church of God</a:t>
            </a:r>
          </a:p>
          <a:p>
            <a:pPr algn="ctr"/>
            <a:r>
              <a:rPr lang="en-US" sz="1200" b="1" dirty="0">
                <a:latin typeface="Arial Nova Light" panose="020B0304020202020204" pitchFamily="34" charset="0"/>
              </a:rPr>
              <a:t>1013 Beaner Hollow Road</a:t>
            </a:r>
          </a:p>
          <a:p>
            <a:pPr algn="ctr"/>
            <a:r>
              <a:rPr lang="en-US" sz="1200" b="1" dirty="0">
                <a:latin typeface="Arial Nova Light" panose="020B0304020202020204" pitchFamily="34" charset="0"/>
              </a:rPr>
              <a:t>Beaver, PA 15009 </a:t>
            </a:r>
          </a:p>
        </p:txBody>
      </p:sp>
      <p:sp>
        <p:nvSpPr>
          <p:cNvPr id="7" name="TextBox 6">
            <a:extLst>
              <a:ext uri="{FF2B5EF4-FFF2-40B4-BE49-F238E27FC236}">
                <a16:creationId xmlns:a16="http://schemas.microsoft.com/office/drawing/2014/main" id="{A778F5B1-C339-5F30-AAA8-9E9C2C6EAA29}"/>
              </a:ext>
            </a:extLst>
          </p:cNvPr>
          <p:cNvSpPr txBox="1"/>
          <p:nvPr/>
        </p:nvSpPr>
        <p:spPr>
          <a:xfrm>
            <a:off x="582398" y="2891246"/>
            <a:ext cx="3220956" cy="707886"/>
          </a:xfrm>
          <a:prstGeom prst="rect">
            <a:avLst/>
          </a:prstGeom>
          <a:noFill/>
        </p:spPr>
        <p:txBody>
          <a:bodyPr wrap="square" rtlCol="0">
            <a:spAutoFit/>
          </a:bodyPr>
          <a:lstStyle/>
          <a:p>
            <a:pPr algn="ctr"/>
            <a:r>
              <a:rPr lang="en-US" sz="2000" dirty="0">
                <a:latin typeface="Imprint MT Shadow" panose="04020605060303030202" pitchFamily="82" charset="0"/>
              </a:rPr>
              <a:t>Join us on a journey of wellness and recreation! </a:t>
            </a:r>
          </a:p>
        </p:txBody>
      </p:sp>
      <p:sp>
        <p:nvSpPr>
          <p:cNvPr id="9" name="TextBox 8"/>
          <p:cNvSpPr txBox="1"/>
          <p:nvPr/>
        </p:nvSpPr>
        <p:spPr>
          <a:xfrm>
            <a:off x="8892363" y="363894"/>
            <a:ext cx="3036878" cy="1107996"/>
          </a:xfrm>
          <a:prstGeom prst="rect">
            <a:avLst/>
          </a:prstGeom>
          <a:solidFill>
            <a:schemeClr val="accent2">
              <a:lumMod val="20000"/>
              <a:lumOff val="80000"/>
            </a:schemeClr>
          </a:solidFill>
        </p:spPr>
        <p:txBody>
          <a:bodyPr wrap="square" rtlCol="0">
            <a:spAutoFit/>
          </a:bodyPr>
          <a:lstStyle/>
          <a:p>
            <a:r>
              <a:rPr lang="en-US" b="1" dirty="0"/>
              <a:t>Details &amp; Vendor Info:</a:t>
            </a:r>
          </a:p>
          <a:p>
            <a:r>
              <a:rPr lang="en-US" sz="1600" b="1" dirty="0">
                <a:hlinkClick r:id="rId6"/>
              </a:rPr>
              <a:t>https://www.bc-systemofcare.org/hobbies-for-healing-november-12th/</a:t>
            </a:r>
            <a:endParaRPr lang="en-US" sz="1600" b="1" dirty="0"/>
          </a:p>
        </p:txBody>
      </p:sp>
    </p:spTree>
    <p:extLst>
      <p:ext uri="{BB962C8B-B14F-4D97-AF65-F5344CB8AC3E}">
        <p14:creationId xmlns:p14="http://schemas.microsoft.com/office/powerpoint/2010/main" val="843332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52846"/>
            <a:ext cx="8736632" cy="1320800"/>
          </a:xfrm>
          <a:ln>
            <a:noFill/>
          </a:ln>
        </p:spPr>
        <p:txBody>
          <a:bodyPr/>
          <a:lstStyle/>
          <a:p>
            <a:pPr algn="ctr"/>
            <a:r>
              <a:rPr lang="en-US" b="1" dirty="0"/>
              <a:t>SEPTEMBER IS NATIONAL </a:t>
            </a:r>
            <a:br>
              <a:rPr lang="en-US" b="1" dirty="0"/>
            </a:br>
            <a:r>
              <a:rPr lang="en-US" b="1" dirty="0"/>
              <a:t>SUICIDE PREVENTION MONTH</a:t>
            </a:r>
          </a:p>
        </p:txBody>
      </p:sp>
      <p:sp>
        <p:nvSpPr>
          <p:cNvPr id="3" name="Content Placeholder 2"/>
          <p:cNvSpPr>
            <a:spLocks noGrp="1"/>
          </p:cNvSpPr>
          <p:nvPr>
            <p:ph idx="1"/>
          </p:nvPr>
        </p:nvSpPr>
        <p:spPr>
          <a:xfrm>
            <a:off x="677334" y="1942011"/>
            <a:ext cx="8736632" cy="4310744"/>
          </a:xfrm>
          <a:ln>
            <a:noFill/>
          </a:ln>
        </p:spPr>
        <p:txBody>
          <a:bodyPr anchor="t">
            <a:normAutofit/>
          </a:bodyPr>
          <a:lstStyle/>
          <a:p>
            <a:r>
              <a:rPr lang="en-US" sz="2400" dirty="0"/>
              <a:t>The week of September 4</a:t>
            </a:r>
            <a:r>
              <a:rPr lang="en-US" sz="2400" baseline="30000" dirty="0"/>
              <a:t>th</a:t>
            </a:r>
            <a:r>
              <a:rPr lang="en-US" sz="2400" dirty="0"/>
              <a:t>-10</a:t>
            </a:r>
            <a:r>
              <a:rPr lang="en-US" sz="2400" baseline="30000" dirty="0"/>
              <a:t>th</a:t>
            </a:r>
            <a:r>
              <a:rPr lang="en-US" sz="2400" dirty="0"/>
              <a:t> is recognized as </a:t>
            </a:r>
            <a:br>
              <a:rPr lang="en-US" sz="2400" dirty="0"/>
            </a:br>
            <a:r>
              <a:rPr lang="en-US" sz="2400" dirty="0"/>
              <a:t> </a:t>
            </a:r>
            <a:r>
              <a:rPr lang="en-US" sz="2400" b="1" dirty="0"/>
              <a:t>National Suicide Prevention Week</a:t>
            </a:r>
          </a:p>
          <a:p>
            <a:pPr marL="0" indent="0">
              <a:buNone/>
            </a:pPr>
            <a:endParaRPr lang="en-US" sz="1050" dirty="0"/>
          </a:p>
          <a:p>
            <a:r>
              <a:rPr lang="en-US" sz="2400" dirty="0"/>
              <a:t>Saturday, September 10</a:t>
            </a:r>
            <a:r>
              <a:rPr lang="en-US" sz="2400" baseline="30000" dirty="0"/>
              <a:t>th</a:t>
            </a:r>
            <a:r>
              <a:rPr lang="en-US" sz="2400" dirty="0"/>
              <a:t> marking</a:t>
            </a:r>
            <a:br>
              <a:rPr lang="en-US" sz="2400" dirty="0"/>
            </a:br>
            <a:r>
              <a:rPr lang="en-US" sz="2400" dirty="0"/>
              <a:t> </a:t>
            </a:r>
            <a:r>
              <a:rPr lang="en-US" sz="2400" b="1" dirty="0"/>
              <a:t>World Suicide Prevention Day</a:t>
            </a:r>
            <a:r>
              <a:rPr lang="en-US" sz="2400" dirty="0"/>
              <a:t>. </a:t>
            </a:r>
          </a:p>
          <a:p>
            <a:pPr marL="0" indent="0">
              <a:buNone/>
            </a:pPr>
            <a:endParaRPr lang="en-US" sz="1050" dirty="0"/>
          </a:p>
          <a:p>
            <a:r>
              <a:rPr lang="en-US" sz="2400" dirty="0"/>
              <a:t>This year’s theme is </a:t>
            </a:r>
            <a:br>
              <a:rPr lang="en-US" sz="2400" dirty="0"/>
            </a:br>
            <a:r>
              <a:rPr lang="en-US" sz="2400" b="1" dirty="0"/>
              <a:t>“Creating Hope through Action.”</a:t>
            </a:r>
          </a:p>
          <a:p>
            <a:pPr marL="0" indent="0">
              <a:buNone/>
            </a:pPr>
            <a:endParaRPr lang="en-US" sz="1050" dirty="0"/>
          </a:p>
          <a:p>
            <a:r>
              <a:rPr lang="en-US" sz="2100" dirty="0"/>
              <a:t>A community resource guide is available at Jana Marie Foundation:  </a:t>
            </a:r>
            <a:r>
              <a:rPr lang="en-US" dirty="0">
                <a:hlinkClick r:id="rId2"/>
              </a:rPr>
              <a:t>https://janamariefoundation.org/engage/programs/suicide-prevention-month/</a:t>
            </a:r>
            <a:endParaRPr lang="en-US" dirty="0"/>
          </a:p>
        </p:txBody>
      </p:sp>
      <p:sp>
        <p:nvSpPr>
          <p:cNvPr id="4" name="Slide Number Placeholder 3"/>
          <p:cNvSpPr>
            <a:spLocks noGrp="1"/>
          </p:cNvSpPr>
          <p:nvPr>
            <p:ph type="sldNum" sz="quarter" idx="12"/>
          </p:nvPr>
        </p:nvSpPr>
        <p:spPr/>
        <p:txBody>
          <a:bodyPr/>
          <a:lstStyle/>
          <a:p>
            <a:fld id="{5D7FE806-1C63-4ECA-B0B7-914BA92DD0D1}" type="slidenum">
              <a:rPr lang="en-US" smtClean="0"/>
              <a:t>13</a:t>
            </a:fld>
            <a:endParaRPr lang="en-US" dirty="0"/>
          </a:p>
        </p:txBody>
      </p:sp>
      <p:pic>
        <p:nvPicPr>
          <p:cNvPr id="5" name="Picture 4"/>
          <p:cNvPicPr>
            <a:picLocks noChangeAspect="1"/>
          </p:cNvPicPr>
          <p:nvPr/>
        </p:nvPicPr>
        <p:blipFill>
          <a:blip r:embed="rId3"/>
          <a:stretch>
            <a:fillRect/>
          </a:stretch>
        </p:blipFill>
        <p:spPr>
          <a:xfrm>
            <a:off x="10452627" y="5361394"/>
            <a:ext cx="932769" cy="1268078"/>
          </a:xfrm>
          <a:prstGeom prst="rect">
            <a:avLst/>
          </a:prstGeom>
        </p:spPr>
      </p:pic>
    </p:spTree>
    <p:extLst>
      <p:ext uri="{BB962C8B-B14F-4D97-AF65-F5344CB8AC3E}">
        <p14:creationId xmlns:p14="http://schemas.microsoft.com/office/powerpoint/2010/main" val="4044199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7FE806-1C63-4ECA-B0B7-914BA92DD0D1}" type="slidenum">
              <a:rPr lang="en-US" smtClean="0"/>
              <a:t>14</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156959" cy="6858000"/>
          </a:xfrm>
          <a:prstGeom prst="rect">
            <a:avLst/>
          </a:prstGeom>
        </p:spPr>
      </p:pic>
      <p:pic>
        <p:nvPicPr>
          <p:cNvPr id="4" name="Picture 3"/>
          <p:cNvPicPr>
            <a:picLocks noChangeAspect="1"/>
          </p:cNvPicPr>
          <p:nvPr/>
        </p:nvPicPr>
        <p:blipFill>
          <a:blip r:embed="rId3"/>
          <a:stretch>
            <a:fillRect/>
          </a:stretch>
        </p:blipFill>
        <p:spPr>
          <a:xfrm>
            <a:off x="9718767" y="2332071"/>
            <a:ext cx="1363888" cy="1854174"/>
          </a:xfrm>
          <a:prstGeom prst="rect">
            <a:avLst/>
          </a:prstGeom>
        </p:spPr>
      </p:pic>
      <p:sp>
        <p:nvSpPr>
          <p:cNvPr id="5" name="TextBox 4"/>
          <p:cNvSpPr txBox="1"/>
          <p:nvPr/>
        </p:nvSpPr>
        <p:spPr>
          <a:xfrm>
            <a:off x="6305006" y="496389"/>
            <a:ext cx="2968996" cy="4801314"/>
          </a:xfrm>
          <a:prstGeom prst="rect">
            <a:avLst/>
          </a:prstGeom>
          <a:noFill/>
        </p:spPr>
        <p:txBody>
          <a:bodyPr wrap="square" rtlCol="0">
            <a:spAutoFit/>
          </a:bodyPr>
          <a:lstStyle/>
          <a:p>
            <a:pPr marL="285750" indent="-285750" fontAlgn="base">
              <a:buClr>
                <a:schemeClr val="accent1">
                  <a:lumMod val="75000"/>
                </a:schemeClr>
              </a:buClr>
              <a:buFont typeface="Wingdings" panose="05000000000000000000" pitchFamily="2" charset="2"/>
              <a:buChar char="Ø"/>
            </a:pPr>
            <a:r>
              <a:rPr lang="en-US" dirty="0"/>
              <a:t>honoring individuals in recovery from Drug &amp; Alcohol use disorder!</a:t>
            </a:r>
          </a:p>
          <a:p>
            <a:pPr marL="285750" indent="-285750" fontAlgn="base">
              <a:buClr>
                <a:schemeClr val="accent1">
                  <a:lumMod val="75000"/>
                </a:schemeClr>
              </a:buClr>
              <a:buFont typeface="Wingdings" panose="05000000000000000000" pitchFamily="2" charset="2"/>
              <a:buChar char="Ø"/>
            </a:pPr>
            <a:endParaRPr lang="en-US" dirty="0"/>
          </a:p>
          <a:p>
            <a:pPr marL="285750" indent="-285750" fontAlgn="base">
              <a:buClr>
                <a:schemeClr val="accent1">
                  <a:lumMod val="75000"/>
                </a:schemeClr>
              </a:buClr>
              <a:buFont typeface="Wingdings" panose="05000000000000000000" pitchFamily="2" charset="2"/>
              <a:buChar char="Ø"/>
            </a:pPr>
            <a:r>
              <a:rPr lang="en-US" dirty="0"/>
              <a:t>members of the recovery community!</a:t>
            </a:r>
          </a:p>
          <a:p>
            <a:pPr marL="285750" indent="-285750" fontAlgn="base">
              <a:buClr>
                <a:schemeClr val="accent1">
                  <a:lumMod val="75000"/>
                </a:schemeClr>
              </a:buClr>
              <a:buFont typeface="Wingdings" panose="05000000000000000000" pitchFamily="2" charset="2"/>
              <a:buChar char="Ø"/>
            </a:pPr>
            <a:endParaRPr lang="en-US" dirty="0"/>
          </a:p>
          <a:p>
            <a:pPr marL="285750" indent="-285750" fontAlgn="base">
              <a:buClr>
                <a:schemeClr val="accent1">
                  <a:lumMod val="75000"/>
                </a:schemeClr>
              </a:buClr>
              <a:buFont typeface="Wingdings" panose="05000000000000000000" pitchFamily="2" charset="2"/>
              <a:buChar char="Ø"/>
            </a:pPr>
            <a:r>
              <a:rPr lang="en-US" dirty="0"/>
              <a:t>family &amp; friends!</a:t>
            </a:r>
          </a:p>
          <a:p>
            <a:pPr marL="285750" indent="-285750" fontAlgn="base">
              <a:buClr>
                <a:schemeClr val="accent1">
                  <a:lumMod val="75000"/>
                </a:schemeClr>
              </a:buClr>
              <a:buFont typeface="Wingdings" panose="05000000000000000000" pitchFamily="2" charset="2"/>
              <a:buChar char="Ø"/>
            </a:pPr>
            <a:endParaRPr lang="en-US" dirty="0"/>
          </a:p>
          <a:p>
            <a:pPr marL="285750" indent="-285750" fontAlgn="base">
              <a:buClr>
                <a:schemeClr val="accent1">
                  <a:lumMod val="75000"/>
                </a:schemeClr>
              </a:buClr>
              <a:buFont typeface="Wingdings" panose="05000000000000000000" pitchFamily="2" charset="2"/>
              <a:buChar char="Ø"/>
            </a:pPr>
            <a:r>
              <a:rPr lang="en-US" dirty="0"/>
              <a:t>health care professionals!</a:t>
            </a:r>
          </a:p>
          <a:p>
            <a:pPr marL="285750" indent="-285750" fontAlgn="base">
              <a:buClr>
                <a:schemeClr val="accent1">
                  <a:lumMod val="75000"/>
                </a:schemeClr>
              </a:buClr>
              <a:buFont typeface="Wingdings" panose="05000000000000000000" pitchFamily="2" charset="2"/>
              <a:buChar char="Ø"/>
            </a:pPr>
            <a:endParaRPr lang="en-US" dirty="0"/>
          </a:p>
          <a:p>
            <a:pPr marL="285750" indent="-285750" fontAlgn="base">
              <a:buClr>
                <a:schemeClr val="accent1">
                  <a:lumMod val="75000"/>
                </a:schemeClr>
              </a:buClr>
              <a:buFont typeface="Wingdings" panose="05000000000000000000" pitchFamily="2" charset="2"/>
              <a:buChar char="Ø"/>
            </a:pPr>
            <a:r>
              <a:rPr lang="en-US" dirty="0"/>
              <a:t>resources!</a:t>
            </a:r>
          </a:p>
          <a:p>
            <a:pPr marL="285750" indent="-285750" fontAlgn="base">
              <a:buClr>
                <a:schemeClr val="accent1">
                  <a:lumMod val="75000"/>
                </a:schemeClr>
              </a:buClr>
              <a:buFont typeface="Wingdings" panose="05000000000000000000" pitchFamily="2" charset="2"/>
              <a:buChar char="Ø"/>
            </a:pPr>
            <a:endParaRPr lang="en-US" dirty="0"/>
          </a:p>
          <a:p>
            <a:pPr marL="285750" indent="-285750" fontAlgn="base">
              <a:buClr>
                <a:schemeClr val="accent1">
                  <a:lumMod val="75000"/>
                </a:schemeClr>
              </a:buClr>
              <a:buFont typeface="Wingdings" panose="05000000000000000000" pitchFamily="2" charset="2"/>
              <a:buChar char="Ø"/>
            </a:pPr>
            <a:r>
              <a:rPr lang="en-US" dirty="0"/>
              <a:t>activities for everyone!</a:t>
            </a:r>
          </a:p>
          <a:p>
            <a:pPr marL="285750" indent="-285750" fontAlgn="base">
              <a:buClr>
                <a:schemeClr val="accent1">
                  <a:lumMod val="75000"/>
                </a:schemeClr>
              </a:buClr>
              <a:buFont typeface="Wingdings" panose="05000000000000000000" pitchFamily="2" charset="2"/>
              <a:buChar char="Ø"/>
            </a:pPr>
            <a:endParaRPr lang="en-US" dirty="0"/>
          </a:p>
          <a:p>
            <a:pPr marL="285750" indent="-285750" fontAlgn="base">
              <a:buClr>
                <a:schemeClr val="accent1">
                  <a:lumMod val="75000"/>
                </a:schemeClr>
              </a:buClr>
              <a:buFont typeface="Wingdings" panose="05000000000000000000" pitchFamily="2" charset="2"/>
              <a:buChar char="Ø"/>
            </a:pPr>
            <a:endParaRPr lang="en-US" dirty="0"/>
          </a:p>
        </p:txBody>
      </p:sp>
      <p:sp>
        <p:nvSpPr>
          <p:cNvPr id="6" name="TextBox 5"/>
          <p:cNvSpPr txBox="1"/>
          <p:nvPr/>
        </p:nvSpPr>
        <p:spPr>
          <a:xfrm>
            <a:off x="6609806" y="5094514"/>
            <a:ext cx="5199017" cy="946848"/>
          </a:xfrm>
          <a:prstGeom prst="rect">
            <a:avLst/>
          </a:prstGeom>
          <a:solidFill>
            <a:schemeClr val="bg1"/>
          </a:solidFill>
        </p:spPr>
        <p:txBody>
          <a:bodyPr wrap="square" rtlCol="0">
            <a:spAutoFit/>
          </a:bodyPr>
          <a:lstStyle/>
          <a:p>
            <a:pPr fontAlgn="base"/>
            <a:r>
              <a:rPr lang="en-US" dirty="0"/>
              <a:t>Register by using the QR Code or visit:</a:t>
            </a:r>
          </a:p>
          <a:p>
            <a:pPr fontAlgn="base"/>
            <a:r>
              <a:rPr lang="en-US" dirty="0">
                <a:hlinkClick r:id="rId4"/>
              </a:rPr>
              <a:t>www.bc-systemofcare.org/save-the-date-2nd-annual-beaver-county-recovery-walk-9-24-22/</a:t>
            </a:r>
            <a:endParaRPr lang="en-US" dirty="0"/>
          </a:p>
        </p:txBody>
      </p:sp>
    </p:spTree>
    <p:extLst>
      <p:ext uri="{BB962C8B-B14F-4D97-AF65-F5344CB8AC3E}">
        <p14:creationId xmlns:p14="http://schemas.microsoft.com/office/powerpoint/2010/main" val="1956155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9616197" cy="1320800"/>
          </a:xfrm>
        </p:spPr>
        <p:txBody>
          <a:bodyPr>
            <a:normAutofit/>
          </a:bodyPr>
          <a:lstStyle/>
          <a:p>
            <a:r>
              <a:rPr lang="en-US" sz="3200" dirty="0"/>
              <a:t>VA’s Last Session of Suicide Prevention Month Lecture Series</a:t>
            </a:r>
          </a:p>
        </p:txBody>
      </p:sp>
      <p:sp>
        <p:nvSpPr>
          <p:cNvPr id="3" name="Content Placeholder 2"/>
          <p:cNvSpPr>
            <a:spLocks noGrp="1"/>
          </p:cNvSpPr>
          <p:nvPr>
            <p:ph idx="1"/>
          </p:nvPr>
        </p:nvSpPr>
        <p:spPr>
          <a:xfrm>
            <a:off x="1146607" y="4142756"/>
            <a:ext cx="7370376" cy="833377"/>
          </a:xfrm>
        </p:spPr>
        <p:txBody>
          <a:bodyPr>
            <a:normAutofit/>
          </a:bodyPr>
          <a:lstStyle/>
          <a:p>
            <a:r>
              <a:rPr lang="en-US" sz="2400" dirty="0"/>
              <a:t>September 27</a:t>
            </a:r>
            <a:r>
              <a:rPr lang="en-US" sz="2400" baseline="30000" dirty="0"/>
              <a:t>th</a:t>
            </a:r>
            <a:r>
              <a:rPr lang="en-US" sz="2400" dirty="0"/>
              <a:t> - Recognizing Risk of Suicide &amp; Responding to it in the Older Adult Population</a:t>
            </a:r>
          </a:p>
        </p:txBody>
      </p:sp>
      <p:sp>
        <p:nvSpPr>
          <p:cNvPr id="4" name="Slide Number Placeholder 3"/>
          <p:cNvSpPr>
            <a:spLocks noGrp="1"/>
          </p:cNvSpPr>
          <p:nvPr>
            <p:ph type="sldNum" sz="quarter" idx="12"/>
          </p:nvPr>
        </p:nvSpPr>
        <p:spPr/>
        <p:txBody>
          <a:bodyPr/>
          <a:lstStyle/>
          <a:p>
            <a:fld id="{5D7FE806-1C63-4ECA-B0B7-914BA92DD0D1}" type="slidenum">
              <a:rPr lang="en-US" smtClean="0"/>
              <a:t>15</a:t>
            </a:fld>
            <a:endParaRPr lang="en-US" dirty="0"/>
          </a:p>
        </p:txBody>
      </p:sp>
      <p:sp>
        <p:nvSpPr>
          <p:cNvPr id="7" name="TextBox 6"/>
          <p:cNvSpPr txBox="1"/>
          <p:nvPr/>
        </p:nvSpPr>
        <p:spPr>
          <a:xfrm>
            <a:off x="355116" y="1863634"/>
            <a:ext cx="9102393" cy="1815882"/>
          </a:xfrm>
          <a:prstGeom prst="rect">
            <a:avLst/>
          </a:prstGeom>
          <a:noFill/>
        </p:spPr>
        <p:txBody>
          <a:bodyPr wrap="square" rtlCol="0">
            <a:spAutoFit/>
          </a:bodyPr>
          <a:lstStyle/>
          <a:p>
            <a:pPr fontAlgn="base"/>
            <a:r>
              <a:rPr lang="en-US" sz="1600" dirty="0"/>
              <a:t>Hosted by the VA Pittsburgh Suicide Prevention Team, this suicide prevention topic will be explored and discussed using the Teams platform. </a:t>
            </a:r>
          </a:p>
          <a:p>
            <a:pPr fontAlgn="base"/>
            <a:endParaRPr lang="en-US" sz="1600" dirty="0"/>
          </a:p>
          <a:p>
            <a:pPr fontAlgn="base"/>
            <a:r>
              <a:rPr lang="en-US" sz="1600" dirty="0"/>
              <a:t>Feel free to share with anyone who may be interested.</a:t>
            </a:r>
            <a:br>
              <a:rPr lang="en-US" sz="1600" dirty="0"/>
            </a:br>
            <a:endParaRPr lang="en-US" sz="1600" dirty="0"/>
          </a:p>
          <a:p>
            <a:pPr fontAlgn="base"/>
            <a:r>
              <a:rPr lang="en-US" sz="1600" dirty="0"/>
              <a:t>VA Employees (ASWB, APA) are eligible for 1 CEU for participation at each session (a total of 4 CEUs). Please register prior to the event on TMS, attendance will be taken from Teams.</a:t>
            </a:r>
          </a:p>
        </p:txBody>
      </p:sp>
      <p:pic>
        <p:nvPicPr>
          <p:cNvPr id="8" name="Picture 7"/>
          <p:cNvPicPr>
            <a:picLocks noChangeAspect="1"/>
          </p:cNvPicPr>
          <p:nvPr/>
        </p:nvPicPr>
        <p:blipFill>
          <a:blip r:embed="rId2"/>
          <a:stretch>
            <a:fillRect/>
          </a:stretch>
        </p:blipFill>
        <p:spPr>
          <a:xfrm>
            <a:off x="9997441" y="2387059"/>
            <a:ext cx="1532854" cy="2083880"/>
          </a:xfrm>
          <a:prstGeom prst="rect">
            <a:avLst/>
          </a:prstGeom>
        </p:spPr>
      </p:pic>
      <p:sp>
        <p:nvSpPr>
          <p:cNvPr id="9" name="TextBox 8"/>
          <p:cNvSpPr txBox="1"/>
          <p:nvPr/>
        </p:nvSpPr>
        <p:spPr>
          <a:xfrm>
            <a:off x="355116" y="5439373"/>
            <a:ext cx="9727475" cy="646331"/>
          </a:xfrm>
          <a:prstGeom prst="rect">
            <a:avLst/>
          </a:prstGeom>
          <a:noFill/>
        </p:spPr>
        <p:txBody>
          <a:bodyPr wrap="square" rtlCol="0">
            <a:spAutoFit/>
          </a:bodyPr>
          <a:lstStyle/>
          <a:p>
            <a:r>
              <a:rPr lang="en-US" b="1" dirty="0">
                <a:hlinkClick r:id="rId3"/>
              </a:rPr>
              <a:t>www.bc-systemofcare.org/the-va-is-offering-a-suicide-prevention-month-lecture-series/</a:t>
            </a:r>
            <a:endParaRPr lang="en-US" b="1" dirty="0"/>
          </a:p>
          <a:p>
            <a:endParaRPr lang="en-US" dirty="0"/>
          </a:p>
        </p:txBody>
      </p:sp>
    </p:spTree>
    <p:extLst>
      <p:ext uri="{BB962C8B-B14F-4D97-AF65-F5344CB8AC3E}">
        <p14:creationId xmlns:p14="http://schemas.microsoft.com/office/powerpoint/2010/main" val="608100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210D6E1-3AAC-4987-AB5E-9843D11BEEF7}"/>
              </a:ext>
            </a:extLst>
          </p:cNvPr>
          <p:cNvPicPr>
            <a:picLocks noGrp="1" noChangeAspect="1"/>
          </p:cNvPicPr>
          <p:nvPr>
            <p:ph idx="1"/>
          </p:nvPr>
        </p:nvPicPr>
        <p:blipFill>
          <a:blip r:embed="rId2"/>
          <a:stretch>
            <a:fillRect/>
          </a:stretch>
        </p:blipFill>
        <p:spPr>
          <a:xfrm>
            <a:off x="6822235" y="914400"/>
            <a:ext cx="4387002" cy="5029200"/>
          </a:xfrm>
          <a:prstGeom prst="rect">
            <a:avLst/>
          </a:prstGeom>
          <a:ln w="41275">
            <a:solidFill>
              <a:schemeClr val="accent1"/>
            </a:solidFill>
          </a:ln>
        </p:spPr>
      </p:pic>
      <p:sp>
        <p:nvSpPr>
          <p:cNvPr id="4" name="Slide Number Placeholder 3">
            <a:extLst>
              <a:ext uri="{FF2B5EF4-FFF2-40B4-BE49-F238E27FC236}">
                <a16:creationId xmlns:a16="http://schemas.microsoft.com/office/drawing/2014/main" id="{ADC430E0-8E35-43EC-87E9-3374432DA690}"/>
              </a:ext>
            </a:extLst>
          </p:cNvPr>
          <p:cNvSpPr>
            <a:spLocks noGrp="1"/>
          </p:cNvSpPr>
          <p:nvPr>
            <p:ph type="sldNum" sz="quarter" idx="12"/>
          </p:nvPr>
        </p:nvSpPr>
        <p:spPr/>
        <p:txBody>
          <a:bodyPr/>
          <a:lstStyle/>
          <a:p>
            <a:fld id="{5D7FE806-1C63-4ECA-B0B7-914BA92DD0D1}" type="slidenum">
              <a:rPr lang="en-US" smtClean="0"/>
              <a:t>16</a:t>
            </a:fld>
            <a:endParaRPr lang="en-US" dirty="0"/>
          </a:p>
        </p:txBody>
      </p:sp>
      <p:pic>
        <p:nvPicPr>
          <p:cNvPr id="6" name="Picture 5">
            <a:extLst>
              <a:ext uri="{FF2B5EF4-FFF2-40B4-BE49-F238E27FC236}">
                <a16:creationId xmlns:a16="http://schemas.microsoft.com/office/drawing/2014/main" id="{053C0C21-A0E7-4202-BADC-5CF9620C9634}"/>
              </a:ext>
            </a:extLst>
          </p:cNvPr>
          <p:cNvPicPr>
            <a:picLocks noChangeAspect="1"/>
          </p:cNvPicPr>
          <p:nvPr/>
        </p:nvPicPr>
        <p:blipFill>
          <a:blip r:embed="rId3"/>
          <a:stretch>
            <a:fillRect/>
          </a:stretch>
        </p:blipFill>
        <p:spPr>
          <a:xfrm>
            <a:off x="1855665" y="5129271"/>
            <a:ext cx="4016088" cy="617273"/>
          </a:xfrm>
          <a:prstGeom prst="rect">
            <a:avLst/>
          </a:prstGeom>
        </p:spPr>
      </p:pic>
      <p:sp>
        <p:nvSpPr>
          <p:cNvPr id="7" name="Rectangle 6">
            <a:extLst>
              <a:ext uri="{FF2B5EF4-FFF2-40B4-BE49-F238E27FC236}">
                <a16:creationId xmlns:a16="http://schemas.microsoft.com/office/drawing/2014/main" id="{0116A782-42D9-49D7-B65B-A33951A45B68}"/>
              </a:ext>
            </a:extLst>
          </p:cNvPr>
          <p:cNvSpPr/>
          <p:nvPr/>
        </p:nvSpPr>
        <p:spPr>
          <a:xfrm>
            <a:off x="760461" y="1130928"/>
            <a:ext cx="5968255" cy="3785652"/>
          </a:xfrm>
          <a:prstGeom prst="rect">
            <a:avLst/>
          </a:prstGeom>
          <a:gradFill>
            <a:gsLst>
              <a:gs pos="46768">
                <a:srgbClr val="BFECEB"/>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46768">
                  <a:srgbClr val="BFECEB"/>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algn="ctr">
              <a:lnSpc>
                <a:spcPct val="150000"/>
              </a:lnSpc>
            </a:pPr>
            <a:r>
              <a:rPr lang="en-US" sz="4400" b="1" dirty="0">
                <a:solidFill>
                  <a:srgbClr val="246A73"/>
                </a:solidFill>
                <a:latin typeface="Helvetica" panose="020B0604020202020204" pitchFamily="34" charset="0"/>
                <a:ea typeface="Times New Roman" panose="02020603050405020304" pitchFamily="18" charset="0"/>
              </a:rPr>
              <a:t>2022 Fall Training Series</a:t>
            </a:r>
            <a:endParaRPr lang="en-US" sz="4400" b="1" dirty="0">
              <a:solidFill>
                <a:srgbClr val="222222"/>
              </a:solidFill>
              <a:latin typeface="Helvetica" panose="020B0604020202020204" pitchFamily="34" charset="0"/>
              <a:ea typeface="Calibri" panose="020F0502020204030204" pitchFamily="34" charset="0"/>
            </a:endParaRPr>
          </a:p>
          <a:p>
            <a:r>
              <a:rPr lang="en-US" dirty="0">
                <a:solidFill>
                  <a:srgbClr val="222222"/>
                </a:solidFill>
                <a:latin typeface="Helvetica" panose="020B0604020202020204" pitchFamily="34" charset="0"/>
                <a:ea typeface="Times New Roman" panose="02020603050405020304" pitchFamily="18" charset="0"/>
              </a:rPr>
              <a:t>The GLS grant team is excited to announce another round of virtual suicide prevention webinars.  See the flyer below for more information on the dates and times of the trainings being offered.  To view more detailed information and to register, </a:t>
            </a:r>
            <a:r>
              <a:rPr lang="en-US" u="sng" dirty="0">
                <a:solidFill>
                  <a:srgbClr val="007C89"/>
                </a:solidFill>
                <a:latin typeface="Helvetica" panose="020B0604020202020204" pitchFamily="34" charset="0"/>
                <a:ea typeface="Times New Roman" panose="02020603050405020304" pitchFamily="18" charset="0"/>
                <a:hlinkClick r:id="rId4"/>
              </a:rPr>
              <a:t>click here</a:t>
            </a:r>
            <a:r>
              <a:rPr lang="en-US" dirty="0">
                <a:solidFill>
                  <a:srgbClr val="222222"/>
                </a:solidFill>
                <a:latin typeface="Helvetica" panose="020B0604020202020204" pitchFamily="34" charset="0"/>
                <a:ea typeface="Times New Roman" panose="02020603050405020304" pitchFamily="18" charset="0"/>
              </a:rPr>
              <a:t>.  Please feel free to share this with anyone who may be interested.</a:t>
            </a:r>
            <a:endParaRPr lang="en-US" dirty="0"/>
          </a:p>
        </p:txBody>
      </p:sp>
    </p:spTree>
    <p:extLst>
      <p:ext uri="{BB962C8B-B14F-4D97-AF65-F5344CB8AC3E}">
        <p14:creationId xmlns:p14="http://schemas.microsoft.com/office/powerpoint/2010/main" val="2659145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91391"/>
            <a:ext cx="8596668" cy="1320800"/>
          </a:xfrm>
        </p:spPr>
        <p:txBody>
          <a:bodyPr>
            <a:normAutofit/>
          </a:bodyPr>
          <a:lstStyle/>
          <a:p>
            <a:pPr algn="ctr"/>
            <a:r>
              <a:rPr lang="en-US" dirty="0"/>
              <a:t>Garrett Lee Smith </a:t>
            </a:r>
            <a:br>
              <a:rPr lang="en-US" dirty="0"/>
            </a:br>
            <a:r>
              <a:rPr lang="en-US" dirty="0"/>
              <a:t>Youth Suicide Prevention Grant </a:t>
            </a:r>
          </a:p>
        </p:txBody>
      </p:sp>
      <p:pic>
        <p:nvPicPr>
          <p:cNvPr id="5" name="Content Placeholder 4"/>
          <p:cNvPicPr>
            <a:picLocks noGrp="1" noChangeAspect="1"/>
          </p:cNvPicPr>
          <p:nvPr>
            <p:ph idx="1"/>
          </p:nvPr>
        </p:nvPicPr>
        <p:blipFill>
          <a:blip r:embed="rId2"/>
          <a:stretch>
            <a:fillRect/>
          </a:stretch>
        </p:blipFill>
        <p:spPr>
          <a:xfrm>
            <a:off x="983898" y="1822278"/>
            <a:ext cx="4524994" cy="4584209"/>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FE806-1C63-4ECA-B0B7-914BA92DD0D1}" type="slidenum">
              <a:rPr kumimoji="0" lang="en-US" sz="900" b="0" i="0" u="none" strike="noStrike" kern="1200" cap="none" spc="0" normalizeH="0" baseline="0" noProof="0" smtClean="0">
                <a:ln>
                  <a:noFill/>
                </a:ln>
                <a:solidFill>
                  <a:srgbClr val="36B5B2"/>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srgbClr val="36B5B2"/>
              </a:solidFill>
              <a:effectLst/>
              <a:uLnTx/>
              <a:uFillTx/>
              <a:latin typeface="Trebuchet MS" panose="020B0603020202020204"/>
              <a:ea typeface="+mn-ea"/>
              <a:cs typeface="+mn-cs"/>
            </a:endParaRPr>
          </a:p>
        </p:txBody>
      </p:sp>
      <p:sp>
        <p:nvSpPr>
          <p:cNvPr id="7" name="TextBox 6">
            <a:extLst>
              <a:ext uri="{FF2B5EF4-FFF2-40B4-BE49-F238E27FC236}">
                <a16:creationId xmlns:a16="http://schemas.microsoft.com/office/drawing/2014/main" id="{5567B081-0EAC-4150-A614-BA6C5B200BFD}"/>
              </a:ext>
            </a:extLst>
          </p:cNvPr>
          <p:cNvSpPr txBox="1"/>
          <p:nvPr/>
        </p:nvSpPr>
        <p:spPr>
          <a:xfrm>
            <a:off x="5508892" y="1990723"/>
            <a:ext cx="4899098" cy="1754326"/>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Held on </a:t>
            </a:r>
            <a:r>
              <a:rPr lang="en-US" dirty="0">
                <a:solidFill>
                  <a:prstClr val="black"/>
                </a:solidFill>
                <a:latin typeface="Trebuchet MS" panose="020B0603020202020204"/>
              </a:rPr>
              <a:t>September 15th</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Focused on the essential element: Engage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Next meeting </a:t>
            </a:r>
            <a:r>
              <a:rPr lang="en-US" dirty="0">
                <a:solidFill>
                  <a:prstClr val="black"/>
                </a:solidFill>
                <a:latin typeface="Trebuchet MS" panose="020B0603020202020204"/>
              </a:rPr>
              <a:t>October 20</a:t>
            </a:r>
            <a:r>
              <a:rPr lang="en-US" baseline="30000" dirty="0">
                <a:solidFill>
                  <a:prstClr val="black"/>
                </a:solidFill>
                <a:latin typeface="Trebuchet MS" panose="020B0603020202020204"/>
              </a:rPr>
              <a:t>th</a:t>
            </a:r>
            <a:r>
              <a:rPr lang="en-US" dirty="0">
                <a:solidFill>
                  <a:prstClr val="black"/>
                </a:solidFill>
                <a:latin typeface="Trebuchet MS" panose="020B0603020202020204"/>
              </a:rPr>
              <a:t> at 12pm</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73318276-9CB4-4F05-B6C9-B65101ED769F}"/>
              </a:ext>
            </a:extLst>
          </p:cNvPr>
          <p:cNvPicPr>
            <a:picLocks noChangeAspect="1"/>
          </p:cNvPicPr>
          <p:nvPr/>
        </p:nvPicPr>
        <p:blipFill>
          <a:blip r:embed="rId3"/>
          <a:stretch>
            <a:fillRect/>
          </a:stretch>
        </p:blipFill>
        <p:spPr>
          <a:xfrm>
            <a:off x="5673205" y="3023580"/>
            <a:ext cx="5029637" cy="3017782"/>
          </a:xfrm>
          <a:prstGeom prst="rect">
            <a:avLst/>
          </a:prstGeom>
          <a:ln w="50800">
            <a:solidFill>
              <a:schemeClr val="accent1"/>
            </a:solidFill>
          </a:ln>
        </p:spPr>
      </p:pic>
    </p:spTree>
    <p:extLst>
      <p:ext uri="{BB962C8B-B14F-4D97-AF65-F5344CB8AC3E}">
        <p14:creationId xmlns:p14="http://schemas.microsoft.com/office/powerpoint/2010/main" val="2342067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150" y="1749897"/>
            <a:ext cx="8596668" cy="4474027"/>
          </a:xfrm>
        </p:spPr>
        <p:txBody>
          <a:bodyPr>
            <a:prstTxWarp prst="textArchUp">
              <a:avLst/>
            </a:prstTxWarp>
            <a:normAutofit/>
          </a:bodyPr>
          <a:lstStyle/>
          <a:p>
            <a:pPr algn="ctr"/>
            <a:r>
              <a:rPr lang="en-US" sz="8000" dirty="0"/>
              <a:t>Other Updates </a:t>
            </a:r>
          </a:p>
        </p:txBody>
      </p:sp>
      <p:sp>
        <p:nvSpPr>
          <p:cNvPr id="4" name="Slide Number Placeholder 3"/>
          <p:cNvSpPr>
            <a:spLocks noGrp="1"/>
          </p:cNvSpPr>
          <p:nvPr>
            <p:ph type="sldNum" sz="quarter" idx="12"/>
          </p:nvPr>
        </p:nvSpPr>
        <p:spPr/>
        <p:txBody>
          <a:bodyPr/>
          <a:lstStyle/>
          <a:p>
            <a:fld id="{5D7FE806-1C63-4ECA-B0B7-914BA92DD0D1}" type="slidenum">
              <a:rPr lang="en-US" smtClean="0"/>
              <a:t>18</a:t>
            </a:fld>
            <a:endParaRPr lang="en-US" dirty="0"/>
          </a:p>
        </p:txBody>
      </p:sp>
      <p:pic>
        <p:nvPicPr>
          <p:cNvPr id="5" name="Picture 4"/>
          <p:cNvPicPr>
            <a:picLocks noChangeAspect="1"/>
          </p:cNvPicPr>
          <p:nvPr/>
        </p:nvPicPr>
        <p:blipFill>
          <a:blip r:embed="rId3"/>
          <a:stretch>
            <a:fillRect/>
          </a:stretch>
        </p:blipFill>
        <p:spPr>
          <a:xfrm>
            <a:off x="4161039" y="2541923"/>
            <a:ext cx="2246889" cy="3377819"/>
          </a:xfrm>
          <a:prstGeom prst="rect">
            <a:avLst/>
          </a:prstGeom>
        </p:spPr>
      </p:pic>
    </p:spTree>
    <p:extLst>
      <p:ext uri="{BB962C8B-B14F-4D97-AF65-F5344CB8AC3E}">
        <p14:creationId xmlns:p14="http://schemas.microsoft.com/office/powerpoint/2010/main" val="2172895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C29F8F-CBB7-43B6-B4A1-66D25C50DF06}"/>
              </a:ext>
            </a:extLst>
          </p:cNvPr>
          <p:cNvSpPr>
            <a:spLocks noGrp="1"/>
          </p:cNvSpPr>
          <p:nvPr>
            <p:ph type="sldNum" sz="quarter" idx="12"/>
          </p:nvPr>
        </p:nvSpPr>
        <p:spPr/>
        <p:txBody>
          <a:bodyPr/>
          <a:lstStyle/>
          <a:p>
            <a:fld id="{5D7FE806-1C63-4ECA-B0B7-914BA92DD0D1}" type="slidenum">
              <a:rPr lang="en-US" smtClean="0"/>
              <a:t>19</a:t>
            </a:fld>
            <a:endParaRPr lang="en-US" dirty="0"/>
          </a:p>
        </p:txBody>
      </p:sp>
      <p:pic>
        <p:nvPicPr>
          <p:cNvPr id="4" name="Picture 3">
            <a:extLst>
              <a:ext uri="{FF2B5EF4-FFF2-40B4-BE49-F238E27FC236}">
                <a16:creationId xmlns:a16="http://schemas.microsoft.com/office/drawing/2014/main" id="{09D3410E-3C92-48FF-B1AF-69354C49C2C2}"/>
              </a:ext>
            </a:extLst>
          </p:cNvPr>
          <p:cNvPicPr>
            <a:picLocks noChangeAspect="1"/>
          </p:cNvPicPr>
          <p:nvPr/>
        </p:nvPicPr>
        <p:blipFill>
          <a:blip r:embed="rId2"/>
          <a:stretch>
            <a:fillRect/>
          </a:stretch>
        </p:blipFill>
        <p:spPr>
          <a:xfrm>
            <a:off x="224292" y="51954"/>
            <a:ext cx="6754091" cy="6754091"/>
          </a:xfrm>
          <a:prstGeom prst="rect">
            <a:avLst/>
          </a:prstGeom>
        </p:spPr>
      </p:pic>
      <p:pic>
        <p:nvPicPr>
          <p:cNvPr id="5" name="Picture 4">
            <a:extLst>
              <a:ext uri="{FF2B5EF4-FFF2-40B4-BE49-F238E27FC236}">
                <a16:creationId xmlns:a16="http://schemas.microsoft.com/office/drawing/2014/main" id="{925DC729-091A-446C-9007-55833C5BBFAA}"/>
              </a:ext>
            </a:extLst>
          </p:cNvPr>
          <p:cNvPicPr>
            <a:picLocks noChangeAspect="1"/>
          </p:cNvPicPr>
          <p:nvPr/>
        </p:nvPicPr>
        <p:blipFill>
          <a:blip r:embed="rId3"/>
          <a:stretch>
            <a:fillRect/>
          </a:stretch>
        </p:blipFill>
        <p:spPr>
          <a:xfrm>
            <a:off x="7170097" y="842717"/>
            <a:ext cx="4630720" cy="3565370"/>
          </a:xfrm>
          <a:prstGeom prst="rect">
            <a:avLst/>
          </a:prstGeom>
        </p:spPr>
      </p:pic>
      <p:sp>
        <p:nvSpPr>
          <p:cNvPr id="6" name="TextBox 5">
            <a:extLst>
              <a:ext uri="{FF2B5EF4-FFF2-40B4-BE49-F238E27FC236}">
                <a16:creationId xmlns:a16="http://schemas.microsoft.com/office/drawing/2014/main" id="{70CD4DF6-6633-4E37-B4A6-EF918AAE984E}"/>
              </a:ext>
            </a:extLst>
          </p:cNvPr>
          <p:cNvSpPr txBox="1"/>
          <p:nvPr/>
        </p:nvSpPr>
        <p:spPr>
          <a:xfrm>
            <a:off x="7269857" y="4644735"/>
            <a:ext cx="3324949" cy="923330"/>
          </a:xfrm>
          <a:prstGeom prst="rect">
            <a:avLst/>
          </a:prstGeom>
          <a:gradFill>
            <a:gsLst>
              <a:gs pos="0">
                <a:schemeClr val="accent5">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41275">
            <a:solidFill>
              <a:schemeClr val="accent1"/>
            </a:solidFill>
          </a:ln>
        </p:spPr>
        <p:txBody>
          <a:bodyPr wrap="none" rtlCol="0">
            <a:spAutoFit/>
          </a:bodyPr>
          <a:lstStyle/>
          <a:p>
            <a:r>
              <a:rPr lang="en-US" dirty="0"/>
              <a:t>THANK YOU!!! </a:t>
            </a:r>
          </a:p>
          <a:p>
            <a:pPr marL="285750" indent="-285750">
              <a:buFont typeface="Arial" panose="020B0604020202020204" pitchFamily="34" charset="0"/>
              <a:buChar char="•"/>
            </a:pPr>
            <a:r>
              <a:rPr lang="en-US" dirty="0"/>
              <a:t>126 in attendance </a:t>
            </a:r>
          </a:p>
          <a:p>
            <a:pPr marL="285750" indent="-285750">
              <a:buFont typeface="Arial" panose="020B0604020202020204" pitchFamily="34" charset="0"/>
              <a:buChar char="•"/>
            </a:pPr>
            <a:r>
              <a:rPr lang="en-US" dirty="0"/>
              <a:t>Feedback from the surveys </a:t>
            </a:r>
          </a:p>
        </p:txBody>
      </p:sp>
    </p:spTree>
    <p:extLst>
      <p:ext uri="{BB962C8B-B14F-4D97-AF65-F5344CB8AC3E}">
        <p14:creationId xmlns:p14="http://schemas.microsoft.com/office/powerpoint/2010/main" val="1459608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Today’s Agenda </a:t>
            </a:r>
          </a:p>
        </p:txBody>
      </p:sp>
      <p:sp>
        <p:nvSpPr>
          <p:cNvPr id="10" name="Content Placeholder 9"/>
          <p:cNvSpPr>
            <a:spLocks noGrp="1"/>
          </p:cNvSpPr>
          <p:nvPr>
            <p:ph idx="1"/>
          </p:nvPr>
        </p:nvSpPr>
        <p:spPr>
          <a:xfrm>
            <a:off x="677333" y="1684075"/>
            <a:ext cx="9825203" cy="4886542"/>
          </a:xfrm>
        </p:spPr>
        <p:txBody>
          <a:bodyPr>
            <a:normAutofit/>
          </a:bodyPr>
          <a:lstStyle/>
          <a:p>
            <a:r>
              <a:rPr lang="en-US" sz="2800" dirty="0"/>
              <a:t>Minutes   </a:t>
            </a:r>
          </a:p>
          <a:p>
            <a:r>
              <a:rPr lang="en-US" sz="2800" dirty="0"/>
              <a:t>Partner Updates </a:t>
            </a:r>
          </a:p>
          <a:p>
            <a:r>
              <a:rPr lang="en-US" sz="2800" dirty="0"/>
              <a:t>Marketing and Community Outreach Team</a:t>
            </a:r>
          </a:p>
          <a:p>
            <a:r>
              <a:rPr lang="en-US" sz="2800" dirty="0"/>
              <a:t>Trainings </a:t>
            </a:r>
          </a:p>
          <a:p>
            <a:r>
              <a:rPr lang="en-US" sz="2800" dirty="0"/>
              <a:t>Next Meeting</a:t>
            </a:r>
          </a:p>
          <a:p>
            <a:r>
              <a:rPr lang="en-US" sz="2800" dirty="0"/>
              <a:t>Resources </a:t>
            </a:r>
          </a:p>
          <a:p>
            <a:pPr marL="0" indent="0">
              <a:buNone/>
            </a:pPr>
            <a:endParaRPr lang="en-US" sz="2800" dirty="0"/>
          </a:p>
          <a:p>
            <a:endParaRPr lang="en-US" dirty="0"/>
          </a:p>
        </p:txBody>
      </p:sp>
      <p:sp>
        <p:nvSpPr>
          <p:cNvPr id="4" name="Slide Number Placeholder 3"/>
          <p:cNvSpPr>
            <a:spLocks noGrp="1"/>
          </p:cNvSpPr>
          <p:nvPr>
            <p:ph type="sldNum" sz="quarter" idx="12"/>
          </p:nvPr>
        </p:nvSpPr>
        <p:spPr/>
        <p:txBody>
          <a:bodyPr/>
          <a:lstStyle/>
          <a:p>
            <a:fld id="{5D7FE806-1C63-4ECA-B0B7-914BA92DD0D1}" type="slidenum">
              <a:rPr lang="en-US" smtClean="0"/>
              <a:t>2</a:t>
            </a:fld>
            <a:endParaRPr lang="en-US" dirty="0"/>
          </a:p>
        </p:txBody>
      </p:sp>
      <p:pic>
        <p:nvPicPr>
          <p:cNvPr id="7" name="Picture 6"/>
          <p:cNvPicPr>
            <a:picLocks noChangeAspect="1"/>
          </p:cNvPicPr>
          <p:nvPr/>
        </p:nvPicPr>
        <p:blipFill>
          <a:blip r:embed="rId3"/>
          <a:stretch>
            <a:fillRect/>
          </a:stretch>
        </p:blipFill>
        <p:spPr>
          <a:xfrm rot="480000">
            <a:off x="9942061" y="305949"/>
            <a:ext cx="1833428" cy="2756251"/>
          </a:xfrm>
          <a:prstGeom prst="rect">
            <a:avLst/>
          </a:prstGeom>
        </p:spPr>
      </p:pic>
    </p:spTree>
    <p:extLst>
      <p:ext uri="{BB962C8B-B14F-4D97-AF65-F5344CB8AC3E}">
        <p14:creationId xmlns:p14="http://schemas.microsoft.com/office/powerpoint/2010/main" val="3963712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E9D1D-2A99-4F2C-AD43-5AE640A83A7A}"/>
              </a:ext>
            </a:extLst>
          </p:cNvPr>
          <p:cNvSpPr>
            <a:spLocks noGrp="1"/>
          </p:cNvSpPr>
          <p:nvPr>
            <p:ph type="title"/>
          </p:nvPr>
        </p:nvSpPr>
        <p:spPr>
          <a:xfrm>
            <a:off x="677333" y="609600"/>
            <a:ext cx="3401608" cy="180190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a:t>AFSP- </a:t>
            </a:r>
            <a:br>
              <a:rPr lang="en-US" dirty="0"/>
            </a:br>
            <a:r>
              <a:rPr lang="en-US" dirty="0"/>
              <a:t>Out of the Darkness Walk </a:t>
            </a:r>
          </a:p>
        </p:txBody>
      </p:sp>
      <p:sp>
        <p:nvSpPr>
          <p:cNvPr id="3" name="Slide Number Placeholder 2">
            <a:extLst>
              <a:ext uri="{FF2B5EF4-FFF2-40B4-BE49-F238E27FC236}">
                <a16:creationId xmlns:a16="http://schemas.microsoft.com/office/drawing/2014/main" id="{DE35AA3E-0ED1-4CB6-808C-5B2EDC39D198}"/>
              </a:ext>
            </a:extLst>
          </p:cNvPr>
          <p:cNvSpPr>
            <a:spLocks noGrp="1"/>
          </p:cNvSpPr>
          <p:nvPr>
            <p:ph type="sldNum" sz="quarter" idx="12"/>
          </p:nvPr>
        </p:nvSpPr>
        <p:spPr/>
        <p:txBody>
          <a:bodyPr/>
          <a:lstStyle/>
          <a:p>
            <a:fld id="{5D7FE806-1C63-4ECA-B0B7-914BA92DD0D1}" type="slidenum">
              <a:rPr lang="en-US" smtClean="0"/>
              <a:t>20</a:t>
            </a:fld>
            <a:endParaRPr lang="en-US" dirty="0"/>
          </a:p>
        </p:txBody>
      </p:sp>
      <p:pic>
        <p:nvPicPr>
          <p:cNvPr id="4" name="Picture 3">
            <a:extLst>
              <a:ext uri="{FF2B5EF4-FFF2-40B4-BE49-F238E27FC236}">
                <a16:creationId xmlns:a16="http://schemas.microsoft.com/office/drawing/2014/main" id="{D3B0FDA9-AAFF-47DE-A444-69E67ADFF7E1}"/>
              </a:ext>
            </a:extLst>
          </p:cNvPr>
          <p:cNvPicPr>
            <a:picLocks noChangeAspect="1"/>
          </p:cNvPicPr>
          <p:nvPr/>
        </p:nvPicPr>
        <p:blipFill>
          <a:blip r:embed="rId2"/>
          <a:stretch>
            <a:fillRect/>
          </a:stretch>
        </p:blipFill>
        <p:spPr>
          <a:xfrm>
            <a:off x="4805082" y="451513"/>
            <a:ext cx="5983942" cy="5983942"/>
          </a:xfrm>
          <a:prstGeom prst="rect">
            <a:avLst/>
          </a:prstGeom>
        </p:spPr>
      </p:pic>
      <p:sp>
        <p:nvSpPr>
          <p:cNvPr id="5" name="TextBox 4">
            <a:extLst>
              <a:ext uri="{FF2B5EF4-FFF2-40B4-BE49-F238E27FC236}">
                <a16:creationId xmlns:a16="http://schemas.microsoft.com/office/drawing/2014/main" id="{2CECFBB8-4A2D-43BF-913C-3B6489DEA4E8}"/>
              </a:ext>
            </a:extLst>
          </p:cNvPr>
          <p:cNvSpPr txBox="1"/>
          <p:nvPr/>
        </p:nvSpPr>
        <p:spPr>
          <a:xfrm>
            <a:off x="774662" y="3059669"/>
            <a:ext cx="3304279" cy="646331"/>
          </a:xfrm>
          <a:prstGeom prst="rect">
            <a:avLst/>
          </a:prstGeom>
          <a:noFill/>
        </p:spPr>
        <p:txBody>
          <a:bodyPr wrap="square" rtlCol="0">
            <a:spAutoFit/>
          </a:bodyPr>
          <a:lstStyle/>
          <a:p>
            <a:pPr marL="285750" indent="-285750">
              <a:buFont typeface="Arial" panose="020B0604020202020204" pitchFamily="34" charset="0"/>
              <a:buChar char="•"/>
            </a:pPr>
            <a:r>
              <a:rPr lang="en-US" dirty="0"/>
              <a:t>Thank you!!!!  </a:t>
            </a:r>
          </a:p>
          <a:p>
            <a:pPr marL="285750" indent="-285750">
              <a:buFont typeface="Arial" panose="020B0604020202020204" pitchFamily="34" charset="0"/>
              <a:buChar char="•"/>
            </a:pPr>
            <a:r>
              <a:rPr lang="en-US" dirty="0"/>
              <a:t>Beaver County raised $718  </a:t>
            </a:r>
          </a:p>
        </p:txBody>
      </p:sp>
      <p:pic>
        <p:nvPicPr>
          <p:cNvPr id="6" name="Picture 5">
            <a:extLst>
              <a:ext uri="{FF2B5EF4-FFF2-40B4-BE49-F238E27FC236}">
                <a16:creationId xmlns:a16="http://schemas.microsoft.com/office/drawing/2014/main" id="{F733C06C-C4F2-4E0B-B7AD-E2B66245D05B}"/>
              </a:ext>
            </a:extLst>
          </p:cNvPr>
          <p:cNvPicPr>
            <a:picLocks noChangeAspect="1"/>
          </p:cNvPicPr>
          <p:nvPr/>
        </p:nvPicPr>
        <p:blipFill>
          <a:blip r:embed="rId3"/>
          <a:stretch>
            <a:fillRect/>
          </a:stretch>
        </p:blipFill>
        <p:spPr>
          <a:xfrm>
            <a:off x="598166" y="3817976"/>
            <a:ext cx="3401608" cy="2430424"/>
          </a:xfrm>
          <a:prstGeom prst="rect">
            <a:avLst/>
          </a:prstGeom>
          <a:ln w="53975">
            <a:solidFill>
              <a:schemeClr val="accent1"/>
            </a:solidFill>
          </a:ln>
        </p:spPr>
      </p:pic>
    </p:spTree>
    <p:extLst>
      <p:ext uri="{BB962C8B-B14F-4D97-AF65-F5344CB8AC3E}">
        <p14:creationId xmlns:p14="http://schemas.microsoft.com/office/powerpoint/2010/main" val="2937717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7FE806-1C63-4ECA-B0B7-914BA92DD0D1}" type="slidenum">
              <a:rPr lang="en-US" smtClean="0"/>
              <a:t>21</a:t>
            </a:fld>
            <a:endParaRPr lang="en-US" dirty="0"/>
          </a:p>
        </p:txBody>
      </p:sp>
      <p:pic>
        <p:nvPicPr>
          <p:cNvPr id="3" name="Picture 2"/>
          <p:cNvPicPr>
            <a:picLocks noChangeAspect="1"/>
          </p:cNvPicPr>
          <p:nvPr/>
        </p:nvPicPr>
        <p:blipFill>
          <a:blip r:embed="rId2"/>
          <a:stretch>
            <a:fillRect/>
          </a:stretch>
        </p:blipFill>
        <p:spPr>
          <a:xfrm>
            <a:off x="0" y="-3119"/>
            <a:ext cx="12192000" cy="6861119"/>
          </a:xfrm>
          <a:prstGeom prst="rect">
            <a:avLst/>
          </a:prstGeom>
        </p:spPr>
      </p:pic>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4485" y="1122436"/>
            <a:ext cx="6213299" cy="5180263"/>
          </a:xfrm>
          <a:prstGeom prst="rect">
            <a:avLst/>
          </a:prstGeom>
        </p:spPr>
      </p:pic>
      <p:sp>
        <p:nvSpPr>
          <p:cNvPr id="5" name="Title 1"/>
          <p:cNvSpPr txBox="1">
            <a:spLocks/>
          </p:cNvSpPr>
          <p:nvPr/>
        </p:nvSpPr>
        <p:spPr>
          <a:xfrm>
            <a:off x="4116725" y="370827"/>
            <a:ext cx="6627475" cy="751609"/>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2">
                    <a:lumMod val="75000"/>
                  </a:schemeClr>
                </a:solidFill>
              </a:rPr>
              <a:t>Help for Pennsylvania Farmers</a:t>
            </a:r>
          </a:p>
        </p:txBody>
      </p:sp>
      <p:sp>
        <p:nvSpPr>
          <p:cNvPr id="6" name="TextBox 5"/>
          <p:cNvSpPr txBox="1"/>
          <p:nvPr/>
        </p:nvSpPr>
        <p:spPr>
          <a:xfrm>
            <a:off x="165260" y="4790209"/>
            <a:ext cx="3419604" cy="1815882"/>
          </a:xfrm>
          <a:prstGeom prst="rect">
            <a:avLst/>
          </a:prstGeom>
          <a:noFill/>
          <a:ln>
            <a:noFill/>
          </a:ln>
        </p:spPr>
        <p:txBody>
          <a:bodyPr wrap="square" rtlCol="0">
            <a:spAutoFit/>
          </a:bodyPr>
          <a:lstStyle/>
          <a:p>
            <a:r>
              <a:rPr lang="en-US" sz="1600" b="1" u="sng" dirty="0"/>
              <a:t>The Beaver County System of Care Website has Graphics and Social Media Content for sharing.</a:t>
            </a:r>
          </a:p>
          <a:p>
            <a:endParaRPr lang="en-US" sz="1600" dirty="0"/>
          </a:p>
          <a:p>
            <a:r>
              <a:rPr lang="en-US" sz="1600" b="1" dirty="0">
                <a:hlinkClick r:id="rId4"/>
              </a:rPr>
              <a:t>https://www.bc-systemofcare.org/agristress-helpline-for-pennsylvania/</a:t>
            </a:r>
            <a:endParaRPr lang="en-US" sz="1600" b="1" dirty="0"/>
          </a:p>
        </p:txBody>
      </p:sp>
    </p:spTree>
    <p:extLst>
      <p:ext uri="{BB962C8B-B14F-4D97-AF65-F5344CB8AC3E}">
        <p14:creationId xmlns:p14="http://schemas.microsoft.com/office/powerpoint/2010/main" val="1105313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7E61CD-B39D-418D-B6F0-D10392749BCD}"/>
              </a:ext>
            </a:extLst>
          </p:cNvPr>
          <p:cNvPicPr>
            <a:picLocks noChangeAspect="1"/>
          </p:cNvPicPr>
          <p:nvPr/>
        </p:nvPicPr>
        <p:blipFill>
          <a:blip r:embed="rId2"/>
          <a:stretch>
            <a:fillRect/>
          </a:stretch>
        </p:blipFill>
        <p:spPr>
          <a:xfrm>
            <a:off x="510323" y="546488"/>
            <a:ext cx="4999153" cy="1383912"/>
          </a:xfrm>
          <a:prstGeom prst="rect">
            <a:avLst/>
          </a:prstGeom>
        </p:spPr>
      </p:pic>
      <p:sp>
        <p:nvSpPr>
          <p:cNvPr id="3" name="Slide Number Placeholder 2">
            <a:extLst>
              <a:ext uri="{FF2B5EF4-FFF2-40B4-BE49-F238E27FC236}">
                <a16:creationId xmlns:a16="http://schemas.microsoft.com/office/drawing/2014/main" id="{62541E27-43A6-4270-A84D-DBD2EAEC4668}"/>
              </a:ext>
            </a:extLst>
          </p:cNvPr>
          <p:cNvSpPr>
            <a:spLocks noGrp="1"/>
          </p:cNvSpPr>
          <p:nvPr>
            <p:ph type="sldNum" sz="quarter" idx="12"/>
          </p:nvPr>
        </p:nvSpPr>
        <p:spPr/>
        <p:txBody>
          <a:bodyPr/>
          <a:lstStyle/>
          <a:p>
            <a:fld id="{5D7FE806-1C63-4ECA-B0B7-914BA92DD0D1}" type="slidenum">
              <a:rPr lang="en-US" smtClean="0"/>
              <a:t>22</a:t>
            </a:fld>
            <a:endParaRPr lang="en-US" dirty="0"/>
          </a:p>
        </p:txBody>
      </p:sp>
      <p:pic>
        <p:nvPicPr>
          <p:cNvPr id="5" name="Picture 4">
            <a:extLst>
              <a:ext uri="{FF2B5EF4-FFF2-40B4-BE49-F238E27FC236}">
                <a16:creationId xmlns:a16="http://schemas.microsoft.com/office/drawing/2014/main" id="{F33798F9-484F-4124-8238-D3EFFC37CAB4}"/>
              </a:ext>
            </a:extLst>
          </p:cNvPr>
          <p:cNvPicPr>
            <a:picLocks noChangeAspect="1"/>
          </p:cNvPicPr>
          <p:nvPr/>
        </p:nvPicPr>
        <p:blipFill>
          <a:blip r:embed="rId3"/>
          <a:stretch>
            <a:fillRect/>
          </a:stretch>
        </p:blipFill>
        <p:spPr>
          <a:xfrm>
            <a:off x="6096000" y="451513"/>
            <a:ext cx="4384894" cy="6217920"/>
          </a:xfrm>
          <a:prstGeom prst="rect">
            <a:avLst/>
          </a:prstGeom>
        </p:spPr>
      </p:pic>
      <p:pic>
        <p:nvPicPr>
          <p:cNvPr id="6" name="Picture 5">
            <a:extLst>
              <a:ext uri="{FF2B5EF4-FFF2-40B4-BE49-F238E27FC236}">
                <a16:creationId xmlns:a16="http://schemas.microsoft.com/office/drawing/2014/main" id="{66AA4407-093A-45C6-9355-C4AD60B100DD}"/>
              </a:ext>
            </a:extLst>
          </p:cNvPr>
          <p:cNvPicPr>
            <a:picLocks noChangeAspect="1"/>
          </p:cNvPicPr>
          <p:nvPr/>
        </p:nvPicPr>
        <p:blipFill>
          <a:blip r:embed="rId4"/>
          <a:stretch>
            <a:fillRect/>
          </a:stretch>
        </p:blipFill>
        <p:spPr>
          <a:xfrm>
            <a:off x="1449514" y="2574878"/>
            <a:ext cx="2804403" cy="2560542"/>
          </a:xfrm>
          <a:prstGeom prst="rect">
            <a:avLst/>
          </a:prstGeom>
        </p:spPr>
      </p:pic>
      <p:sp>
        <p:nvSpPr>
          <p:cNvPr id="7" name="TextBox 6">
            <a:extLst>
              <a:ext uri="{FF2B5EF4-FFF2-40B4-BE49-F238E27FC236}">
                <a16:creationId xmlns:a16="http://schemas.microsoft.com/office/drawing/2014/main" id="{7DFB813E-BD89-41DA-A03C-A7744E928F8C}"/>
              </a:ext>
            </a:extLst>
          </p:cNvPr>
          <p:cNvSpPr txBox="1"/>
          <p:nvPr/>
        </p:nvSpPr>
        <p:spPr>
          <a:xfrm>
            <a:off x="665305" y="5216236"/>
            <a:ext cx="4509654" cy="646331"/>
          </a:xfrm>
          <a:prstGeom prst="rect">
            <a:avLst/>
          </a:prstGeom>
          <a:noFill/>
        </p:spPr>
        <p:txBody>
          <a:bodyPr wrap="square" rtlCol="0">
            <a:spAutoFit/>
          </a:bodyPr>
          <a:lstStyle/>
          <a:p>
            <a:r>
              <a:rPr lang="en-US" dirty="0">
                <a:hlinkClick r:id="rId5"/>
              </a:rPr>
              <a:t>How Do I Talk to My Child About Suicide? (paparentandfamilyalliance.org)</a:t>
            </a:r>
            <a:endParaRPr lang="en-US" dirty="0"/>
          </a:p>
        </p:txBody>
      </p:sp>
    </p:spTree>
    <p:extLst>
      <p:ext uri="{BB962C8B-B14F-4D97-AF65-F5344CB8AC3E}">
        <p14:creationId xmlns:p14="http://schemas.microsoft.com/office/powerpoint/2010/main" val="1845480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65A229-E9C5-4912-A2D7-9C2416305AD5}"/>
              </a:ext>
            </a:extLst>
          </p:cNvPr>
          <p:cNvSpPr>
            <a:spLocks noGrp="1"/>
          </p:cNvSpPr>
          <p:nvPr>
            <p:ph type="sldNum" sz="quarter" idx="12"/>
          </p:nvPr>
        </p:nvSpPr>
        <p:spPr/>
        <p:txBody>
          <a:bodyPr/>
          <a:lstStyle/>
          <a:p>
            <a:fld id="{5D7FE806-1C63-4ECA-B0B7-914BA92DD0D1}" type="slidenum">
              <a:rPr lang="en-US" smtClean="0"/>
              <a:t>23</a:t>
            </a:fld>
            <a:endParaRPr lang="en-US" dirty="0"/>
          </a:p>
        </p:txBody>
      </p:sp>
      <p:pic>
        <p:nvPicPr>
          <p:cNvPr id="5" name="Picture 4">
            <a:extLst>
              <a:ext uri="{FF2B5EF4-FFF2-40B4-BE49-F238E27FC236}">
                <a16:creationId xmlns:a16="http://schemas.microsoft.com/office/drawing/2014/main" id="{70F107F5-F087-4E39-83F1-85B8F672A44F}"/>
              </a:ext>
            </a:extLst>
          </p:cNvPr>
          <p:cNvPicPr>
            <a:picLocks noChangeAspect="1"/>
          </p:cNvPicPr>
          <p:nvPr/>
        </p:nvPicPr>
        <p:blipFill>
          <a:blip r:embed="rId2"/>
          <a:stretch>
            <a:fillRect/>
          </a:stretch>
        </p:blipFill>
        <p:spPr>
          <a:xfrm>
            <a:off x="667126" y="1631581"/>
            <a:ext cx="4473603" cy="1262444"/>
          </a:xfrm>
          <a:prstGeom prst="rect">
            <a:avLst/>
          </a:prstGeom>
        </p:spPr>
      </p:pic>
      <p:sp>
        <p:nvSpPr>
          <p:cNvPr id="6" name="Rectangle 5">
            <a:extLst>
              <a:ext uri="{FF2B5EF4-FFF2-40B4-BE49-F238E27FC236}">
                <a16:creationId xmlns:a16="http://schemas.microsoft.com/office/drawing/2014/main" id="{CBBC57ED-70EF-4C52-98CB-ABD6DD512A62}"/>
              </a:ext>
            </a:extLst>
          </p:cNvPr>
          <p:cNvSpPr/>
          <p:nvPr/>
        </p:nvSpPr>
        <p:spPr>
          <a:xfrm>
            <a:off x="5140729" y="1873534"/>
            <a:ext cx="6096000"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spAutoFit/>
          </a:bodyPr>
          <a:lstStyle/>
          <a:p>
            <a:r>
              <a:rPr lang="en-US" dirty="0">
                <a:hlinkClick r:id="rId3"/>
              </a:rPr>
              <a:t>Suicide Awareness and Prevention | PA Parent and Family (paparentandfamilyalliance.org)</a:t>
            </a:r>
            <a:endParaRPr lang="en-US" dirty="0"/>
          </a:p>
        </p:txBody>
      </p:sp>
      <p:pic>
        <p:nvPicPr>
          <p:cNvPr id="7" name="Picture 6">
            <a:extLst>
              <a:ext uri="{FF2B5EF4-FFF2-40B4-BE49-F238E27FC236}">
                <a16:creationId xmlns:a16="http://schemas.microsoft.com/office/drawing/2014/main" id="{D438E5A0-2232-41A8-AC0A-CE907E5D5C6F}"/>
              </a:ext>
            </a:extLst>
          </p:cNvPr>
          <p:cNvPicPr>
            <a:picLocks noChangeAspect="1"/>
          </p:cNvPicPr>
          <p:nvPr/>
        </p:nvPicPr>
        <p:blipFill>
          <a:blip r:embed="rId4"/>
          <a:stretch>
            <a:fillRect/>
          </a:stretch>
        </p:blipFill>
        <p:spPr>
          <a:xfrm>
            <a:off x="2103423" y="2999717"/>
            <a:ext cx="6691593" cy="3584641"/>
          </a:xfrm>
          <a:prstGeom prst="rect">
            <a:avLst/>
          </a:prstGeom>
          <a:ln w="60325">
            <a:solidFill>
              <a:schemeClr val="accent1"/>
            </a:solidFill>
          </a:ln>
        </p:spPr>
      </p:pic>
      <p:pic>
        <p:nvPicPr>
          <p:cNvPr id="8" name="Picture 7">
            <a:extLst>
              <a:ext uri="{FF2B5EF4-FFF2-40B4-BE49-F238E27FC236}">
                <a16:creationId xmlns:a16="http://schemas.microsoft.com/office/drawing/2014/main" id="{1E4CD0D3-21D6-4964-B23F-B0EA1D44C516}"/>
              </a:ext>
            </a:extLst>
          </p:cNvPr>
          <p:cNvPicPr>
            <a:picLocks noChangeAspect="1"/>
          </p:cNvPicPr>
          <p:nvPr/>
        </p:nvPicPr>
        <p:blipFill>
          <a:blip r:embed="rId5"/>
          <a:stretch>
            <a:fillRect/>
          </a:stretch>
        </p:blipFill>
        <p:spPr>
          <a:xfrm>
            <a:off x="2949642" y="109170"/>
            <a:ext cx="4999153" cy="1383912"/>
          </a:xfrm>
          <a:prstGeom prst="rect">
            <a:avLst/>
          </a:prstGeom>
        </p:spPr>
      </p:pic>
      <p:sp>
        <p:nvSpPr>
          <p:cNvPr id="9" name="TextBox 8">
            <a:extLst>
              <a:ext uri="{FF2B5EF4-FFF2-40B4-BE49-F238E27FC236}">
                <a16:creationId xmlns:a16="http://schemas.microsoft.com/office/drawing/2014/main" id="{D51D6D0F-D3F2-4D9B-AE35-585FA31BEF13}"/>
              </a:ext>
            </a:extLst>
          </p:cNvPr>
          <p:cNvSpPr txBox="1"/>
          <p:nvPr/>
        </p:nvSpPr>
        <p:spPr>
          <a:xfrm>
            <a:off x="6028267" y="2150533"/>
            <a:ext cx="4741333"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2964029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646744"/>
            <a:ext cx="8596668" cy="1320800"/>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n-US" sz="8000" dirty="0"/>
              <a:t>TRAININGS</a:t>
            </a:r>
          </a:p>
        </p:txBody>
      </p:sp>
      <p:sp>
        <p:nvSpPr>
          <p:cNvPr id="3" name="Slide Number Placeholder 2"/>
          <p:cNvSpPr>
            <a:spLocks noGrp="1"/>
          </p:cNvSpPr>
          <p:nvPr>
            <p:ph type="sldNum" sz="quarter" idx="12"/>
          </p:nvPr>
        </p:nvSpPr>
        <p:spPr/>
        <p:txBody>
          <a:bodyPr/>
          <a:lstStyle/>
          <a:p>
            <a:fld id="{5D7FE806-1C63-4ECA-B0B7-914BA92DD0D1}" type="slidenum">
              <a:rPr lang="en-US" smtClean="0"/>
              <a:t>24</a:t>
            </a:fld>
            <a:endParaRPr lang="en-US" dirty="0"/>
          </a:p>
        </p:txBody>
      </p:sp>
    </p:spTree>
    <p:extLst>
      <p:ext uri="{BB962C8B-B14F-4D97-AF65-F5344CB8AC3E}">
        <p14:creationId xmlns:p14="http://schemas.microsoft.com/office/powerpoint/2010/main" val="1756163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8391" y="981181"/>
            <a:ext cx="3936275" cy="2486108"/>
          </a:xfrm>
        </p:spPr>
        <p:txBody>
          <a:bodyPr>
            <a:normAutofit fontScale="90000"/>
          </a:bodyPr>
          <a:lstStyle/>
          <a:p>
            <a:r>
              <a:rPr lang="en-US" dirty="0"/>
              <a:t>First Presbyterian Church of Beaver is offering a FREE MHFA training!</a:t>
            </a:r>
            <a:br>
              <a:rPr lang="en-US" dirty="0"/>
            </a:br>
            <a:endParaRPr lang="en-US" dirty="0"/>
          </a:p>
        </p:txBody>
      </p:sp>
      <p:sp>
        <p:nvSpPr>
          <p:cNvPr id="4" name="Slide Number Placeholder 3"/>
          <p:cNvSpPr>
            <a:spLocks noGrp="1"/>
          </p:cNvSpPr>
          <p:nvPr>
            <p:ph type="sldNum" sz="quarter" idx="12"/>
          </p:nvPr>
        </p:nvSpPr>
        <p:spPr/>
        <p:txBody>
          <a:bodyPr/>
          <a:lstStyle/>
          <a:p>
            <a:fld id="{5D7FE806-1C63-4ECA-B0B7-914BA92DD0D1}" type="slidenum">
              <a:rPr lang="en-US" smtClean="0"/>
              <a:t>25</a:t>
            </a:fld>
            <a:endParaRPr lang="en-US" dirty="0"/>
          </a:p>
        </p:txBody>
      </p:sp>
      <p:pic>
        <p:nvPicPr>
          <p:cNvPr id="10" name="Picture 9"/>
          <p:cNvPicPr>
            <a:picLocks noChangeAspect="1"/>
          </p:cNvPicPr>
          <p:nvPr/>
        </p:nvPicPr>
        <p:blipFill>
          <a:blip r:embed="rId2"/>
          <a:stretch>
            <a:fillRect/>
          </a:stretch>
        </p:blipFill>
        <p:spPr>
          <a:xfrm rot="556425">
            <a:off x="10038045" y="2552246"/>
            <a:ext cx="1600200" cy="240563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12" y="213549"/>
            <a:ext cx="5036820" cy="6507480"/>
          </a:xfrm>
          <a:prstGeom prst="rect">
            <a:avLst/>
          </a:prstGeom>
        </p:spPr>
      </p:pic>
      <p:sp>
        <p:nvSpPr>
          <p:cNvPr id="9" name="Content Placeholder 2"/>
          <p:cNvSpPr>
            <a:spLocks noGrp="1"/>
          </p:cNvSpPr>
          <p:nvPr>
            <p:ph idx="1"/>
          </p:nvPr>
        </p:nvSpPr>
        <p:spPr>
          <a:xfrm>
            <a:off x="6438475" y="3140812"/>
            <a:ext cx="2643148" cy="2833268"/>
          </a:xfrm>
        </p:spPr>
        <p:txBody>
          <a:bodyPr>
            <a:normAutofit fontScale="85000" lnSpcReduction="20000"/>
          </a:bodyPr>
          <a:lstStyle/>
          <a:p>
            <a:pPr marL="0" indent="0">
              <a:buNone/>
            </a:pPr>
            <a:endParaRPr lang="en-US" b="1" dirty="0"/>
          </a:p>
          <a:p>
            <a:pPr marL="0" indent="0" algn="ctr">
              <a:buNone/>
            </a:pPr>
            <a:r>
              <a:rPr lang="en-US" dirty="0"/>
              <a:t>For registration and details, visit the Beaver County System of Care Web Announcement:</a:t>
            </a:r>
          </a:p>
          <a:p>
            <a:pPr marL="0" indent="0" algn="ctr">
              <a:buNone/>
            </a:pPr>
            <a:r>
              <a:rPr lang="en-US" b="1" dirty="0">
                <a:hlinkClick r:id="rId4"/>
              </a:rPr>
              <a:t>www.bc-systemofcare.org/free-mental-health-first-aid-trainings/</a:t>
            </a:r>
            <a:r>
              <a:rPr lang="en-US" b="1" dirty="0"/>
              <a:t> </a:t>
            </a:r>
          </a:p>
          <a:p>
            <a:pPr marL="0" indent="0" algn="ctr">
              <a:buNone/>
            </a:pPr>
            <a:r>
              <a:rPr lang="en-US" dirty="0"/>
              <a:t>or visit</a:t>
            </a:r>
          </a:p>
          <a:p>
            <a:pPr marL="0" indent="0" algn="ctr">
              <a:buNone/>
            </a:pPr>
            <a:r>
              <a:rPr lang="en-US" b="1" dirty="0">
                <a:hlinkClick r:id="rId5"/>
              </a:rPr>
              <a:t>www.bc-systemofcare.org/training/</a:t>
            </a:r>
            <a:endParaRPr lang="en-US" b="1" dirty="0"/>
          </a:p>
          <a:p>
            <a:pPr marL="0" indent="0" algn="ctr">
              <a:buNone/>
            </a:pPr>
            <a:endParaRPr lang="en-US" b="1" dirty="0"/>
          </a:p>
          <a:p>
            <a:endParaRPr lang="en-US" b="1" dirty="0"/>
          </a:p>
          <a:p>
            <a:endParaRPr lang="en-US" dirty="0"/>
          </a:p>
        </p:txBody>
      </p:sp>
    </p:spTree>
    <p:extLst>
      <p:ext uri="{BB962C8B-B14F-4D97-AF65-F5344CB8AC3E}">
        <p14:creationId xmlns:p14="http://schemas.microsoft.com/office/powerpoint/2010/main" val="42757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8559" y="853440"/>
            <a:ext cx="2734081" cy="2333897"/>
          </a:xfrm>
        </p:spPr>
        <p:txBody>
          <a:bodyPr>
            <a:normAutofit fontScale="90000"/>
          </a:bodyPr>
          <a:lstStyle/>
          <a:p>
            <a:r>
              <a:rPr lang="en-US" sz="2800" dirty="0"/>
              <a:t>Beaver County Behavioral Health  is pleased to sponsor this event!</a:t>
            </a:r>
          </a:p>
        </p:txBody>
      </p:sp>
      <p:sp>
        <p:nvSpPr>
          <p:cNvPr id="3" name="Content Placeholder 2"/>
          <p:cNvSpPr>
            <a:spLocks noGrp="1"/>
          </p:cNvSpPr>
          <p:nvPr>
            <p:ph idx="1"/>
          </p:nvPr>
        </p:nvSpPr>
        <p:spPr>
          <a:xfrm>
            <a:off x="6958559" y="2853429"/>
            <a:ext cx="2643148" cy="2833268"/>
          </a:xfrm>
        </p:spPr>
        <p:txBody>
          <a:bodyPr>
            <a:normAutofit fontScale="85000" lnSpcReduction="20000"/>
          </a:bodyPr>
          <a:lstStyle/>
          <a:p>
            <a:pPr marL="0" indent="0">
              <a:buNone/>
            </a:pPr>
            <a:endParaRPr lang="en-US" b="1" dirty="0"/>
          </a:p>
          <a:p>
            <a:pPr marL="0" indent="0" algn="ctr">
              <a:buNone/>
            </a:pPr>
            <a:r>
              <a:rPr lang="en-US" dirty="0"/>
              <a:t>For registration and details, visit the Beaver County System of Care Web Announcement:</a:t>
            </a:r>
          </a:p>
          <a:p>
            <a:pPr marL="0" indent="0" algn="ctr">
              <a:buNone/>
            </a:pPr>
            <a:r>
              <a:rPr lang="en-US" b="1" dirty="0">
                <a:hlinkClick r:id="rId2"/>
              </a:rPr>
              <a:t>www.bc-systemofcare.org/free-mental-health-first-aid-trainings/</a:t>
            </a:r>
            <a:r>
              <a:rPr lang="en-US" b="1" dirty="0"/>
              <a:t> </a:t>
            </a:r>
          </a:p>
          <a:p>
            <a:pPr marL="0" indent="0" algn="ctr">
              <a:buNone/>
            </a:pPr>
            <a:r>
              <a:rPr lang="en-US" dirty="0"/>
              <a:t>or visit</a:t>
            </a:r>
          </a:p>
          <a:p>
            <a:pPr marL="0" indent="0" algn="ctr">
              <a:buNone/>
            </a:pPr>
            <a:r>
              <a:rPr lang="en-US" b="1" dirty="0">
                <a:hlinkClick r:id="rId3"/>
              </a:rPr>
              <a:t>www.bc-systemofcare.org/training/</a:t>
            </a:r>
            <a:endParaRPr lang="en-US" b="1" dirty="0"/>
          </a:p>
          <a:p>
            <a:pPr marL="0" indent="0" algn="ctr">
              <a:buNone/>
            </a:pPr>
            <a:endParaRPr lang="en-US" b="1" dirty="0"/>
          </a:p>
          <a:p>
            <a:endParaRPr lang="en-US" b="1" dirty="0"/>
          </a:p>
          <a:p>
            <a:endParaRPr lang="en-US" dirty="0"/>
          </a:p>
        </p:txBody>
      </p:sp>
      <p:sp>
        <p:nvSpPr>
          <p:cNvPr id="4" name="Slide Number Placeholder 3"/>
          <p:cNvSpPr>
            <a:spLocks noGrp="1"/>
          </p:cNvSpPr>
          <p:nvPr>
            <p:ph type="sldNum" sz="quarter" idx="12"/>
          </p:nvPr>
        </p:nvSpPr>
        <p:spPr/>
        <p:txBody>
          <a:bodyPr/>
          <a:lstStyle/>
          <a:p>
            <a:fld id="{5D7FE806-1C63-4ECA-B0B7-914BA92DD0D1}" type="slidenum">
              <a:rPr lang="en-US" smtClean="0"/>
              <a:t>26</a:t>
            </a:fld>
            <a:endParaRPr lang="en-US" dirty="0"/>
          </a:p>
        </p:txBody>
      </p:sp>
      <p:pic>
        <p:nvPicPr>
          <p:cNvPr id="10" name="Picture 9"/>
          <p:cNvPicPr>
            <a:picLocks noChangeAspect="1"/>
          </p:cNvPicPr>
          <p:nvPr/>
        </p:nvPicPr>
        <p:blipFill>
          <a:blip r:embed="rId4"/>
          <a:stretch>
            <a:fillRect/>
          </a:stretch>
        </p:blipFill>
        <p:spPr>
          <a:xfrm rot="556425">
            <a:off x="10038045" y="2552246"/>
            <a:ext cx="1600200" cy="2405631"/>
          </a:xfrm>
          <a:prstGeom prst="rect">
            <a:avLst/>
          </a:prstGeom>
        </p:spPr>
      </p:pic>
      <p:pic>
        <p:nvPicPr>
          <p:cNvPr id="6" name="Picture 5"/>
          <p:cNvPicPr>
            <a:picLocks noChangeAspect="1"/>
          </p:cNvPicPr>
          <p:nvPr/>
        </p:nvPicPr>
        <p:blipFill rotWithShape="1">
          <a:blip r:embed="rId5"/>
          <a:srcRect t="4844" b="-4844"/>
          <a:stretch/>
        </p:blipFill>
        <p:spPr>
          <a:xfrm>
            <a:off x="423234" y="434340"/>
            <a:ext cx="6282366" cy="6178691"/>
          </a:xfrm>
          <a:prstGeom prst="rect">
            <a:avLst/>
          </a:prstGeom>
        </p:spPr>
      </p:pic>
    </p:spTree>
    <p:extLst>
      <p:ext uri="{BB962C8B-B14F-4D97-AF65-F5344CB8AC3E}">
        <p14:creationId xmlns:p14="http://schemas.microsoft.com/office/powerpoint/2010/main" val="2782717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7FE806-1C63-4ECA-B0B7-914BA92DD0D1}" type="slidenum">
              <a:rPr lang="en-US" smtClean="0"/>
              <a:t>27</a:t>
            </a:fld>
            <a:endParaRPr lang="en-US" dirty="0"/>
          </a:p>
        </p:txBody>
      </p:sp>
      <p:sp>
        <p:nvSpPr>
          <p:cNvPr id="6" name="Title 1"/>
          <p:cNvSpPr>
            <a:spLocks noGrp="1"/>
          </p:cNvSpPr>
          <p:nvPr>
            <p:ph type="title"/>
          </p:nvPr>
        </p:nvSpPr>
        <p:spPr>
          <a:xfrm>
            <a:off x="677333" y="627031"/>
            <a:ext cx="8596668" cy="1170562"/>
          </a:xfrm>
          <a:solidFill>
            <a:schemeClr val="bg1">
              <a:lumMod val="95000"/>
            </a:schemeClr>
          </a:solidFill>
          <a:ln w="28575">
            <a:noFill/>
          </a:ln>
        </p:spPr>
        <p:txBody>
          <a:bodyPr>
            <a:normAutofit/>
          </a:bodyPr>
          <a:lstStyle/>
          <a:p>
            <a:r>
              <a:rPr lang="en-US" b="1" dirty="0"/>
              <a:t>Trainings Available </a:t>
            </a:r>
          </a:p>
        </p:txBody>
      </p:sp>
      <p:pic>
        <p:nvPicPr>
          <p:cNvPr id="8" name="Picture 7"/>
          <p:cNvPicPr>
            <a:picLocks noChangeAspect="1"/>
          </p:cNvPicPr>
          <p:nvPr/>
        </p:nvPicPr>
        <p:blipFill>
          <a:blip r:embed="rId2"/>
          <a:stretch>
            <a:fillRect/>
          </a:stretch>
        </p:blipFill>
        <p:spPr>
          <a:xfrm>
            <a:off x="9476276" y="860026"/>
            <a:ext cx="2170364" cy="1639966"/>
          </a:xfrm>
          <a:prstGeom prst="rect">
            <a:avLst/>
          </a:prstGeom>
        </p:spPr>
      </p:pic>
      <p:pic>
        <p:nvPicPr>
          <p:cNvPr id="9" name="Picture 8"/>
          <p:cNvPicPr>
            <a:picLocks noChangeAspect="1"/>
          </p:cNvPicPr>
          <p:nvPr/>
        </p:nvPicPr>
        <p:blipFill>
          <a:blip r:embed="rId3"/>
          <a:stretch>
            <a:fillRect/>
          </a:stretch>
        </p:blipFill>
        <p:spPr>
          <a:xfrm>
            <a:off x="6601531" y="955347"/>
            <a:ext cx="1989132" cy="3196991"/>
          </a:xfrm>
          <a:prstGeom prst="rect">
            <a:avLst/>
          </a:prstGeom>
        </p:spPr>
      </p:pic>
      <p:sp>
        <p:nvSpPr>
          <p:cNvPr id="10" name="TextBox 9"/>
          <p:cNvSpPr txBox="1"/>
          <p:nvPr/>
        </p:nvSpPr>
        <p:spPr>
          <a:xfrm>
            <a:off x="3005318" y="5929433"/>
            <a:ext cx="4351742" cy="95410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wrap="square" rtlCol="0">
            <a:spAutoFit/>
          </a:bodyPr>
          <a:lstStyle/>
          <a:p>
            <a:pPr algn="ctr"/>
            <a:endParaRPr lang="en-US" b="1" dirty="0">
              <a:hlinkClick r:id="rId4"/>
            </a:endParaRPr>
          </a:p>
          <a:p>
            <a:pPr algn="ctr"/>
            <a:r>
              <a:rPr lang="en-US" sz="2000" dirty="0">
                <a:hlinkClick r:id="rId4"/>
              </a:rPr>
              <a:t>www.bc-systemofcare.org/training/</a:t>
            </a:r>
            <a:endParaRPr lang="en-US" sz="2000" dirty="0"/>
          </a:p>
          <a:p>
            <a:endParaRPr lang="en-US" dirty="0"/>
          </a:p>
        </p:txBody>
      </p:sp>
      <p:pic>
        <p:nvPicPr>
          <p:cNvPr id="11" name="Picture 10"/>
          <p:cNvPicPr>
            <a:picLocks noChangeAspect="1"/>
          </p:cNvPicPr>
          <p:nvPr/>
        </p:nvPicPr>
        <p:blipFill>
          <a:blip r:embed="rId5"/>
          <a:stretch>
            <a:fillRect/>
          </a:stretch>
        </p:blipFill>
        <p:spPr>
          <a:xfrm>
            <a:off x="9438013" y="2798206"/>
            <a:ext cx="2246889" cy="3377819"/>
          </a:xfrm>
          <a:prstGeom prst="rect">
            <a:avLst/>
          </a:prstGeom>
        </p:spPr>
      </p:pic>
      <p:sp>
        <p:nvSpPr>
          <p:cNvPr id="7" name="Content Placeholder 6"/>
          <p:cNvSpPr>
            <a:spLocks noGrp="1"/>
          </p:cNvSpPr>
          <p:nvPr>
            <p:ph idx="1"/>
          </p:nvPr>
        </p:nvSpPr>
        <p:spPr>
          <a:xfrm>
            <a:off x="677333" y="1564732"/>
            <a:ext cx="8596667" cy="4243769"/>
          </a:xfrm>
        </p:spPr>
        <p:txBody>
          <a:bodyPr>
            <a:normAutofit fontScale="85000" lnSpcReduction="10000"/>
          </a:bodyPr>
          <a:lstStyle/>
          <a:p>
            <a:r>
              <a:rPr lang="en-US" dirty="0"/>
              <a:t>QPR (Question, Persuade, and Refer)</a:t>
            </a:r>
          </a:p>
          <a:p>
            <a:pPr lvl="1"/>
            <a:r>
              <a:rPr lang="en-US" dirty="0"/>
              <a:t>Virtual or In-person </a:t>
            </a:r>
          </a:p>
          <a:p>
            <a:r>
              <a:rPr lang="en-US" dirty="0"/>
              <a:t>Youth QPR (Question, Persuade, and Refer)</a:t>
            </a:r>
          </a:p>
          <a:p>
            <a:pPr lvl="1"/>
            <a:r>
              <a:rPr lang="en-US" dirty="0"/>
              <a:t>Virtual or In-person </a:t>
            </a:r>
          </a:p>
          <a:p>
            <a:r>
              <a:rPr lang="en-US" dirty="0"/>
              <a:t>Mental Health First Aid </a:t>
            </a:r>
          </a:p>
          <a:p>
            <a:r>
              <a:rPr lang="en-US" dirty="0"/>
              <a:t>Youth Mental Health First Aid</a:t>
            </a:r>
          </a:p>
          <a:p>
            <a:pPr marL="0" indent="0">
              <a:buNone/>
            </a:pPr>
            <a:r>
              <a:rPr lang="en-US" dirty="0"/>
              <a:t>Archived trainings: </a:t>
            </a:r>
          </a:p>
          <a:p>
            <a:r>
              <a:rPr lang="en-US" dirty="0"/>
              <a:t> BC SOC Youtube:</a:t>
            </a:r>
          </a:p>
          <a:p>
            <a:pPr marL="685800" lvl="1"/>
            <a:r>
              <a:rPr lang="en-US" dirty="0">
                <a:hlinkClick r:id="rId6"/>
              </a:rPr>
              <a:t>https://www.youtube.com/channel/UCDKZZQif0q0YIqfBgkEGc4Q</a:t>
            </a:r>
            <a:r>
              <a:rPr lang="en-US" dirty="0"/>
              <a:t> </a:t>
            </a:r>
          </a:p>
          <a:p>
            <a:r>
              <a:rPr lang="en-US" dirty="0"/>
              <a:t>Beacon: </a:t>
            </a:r>
          </a:p>
          <a:p>
            <a:pPr lvl="1"/>
            <a:r>
              <a:rPr lang="en-US" dirty="0">
                <a:hlinkClick r:id="rId7"/>
              </a:rPr>
              <a:t>https://www.beaconhealthoptions.com/providers/beacon/important-tools/webinars/archive/</a:t>
            </a:r>
            <a:r>
              <a:rPr lang="en-US" dirty="0"/>
              <a:t> </a:t>
            </a:r>
          </a:p>
          <a:p>
            <a:r>
              <a:rPr lang="en-US" dirty="0"/>
              <a:t>Prevent Suicide PA: </a:t>
            </a:r>
          </a:p>
          <a:p>
            <a:pPr lvl="1"/>
            <a:r>
              <a:rPr lang="en-US" dirty="0">
                <a:hlinkClick r:id="rId8"/>
              </a:rPr>
              <a:t>https://www.preventsuicidepa.org/trainings/all-trainings/</a:t>
            </a:r>
            <a:endParaRPr lang="en-US" dirty="0"/>
          </a:p>
          <a:p>
            <a:pPr lvl="1"/>
            <a:endParaRPr lang="en-US" dirty="0"/>
          </a:p>
          <a:p>
            <a:endParaRPr lang="en-US" dirty="0"/>
          </a:p>
        </p:txBody>
      </p:sp>
    </p:spTree>
    <p:extLst>
      <p:ext uri="{BB962C8B-B14F-4D97-AF65-F5344CB8AC3E}">
        <p14:creationId xmlns:p14="http://schemas.microsoft.com/office/powerpoint/2010/main" val="2264885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58982"/>
          </a:xfrm>
        </p:spPr>
        <p:txBody>
          <a:bodyPr>
            <a:normAutofit/>
          </a:bodyPr>
          <a:lstStyle/>
          <a:p>
            <a:r>
              <a:rPr lang="en-US" sz="4000" b="1" dirty="0"/>
              <a:t>Next meeting </a:t>
            </a:r>
          </a:p>
        </p:txBody>
      </p:sp>
      <p:sp>
        <p:nvSpPr>
          <p:cNvPr id="3" name="Content Placeholder 2"/>
          <p:cNvSpPr>
            <a:spLocks noGrp="1"/>
          </p:cNvSpPr>
          <p:nvPr>
            <p:ph idx="1"/>
          </p:nvPr>
        </p:nvSpPr>
        <p:spPr>
          <a:xfrm>
            <a:off x="677334" y="1793967"/>
            <a:ext cx="8596668" cy="4247396"/>
          </a:xfrm>
        </p:spPr>
        <p:txBody>
          <a:bodyPr>
            <a:normAutofit/>
          </a:bodyPr>
          <a:lstStyle/>
          <a:p>
            <a:r>
              <a:rPr lang="en-US" sz="3600" b="1" dirty="0"/>
              <a:t>Date: October 28th  at 1:30pm  </a:t>
            </a:r>
          </a:p>
          <a:p>
            <a:r>
              <a:rPr lang="en-US" sz="3600" b="1" dirty="0"/>
              <a:t>Zoom link will be sent </a:t>
            </a:r>
          </a:p>
        </p:txBody>
      </p:sp>
      <p:sp>
        <p:nvSpPr>
          <p:cNvPr id="4" name="Slide Number Placeholder 3"/>
          <p:cNvSpPr>
            <a:spLocks noGrp="1"/>
          </p:cNvSpPr>
          <p:nvPr>
            <p:ph type="sldNum" sz="quarter" idx="12"/>
          </p:nvPr>
        </p:nvSpPr>
        <p:spPr/>
        <p:txBody>
          <a:bodyPr/>
          <a:lstStyle/>
          <a:p>
            <a:fld id="{5D7FE806-1C63-4ECA-B0B7-914BA92DD0D1}" type="slidenum">
              <a:rPr lang="en-US" smtClean="0"/>
              <a:t>28</a:t>
            </a:fld>
            <a:endParaRPr lang="en-US" dirty="0"/>
          </a:p>
        </p:txBody>
      </p:sp>
      <p:pic>
        <p:nvPicPr>
          <p:cNvPr id="6" name="Picture 5" descr="Diary School Office - Free vector graphic on Pixabay"/>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13746" y="3221866"/>
            <a:ext cx="4618182" cy="3184621"/>
          </a:xfrm>
          <a:prstGeom prst="rect">
            <a:avLst/>
          </a:prstGeom>
        </p:spPr>
      </p:pic>
      <p:pic>
        <p:nvPicPr>
          <p:cNvPr id="7" name="Picture 6"/>
          <p:cNvPicPr>
            <a:picLocks noChangeAspect="1"/>
          </p:cNvPicPr>
          <p:nvPr/>
        </p:nvPicPr>
        <p:blipFill>
          <a:blip r:embed="rId3"/>
          <a:stretch>
            <a:fillRect/>
          </a:stretch>
        </p:blipFill>
        <p:spPr>
          <a:xfrm rot="3480000">
            <a:off x="6539597" y="3699717"/>
            <a:ext cx="695082" cy="1044939"/>
          </a:xfrm>
          <a:prstGeom prst="rect">
            <a:avLst/>
          </a:prstGeom>
        </p:spPr>
      </p:pic>
    </p:spTree>
    <p:extLst>
      <p:ext uri="{BB962C8B-B14F-4D97-AF65-F5344CB8AC3E}">
        <p14:creationId xmlns:p14="http://schemas.microsoft.com/office/powerpoint/2010/main" val="1589306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25083"/>
            <a:ext cx="7240539" cy="2112392"/>
          </a:xfrm>
          <a:solidFill>
            <a:schemeClr val="bg1">
              <a:alpha val="58000"/>
            </a:schemeClr>
          </a:solidFill>
        </p:spPr>
        <p:txBody>
          <a:bodyPr>
            <a:normAutofit/>
          </a:bodyPr>
          <a:lstStyle/>
          <a:p>
            <a:pPr algn="ctr"/>
            <a:r>
              <a:rPr lang="en-US" sz="4000" dirty="0"/>
              <a:t>NAMI Helpline Launches </a:t>
            </a:r>
            <a:br>
              <a:rPr lang="en-US" sz="4000" dirty="0"/>
            </a:br>
            <a:r>
              <a:rPr lang="en-US" sz="4000" dirty="0"/>
              <a:t>New Nationwide </a:t>
            </a:r>
            <a:br>
              <a:rPr lang="en-US" sz="4000" dirty="0"/>
            </a:br>
            <a:r>
              <a:rPr lang="en-US" sz="4000" dirty="0"/>
              <a:t>Texting Support Option</a:t>
            </a:r>
          </a:p>
        </p:txBody>
      </p:sp>
      <p:sp>
        <p:nvSpPr>
          <p:cNvPr id="3" name="Slide Number Placeholder 2"/>
          <p:cNvSpPr>
            <a:spLocks noGrp="1"/>
          </p:cNvSpPr>
          <p:nvPr>
            <p:ph type="sldNum" sz="quarter" idx="12"/>
          </p:nvPr>
        </p:nvSpPr>
        <p:spPr/>
        <p:txBody>
          <a:bodyPr/>
          <a:lstStyle/>
          <a:p>
            <a:fld id="{5D7FE806-1C63-4ECA-B0B7-914BA92DD0D1}" type="slidenum">
              <a:rPr lang="en-US" smtClean="0"/>
              <a:t>29</a:t>
            </a:fld>
            <a:endParaRPr lang="en-US" dirty="0"/>
          </a:p>
        </p:txBody>
      </p:sp>
      <p:sp>
        <p:nvSpPr>
          <p:cNvPr id="4" name="TextBox 3"/>
          <p:cNvSpPr txBox="1"/>
          <p:nvPr/>
        </p:nvSpPr>
        <p:spPr>
          <a:xfrm>
            <a:off x="677334" y="6291220"/>
            <a:ext cx="10648758" cy="369332"/>
          </a:xfrm>
          <a:prstGeom prst="rect">
            <a:avLst/>
          </a:prstGeom>
          <a:solidFill>
            <a:schemeClr val="bg1">
              <a:alpha val="40000"/>
            </a:schemeClr>
          </a:solidFill>
        </p:spPr>
        <p:txBody>
          <a:bodyPr wrap="square" rtlCol="0">
            <a:spAutoFit/>
          </a:bodyPr>
          <a:lstStyle/>
          <a:p>
            <a:r>
              <a:rPr lang="en-US" dirty="0">
                <a:hlinkClick r:id="rId2"/>
              </a:rPr>
              <a:t>https://www.bc-systemofcare.org/nami-helpline-launches-new-nationwide-texting-support-option/</a:t>
            </a:r>
            <a:endParaRPr lang="en-US" dirty="0"/>
          </a:p>
        </p:txBody>
      </p:sp>
      <p:pic>
        <p:nvPicPr>
          <p:cNvPr id="6" name="Picture 5"/>
          <p:cNvPicPr>
            <a:picLocks noChangeAspect="1"/>
          </p:cNvPicPr>
          <p:nvPr/>
        </p:nvPicPr>
        <p:blipFill>
          <a:blip r:embed="rId3"/>
          <a:stretch>
            <a:fillRect/>
          </a:stretch>
        </p:blipFill>
        <p:spPr>
          <a:xfrm>
            <a:off x="677334" y="2602837"/>
            <a:ext cx="7153275" cy="3438525"/>
          </a:xfrm>
          <a:prstGeom prst="rect">
            <a:avLst/>
          </a:prstGeom>
        </p:spPr>
      </p:pic>
      <p:sp>
        <p:nvSpPr>
          <p:cNvPr id="7" name="TextBox 6"/>
          <p:cNvSpPr txBox="1"/>
          <p:nvPr/>
        </p:nvSpPr>
        <p:spPr>
          <a:xfrm>
            <a:off x="8063346" y="1811245"/>
            <a:ext cx="3262746" cy="4247317"/>
          </a:xfrm>
          <a:prstGeom prst="rect">
            <a:avLst/>
          </a:prstGeom>
          <a:solidFill>
            <a:schemeClr val="bg1">
              <a:alpha val="67000"/>
            </a:schemeClr>
          </a:solidFill>
        </p:spPr>
        <p:txBody>
          <a:bodyPr wrap="square" rtlCol="0">
            <a:spAutoFit/>
          </a:bodyPr>
          <a:lstStyle/>
          <a:p>
            <a:r>
              <a:rPr lang="en-US" dirty="0">
                <a:hlinkClick r:id="rId4"/>
              </a:rPr>
              <a:t>https://www.nami.org/help</a:t>
            </a:r>
            <a:endParaRPr lang="en-US" dirty="0"/>
          </a:p>
          <a:p>
            <a:r>
              <a:rPr lang="en-US" dirty="0"/>
              <a:t>(Chat box at bottom of the webpage)</a:t>
            </a:r>
          </a:p>
          <a:p>
            <a:endParaRPr lang="en-US" dirty="0"/>
          </a:p>
          <a:p>
            <a:r>
              <a:rPr lang="en-US" b="1" dirty="0"/>
              <a:t>The NAMI HelpLine can be reached Monday through Friday, 10 a.m. – 10 p.m., ET.</a:t>
            </a:r>
          </a:p>
          <a:p>
            <a:br>
              <a:rPr lang="en-US" dirty="0"/>
            </a:br>
            <a:r>
              <a:rPr lang="en-US" dirty="0"/>
              <a:t>Call </a:t>
            </a:r>
            <a:r>
              <a:rPr lang="en-US" dirty="0">
                <a:hlinkClick r:id="rId5"/>
              </a:rPr>
              <a:t>1-800-950-NAMI (6264)</a:t>
            </a:r>
            <a:br>
              <a:rPr lang="en-US" dirty="0"/>
            </a:br>
            <a:br>
              <a:rPr lang="en-US" dirty="0"/>
            </a:br>
            <a:r>
              <a:rPr lang="en-US" dirty="0"/>
              <a:t>Text "HelpLine" to </a:t>
            </a:r>
            <a:r>
              <a:rPr lang="en-US" dirty="0">
                <a:hlinkClick r:id="rId6"/>
              </a:rPr>
              <a:t>62640</a:t>
            </a:r>
            <a:r>
              <a:rPr lang="en-US" dirty="0"/>
              <a:t> </a:t>
            </a:r>
            <a:br>
              <a:rPr lang="en-US" dirty="0"/>
            </a:br>
            <a:br>
              <a:rPr lang="en-US" dirty="0"/>
            </a:br>
            <a:r>
              <a:rPr lang="en-US" dirty="0"/>
              <a:t>… or email us at </a:t>
            </a:r>
            <a:r>
              <a:rPr lang="en-US" dirty="0">
                <a:hlinkClick r:id="rId7"/>
              </a:rPr>
              <a:t>helpline@nami.org</a:t>
            </a:r>
            <a:endParaRPr lang="en-US" dirty="0"/>
          </a:p>
        </p:txBody>
      </p:sp>
    </p:spTree>
    <p:extLst>
      <p:ext uri="{BB962C8B-B14F-4D97-AF65-F5344CB8AC3E}">
        <p14:creationId xmlns:p14="http://schemas.microsoft.com/office/powerpoint/2010/main" val="3582557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FE806-1C63-4ECA-B0B7-914BA92DD0D1}" type="slidenum">
              <a:rPr lang="en-US" smtClean="0"/>
              <a:t>3</a:t>
            </a:fld>
            <a:endParaRPr lang="en-US" dirty="0"/>
          </a:p>
        </p:txBody>
      </p:sp>
      <p:pic>
        <p:nvPicPr>
          <p:cNvPr id="6" name="Picture 5"/>
          <p:cNvPicPr>
            <a:picLocks noChangeAspect="1"/>
          </p:cNvPicPr>
          <p:nvPr/>
        </p:nvPicPr>
        <p:blipFill>
          <a:blip r:embed="rId3"/>
          <a:stretch>
            <a:fillRect/>
          </a:stretch>
        </p:blipFill>
        <p:spPr>
          <a:xfrm>
            <a:off x="7908444" y="632481"/>
            <a:ext cx="2246889" cy="3377819"/>
          </a:xfrm>
          <a:prstGeom prst="rect">
            <a:avLst/>
          </a:prstGeom>
        </p:spPr>
      </p:pic>
      <p:pic>
        <p:nvPicPr>
          <p:cNvPr id="7" name="Picture 6"/>
          <p:cNvPicPr>
            <a:picLocks noChangeAspect="1"/>
          </p:cNvPicPr>
          <p:nvPr/>
        </p:nvPicPr>
        <p:blipFill>
          <a:blip r:embed="rId4"/>
          <a:stretch>
            <a:fillRect/>
          </a:stretch>
        </p:blipFill>
        <p:spPr>
          <a:xfrm>
            <a:off x="10604175" y="4675070"/>
            <a:ext cx="1103472" cy="542591"/>
          </a:xfrm>
          <a:prstGeom prst="rect">
            <a:avLst/>
          </a:prstGeom>
        </p:spPr>
      </p:pic>
      <p:sp>
        <p:nvSpPr>
          <p:cNvPr id="12" name="Text Box 2"/>
          <p:cNvSpPr txBox="1">
            <a:spLocks noChangeArrowheads="1"/>
          </p:cNvSpPr>
          <p:nvPr/>
        </p:nvSpPr>
        <p:spPr bwMode="auto">
          <a:xfrm>
            <a:off x="7418842" y="4169229"/>
            <a:ext cx="3026979" cy="155427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algn="ctr">
              <a:spcBef>
                <a:spcPts val="0"/>
              </a:spcBef>
              <a:spcAft>
                <a:spcPts val="0"/>
              </a:spcAft>
            </a:pPr>
            <a:r>
              <a:rPr lang="en-US" sz="1400" b="1" dirty="0">
                <a:solidFill>
                  <a:srgbClr val="000000"/>
                </a:solidFill>
                <a:latin typeface="Calibri" panose="020F0502020204030204" pitchFamily="34" charset="0"/>
                <a:ea typeface="Calibri" panose="020F0502020204030204" pitchFamily="34" charset="0"/>
              </a:rPr>
              <a:t>08.26.22 </a:t>
            </a:r>
            <a:r>
              <a:rPr lang="en-US" sz="1400" b="1" kern="1200" dirty="0">
                <a:solidFill>
                  <a:srgbClr val="000000"/>
                </a:solidFill>
                <a:effectLst/>
                <a:latin typeface="Calibri" panose="020F0502020204030204" pitchFamily="34" charset="0"/>
                <a:ea typeface="Calibri" panose="020F0502020204030204" pitchFamily="34" charset="0"/>
              </a:rPr>
              <a:t>PowerPoint</a:t>
            </a:r>
            <a:endParaRPr lang="en-US" sz="14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u="sng" kern="1200" dirty="0">
                <a:solidFill>
                  <a:srgbClr val="7030A0"/>
                </a:solidFill>
                <a:effectLst/>
                <a:latin typeface="Vijaya" panose="020B0604020202020204" pitchFamily="34" charset="0"/>
                <a:ea typeface="Calibri" panose="020F0502020204030204" pitchFamily="34" charset="0"/>
                <a:cs typeface="Times New Roman" panose="02020603050405020304" pitchFamily="18" charset="0"/>
                <a:hlinkClick r:id="rId5"/>
              </a:rPr>
              <a:t>http://www.bc-systemofcare.org/zero-suicide/</a:t>
            </a:r>
            <a:endParaRPr lang="en-US" sz="14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b="1" kern="1200" dirty="0">
                <a:solidFill>
                  <a:srgbClr val="000000"/>
                </a:solidFill>
                <a:effectLst/>
                <a:latin typeface="Calibri" panose="020F0502020204030204" pitchFamily="34" charset="0"/>
                <a:ea typeface="Calibri" panose="020F0502020204030204" pitchFamily="34" charset="0"/>
              </a:rPr>
              <a:t> </a:t>
            </a:r>
            <a:endParaRPr lang="en-US" sz="14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b="1" kern="1200" dirty="0">
                <a:solidFill>
                  <a:srgbClr val="000000"/>
                </a:solidFill>
                <a:effectLst/>
                <a:latin typeface="Calibri" panose="020F0502020204030204" pitchFamily="34" charset="0"/>
                <a:ea typeface="Calibri" panose="020F0502020204030204" pitchFamily="34" charset="0"/>
              </a:rPr>
              <a:t>Please use this PowerPoint as the minutes from last meeting </a:t>
            </a:r>
            <a:endParaRPr lang="en-US" sz="14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100" kern="1200" dirty="0">
                <a:solidFill>
                  <a:srgbClr val="000000"/>
                </a:solidFill>
                <a:effectLst/>
                <a:latin typeface="Vijaya" panose="020B0604020202020204" pitchFamily="34"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sp>
        <p:nvSpPr>
          <p:cNvPr id="4" name="TextBox 3"/>
          <p:cNvSpPr txBox="1"/>
          <p:nvPr/>
        </p:nvSpPr>
        <p:spPr>
          <a:xfrm>
            <a:off x="467591" y="341657"/>
            <a:ext cx="6872074" cy="6186309"/>
          </a:xfrm>
          <a:prstGeom prst="rect">
            <a:avLst/>
          </a:prstGeom>
          <a:noFill/>
          <a:ln w="57150">
            <a:solidFill>
              <a:srgbClr val="26BCC2"/>
            </a:solidFill>
          </a:ln>
        </p:spPr>
        <p:txBody>
          <a:bodyPr wrap="square" rtlCol="0">
            <a:spAutoFit/>
          </a:bodyPr>
          <a:lstStyle/>
          <a:p>
            <a:pPr lvl="1"/>
            <a:endParaRPr lang="en-US" b="1" u="sng" dirty="0"/>
          </a:p>
          <a:p>
            <a:pPr lvl="1"/>
            <a:r>
              <a:rPr lang="en-US" b="1" u="sng" dirty="0"/>
              <a:t>Zero Suicide Meeting</a:t>
            </a:r>
          </a:p>
          <a:p>
            <a:pPr lvl="1"/>
            <a:r>
              <a:rPr lang="en-US" b="1" dirty="0"/>
              <a:t>August 26, 2022 Attendance:</a:t>
            </a:r>
          </a:p>
          <a:p>
            <a:pPr lvl="1"/>
            <a:endParaRPr lang="en-US" b="1" dirty="0"/>
          </a:p>
          <a:p>
            <a:pPr lvl="1"/>
            <a:r>
              <a:rPr lang="en-US" dirty="0"/>
              <a:t>Marcelle Scott, CRS</a:t>
            </a:r>
          </a:p>
          <a:p>
            <a:pPr lvl="1"/>
            <a:r>
              <a:rPr lang="en-US" dirty="0"/>
              <a:t>Elisia Majors, BCBH</a:t>
            </a:r>
          </a:p>
          <a:p>
            <a:pPr lvl="1"/>
            <a:r>
              <a:rPr lang="en-US" dirty="0"/>
              <a:t>Stephanie Santoro, AHCI</a:t>
            </a:r>
          </a:p>
          <a:p>
            <a:pPr lvl="1"/>
            <a:r>
              <a:rPr lang="en-US" dirty="0"/>
              <a:t>Bonnie Palmieri, AHCI</a:t>
            </a:r>
          </a:p>
          <a:p>
            <a:pPr lvl="1"/>
            <a:r>
              <a:rPr lang="en-US" dirty="0"/>
              <a:t>Kim Hall, ETC</a:t>
            </a:r>
          </a:p>
          <a:p>
            <a:pPr lvl="1"/>
            <a:r>
              <a:rPr lang="en-US" dirty="0"/>
              <a:t>Sarah Lozier, </a:t>
            </a:r>
            <a:r>
              <a:rPr lang="en-US" dirty="0" err="1"/>
              <a:t>Merakey</a:t>
            </a:r>
            <a:endParaRPr lang="en-US" dirty="0"/>
          </a:p>
          <a:p>
            <a:pPr lvl="1"/>
            <a:r>
              <a:rPr lang="en-US" dirty="0"/>
              <a:t>Susan Smith, BCRC/BC YAP</a:t>
            </a:r>
          </a:p>
          <a:p>
            <a:pPr lvl="1"/>
            <a:r>
              <a:rPr lang="en-US" dirty="0"/>
              <a:t>Traci Hughes, BCRC</a:t>
            </a:r>
          </a:p>
          <a:p>
            <a:pPr lvl="1"/>
            <a:r>
              <a:rPr lang="en-US" dirty="0"/>
              <a:t>Annamarie </a:t>
            </a:r>
            <a:r>
              <a:rPr lang="en-US" dirty="0" err="1"/>
              <a:t>Peretta</a:t>
            </a:r>
            <a:r>
              <a:rPr lang="en-US" dirty="0"/>
              <a:t>, CFST</a:t>
            </a:r>
          </a:p>
          <a:p>
            <a:pPr lvl="1"/>
            <a:r>
              <a:rPr lang="en-US" dirty="0"/>
              <a:t>Rachel Kyle, HVHS</a:t>
            </a:r>
          </a:p>
          <a:p>
            <a:pPr lvl="1"/>
            <a:r>
              <a:rPr lang="en-US" dirty="0"/>
              <a:t>Bree Piper, VA </a:t>
            </a:r>
            <a:r>
              <a:rPr lang="en-US" dirty="0" err="1"/>
              <a:t>Pgh</a:t>
            </a:r>
            <a:endParaRPr lang="en-US" dirty="0"/>
          </a:p>
          <a:p>
            <a:pPr lvl="1"/>
            <a:r>
              <a:rPr lang="en-US" dirty="0"/>
              <a:t>Nicole Gallagher, VA </a:t>
            </a:r>
            <a:r>
              <a:rPr lang="en-US" dirty="0" err="1"/>
              <a:t>Pgh</a:t>
            </a:r>
            <a:endParaRPr lang="en-US" dirty="0"/>
          </a:p>
          <a:p>
            <a:pPr lvl="1"/>
            <a:r>
              <a:rPr lang="en-US" dirty="0"/>
              <a:t>April Milam, </a:t>
            </a:r>
            <a:r>
              <a:rPr lang="en-US" dirty="0" err="1"/>
              <a:t>Wessley</a:t>
            </a:r>
            <a:r>
              <a:rPr lang="en-US" dirty="0"/>
              <a:t> Family Services</a:t>
            </a:r>
          </a:p>
          <a:p>
            <a:pPr lvl="1"/>
            <a:r>
              <a:rPr lang="en-US" dirty="0"/>
              <a:t>Melissa </a:t>
            </a:r>
            <a:r>
              <a:rPr lang="en-US" dirty="0" err="1"/>
              <a:t>Schwilm</a:t>
            </a:r>
            <a:r>
              <a:rPr lang="en-US" dirty="0"/>
              <a:t>, Catholic Charities</a:t>
            </a:r>
          </a:p>
          <a:p>
            <a:pPr lvl="1"/>
            <a:r>
              <a:rPr lang="en-US" dirty="0"/>
              <a:t>Brian Kane, Pressley Ridge</a:t>
            </a:r>
          </a:p>
          <a:p>
            <a:pPr lvl="1"/>
            <a:r>
              <a:rPr lang="en-US" dirty="0"/>
              <a:t>Janet </a:t>
            </a:r>
            <a:r>
              <a:rPr lang="en-US" dirty="0" err="1"/>
              <a:t>Arida</a:t>
            </a:r>
            <a:r>
              <a:rPr lang="en-US" dirty="0"/>
              <a:t>, Highmark Caring Place</a:t>
            </a:r>
          </a:p>
          <a:p>
            <a:pPr lvl="1"/>
            <a:r>
              <a:rPr lang="en-US" dirty="0"/>
              <a:t>Jodi </a:t>
            </a:r>
            <a:r>
              <a:rPr lang="en-US" dirty="0" err="1"/>
              <a:t>Platz</a:t>
            </a:r>
            <a:r>
              <a:rPr lang="en-US" dirty="0"/>
              <a:t>, Community Alternatives</a:t>
            </a:r>
          </a:p>
          <a:p>
            <a:pPr lvl="0"/>
            <a:endParaRPr lang="en-US" dirty="0"/>
          </a:p>
        </p:txBody>
      </p:sp>
      <p:sp>
        <p:nvSpPr>
          <p:cNvPr id="2" name="TextBox 1"/>
          <p:cNvSpPr txBox="1"/>
          <p:nvPr/>
        </p:nvSpPr>
        <p:spPr>
          <a:xfrm>
            <a:off x="4382091" y="1455854"/>
            <a:ext cx="3241964" cy="3139321"/>
          </a:xfrm>
          <a:prstGeom prst="rect">
            <a:avLst/>
          </a:prstGeom>
          <a:noFill/>
        </p:spPr>
        <p:txBody>
          <a:bodyPr wrap="square" rtlCol="0">
            <a:spAutoFit/>
          </a:bodyPr>
          <a:lstStyle/>
          <a:p>
            <a:pPr lvl="0"/>
            <a:r>
              <a:rPr lang="en-US" dirty="0"/>
              <a:t>Heather Vogel, TPN</a:t>
            </a:r>
          </a:p>
          <a:p>
            <a:pPr lvl="0"/>
            <a:r>
              <a:rPr lang="en-US" dirty="0"/>
              <a:t>Heather Prince, TPN</a:t>
            </a:r>
          </a:p>
          <a:p>
            <a:pPr lvl="0"/>
            <a:r>
              <a:rPr lang="en-US" dirty="0" err="1"/>
              <a:t>Mandi</a:t>
            </a:r>
            <a:r>
              <a:rPr lang="en-US" dirty="0"/>
              <a:t> Rea, TPN</a:t>
            </a:r>
          </a:p>
          <a:p>
            <a:pPr lvl="0"/>
            <a:r>
              <a:rPr lang="en-US" dirty="0"/>
              <a:t>Kathy Graziano, TPN</a:t>
            </a:r>
          </a:p>
          <a:p>
            <a:pPr lvl="0"/>
            <a:r>
              <a:rPr lang="en-US" dirty="0"/>
              <a:t>Rick Mattia, NAMI</a:t>
            </a:r>
          </a:p>
          <a:p>
            <a:pPr lvl="0"/>
            <a:r>
              <a:rPr lang="en-US" dirty="0"/>
              <a:t>Dave Aitken, NAMI</a:t>
            </a:r>
          </a:p>
          <a:p>
            <a:pPr lvl="0"/>
            <a:r>
              <a:rPr lang="en-US" dirty="0"/>
              <a:t>Patty </a:t>
            </a:r>
            <a:r>
              <a:rPr lang="en-US" dirty="0" err="1"/>
              <a:t>Hodovanich</a:t>
            </a:r>
            <a:r>
              <a:rPr lang="en-US" dirty="0"/>
              <a:t>, NW</a:t>
            </a:r>
          </a:p>
          <a:p>
            <a:pPr lvl="0"/>
            <a:r>
              <a:rPr lang="en-US" dirty="0"/>
              <a:t>Joanne Koehler, MHA</a:t>
            </a:r>
          </a:p>
          <a:p>
            <a:pPr lvl="0"/>
            <a:r>
              <a:rPr lang="en-US" dirty="0"/>
              <a:t>Abby Opal, FPC</a:t>
            </a:r>
          </a:p>
          <a:p>
            <a:pPr lvl="0"/>
            <a:r>
              <a:rPr lang="en-US" dirty="0"/>
              <a:t>Katie </a:t>
            </a:r>
            <a:r>
              <a:rPr lang="en-US" dirty="0" err="1"/>
              <a:t>DeBrowa</a:t>
            </a:r>
            <a:r>
              <a:rPr lang="en-US" dirty="0"/>
              <a:t>, survivor</a:t>
            </a:r>
          </a:p>
          <a:p>
            <a:pPr lvl="0"/>
            <a:endParaRPr lang="en-US" dirty="0"/>
          </a:p>
        </p:txBody>
      </p:sp>
    </p:spTree>
    <p:extLst>
      <p:ext uri="{BB962C8B-B14F-4D97-AF65-F5344CB8AC3E}">
        <p14:creationId xmlns:p14="http://schemas.microsoft.com/office/powerpoint/2010/main" val="495396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ronicles of the ShoeSquirrel: January 20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09" y="671415"/>
            <a:ext cx="3502979" cy="3931920"/>
          </a:xfrm>
          <a:prstGeom prst="rect">
            <a:avLst/>
          </a:prstGeom>
          <a:effectLst>
            <a:softEdge rad="317500"/>
          </a:effectLst>
        </p:spPr>
      </p:pic>
      <p:sp>
        <p:nvSpPr>
          <p:cNvPr id="2" name="Title 1"/>
          <p:cNvSpPr>
            <a:spLocks noGrp="1"/>
          </p:cNvSpPr>
          <p:nvPr>
            <p:ph type="title"/>
          </p:nvPr>
        </p:nvSpPr>
        <p:spPr>
          <a:xfrm>
            <a:off x="3938408" y="1201946"/>
            <a:ext cx="5457514" cy="5204541"/>
          </a:xfrm>
        </p:spPr>
        <p:txBody>
          <a:bodyPr>
            <a:normAutofit fontScale="90000"/>
          </a:bodyPr>
          <a:lstStyle/>
          <a:p>
            <a:r>
              <a:rPr lang="en-US" sz="2800" b="1" dirty="0">
                <a:solidFill>
                  <a:schemeClr val="accent2">
                    <a:lumMod val="50000"/>
                  </a:schemeClr>
                </a:solidFill>
              </a:rPr>
              <a:t>Check out the website:  </a:t>
            </a:r>
            <a:br>
              <a:rPr lang="en-US" sz="2800" b="1" dirty="0">
                <a:solidFill>
                  <a:schemeClr val="accent2">
                    <a:lumMod val="50000"/>
                  </a:schemeClr>
                </a:solidFill>
              </a:rPr>
            </a:br>
            <a:r>
              <a:rPr lang="en-US" sz="2800" b="1" dirty="0">
                <a:solidFill>
                  <a:schemeClr val="accent2">
                    <a:lumMod val="50000"/>
                  </a:schemeClr>
                </a:solidFill>
                <a:hlinkClick r:id="rId4"/>
              </a:rPr>
              <a:t>http://www.bc-systemofcare.org/</a:t>
            </a:r>
            <a:r>
              <a:rPr lang="en-US" sz="2800" b="1" dirty="0">
                <a:solidFill>
                  <a:schemeClr val="accent2">
                    <a:lumMod val="50000"/>
                  </a:schemeClr>
                </a:solidFill>
              </a:rPr>
              <a:t> </a:t>
            </a:r>
            <a:br>
              <a:rPr lang="en-US" sz="2800" b="1" dirty="0">
                <a:solidFill>
                  <a:schemeClr val="accent2">
                    <a:lumMod val="50000"/>
                  </a:schemeClr>
                </a:solidFill>
              </a:rPr>
            </a:br>
            <a:br>
              <a:rPr lang="en-US" sz="2800" b="1" dirty="0">
                <a:solidFill>
                  <a:schemeClr val="accent2">
                    <a:lumMod val="50000"/>
                  </a:schemeClr>
                </a:solidFill>
              </a:rPr>
            </a:br>
            <a:r>
              <a:rPr lang="en-US" sz="2800" b="1" dirty="0">
                <a:solidFill>
                  <a:schemeClr val="accent2">
                    <a:lumMod val="50000"/>
                  </a:schemeClr>
                </a:solidFill>
              </a:rPr>
              <a:t>Send updates to: </a:t>
            </a:r>
            <a:r>
              <a:rPr lang="en-US" sz="2800" b="1" dirty="0">
                <a:solidFill>
                  <a:schemeClr val="tx1"/>
                </a:solidFill>
                <a:hlinkClick r:id="rId5"/>
              </a:rPr>
              <a:t>SOCwebmaster@ahci.org</a:t>
            </a:r>
            <a:br>
              <a:rPr lang="en-US" sz="2800" b="1" dirty="0">
                <a:solidFill>
                  <a:schemeClr val="tx1"/>
                </a:solidFill>
              </a:rPr>
            </a:br>
            <a:br>
              <a:rPr lang="en-US" sz="2800" b="1" dirty="0">
                <a:solidFill>
                  <a:schemeClr val="tx1"/>
                </a:solidFill>
              </a:rPr>
            </a:br>
            <a:r>
              <a:rPr lang="en-US" sz="2800" b="1" dirty="0"/>
              <a:t>SOC YouTube channel: </a:t>
            </a:r>
            <a:br>
              <a:rPr lang="en-US" sz="2800" dirty="0"/>
            </a:br>
            <a:r>
              <a:rPr lang="en-US" sz="2800" u="sng" dirty="0">
                <a:hlinkClick r:id="rId6"/>
              </a:rPr>
              <a:t>https://www.youtube.com/watch?v=GY4rLQJRAcM&amp;list=PL6lF8gWeCfKyHgu4A5RKl1SX7kH2BJrC-&amp;index=2</a:t>
            </a:r>
            <a:br>
              <a:rPr lang="en-US" sz="2800" u="sng" dirty="0"/>
            </a:br>
            <a:br>
              <a:rPr lang="en-US" sz="2800" dirty="0"/>
            </a:br>
            <a:br>
              <a:rPr lang="en-US" sz="2800" dirty="0"/>
            </a:br>
            <a:r>
              <a:rPr lang="en-US" sz="2800" b="1" dirty="0">
                <a:solidFill>
                  <a:schemeClr val="tx1"/>
                </a:solidFill>
              </a:rPr>
              <a:t> </a:t>
            </a:r>
          </a:p>
        </p:txBody>
      </p:sp>
      <p:sp>
        <p:nvSpPr>
          <p:cNvPr id="5" name="Slide Number Placeholder 4"/>
          <p:cNvSpPr>
            <a:spLocks noGrp="1"/>
          </p:cNvSpPr>
          <p:nvPr>
            <p:ph type="sldNum" sz="quarter" idx="12"/>
          </p:nvPr>
        </p:nvSpPr>
        <p:spPr/>
        <p:txBody>
          <a:bodyPr/>
          <a:lstStyle/>
          <a:p>
            <a:fld id="{5D7FE806-1C63-4ECA-B0B7-914BA92DD0D1}" type="slidenum">
              <a:rPr lang="en-US" smtClean="0"/>
              <a:t>30</a:t>
            </a:fld>
            <a:endParaRPr lang="en-US" dirty="0"/>
          </a:p>
        </p:txBody>
      </p:sp>
      <p:pic>
        <p:nvPicPr>
          <p:cNvPr id="6" name="Picture 5"/>
          <p:cNvPicPr>
            <a:picLocks noChangeAspect="1"/>
          </p:cNvPicPr>
          <p:nvPr/>
        </p:nvPicPr>
        <p:blipFill>
          <a:blip r:embed="rId7"/>
          <a:stretch>
            <a:fillRect/>
          </a:stretch>
        </p:blipFill>
        <p:spPr>
          <a:xfrm rot="480000">
            <a:off x="10590109" y="5432228"/>
            <a:ext cx="810380" cy="1218269"/>
          </a:xfrm>
          <a:prstGeom prst="rect">
            <a:avLst/>
          </a:prstGeom>
        </p:spPr>
      </p:pic>
      <p:sp>
        <p:nvSpPr>
          <p:cNvPr id="7" name="TextBox 6"/>
          <p:cNvSpPr txBox="1"/>
          <p:nvPr/>
        </p:nvSpPr>
        <p:spPr>
          <a:xfrm>
            <a:off x="313509" y="409805"/>
            <a:ext cx="9406809" cy="523220"/>
          </a:xfrm>
          <a:prstGeom prst="rect">
            <a:avLst/>
          </a:prstGeom>
          <a:noFill/>
        </p:spPr>
        <p:txBody>
          <a:bodyPr wrap="square" rtlCol="0">
            <a:spAutoFit/>
          </a:bodyPr>
          <a:lstStyle/>
          <a:p>
            <a:r>
              <a:rPr lang="en-US" sz="2800" dirty="0"/>
              <a:t> </a:t>
            </a:r>
          </a:p>
        </p:txBody>
      </p:sp>
    </p:spTree>
    <p:extLst>
      <p:ext uri="{BB962C8B-B14F-4D97-AF65-F5344CB8AC3E}">
        <p14:creationId xmlns:p14="http://schemas.microsoft.com/office/powerpoint/2010/main" val="1575944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3877735" y="150026"/>
            <a:ext cx="5396268" cy="6466507"/>
          </a:xfrm>
          <a:prstGeom prst="rect">
            <a:avLst/>
          </a:prstGeom>
        </p:spPr>
      </p:pic>
      <p:sp>
        <p:nvSpPr>
          <p:cNvPr id="4" name="Slide Number Placeholder 3"/>
          <p:cNvSpPr>
            <a:spLocks noGrp="1"/>
          </p:cNvSpPr>
          <p:nvPr>
            <p:ph type="sldNum" sz="quarter" idx="12"/>
          </p:nvPr>
        </p:nvSpPr>
        <p:spPr/>
        <p:txBody>
          <a:bodyPr/>
          <a:lstStyle/>
          <a:p>
            <a:fld id="{5D7FE806-1C63-4ECA-B0B7-914BA92DD0D1}" type="slidenum">
              <a:rPr lang="en-US" smtClean="0"/>
              <a:t>31</a:t>
            </a:fld>
            <a:endParaRPr lang="en-US" dirty="0"/>
          </a:p>
        </p:txBody>
      </p:sp>
      <p:pic>
        <p:nvPicPr>
          <p:cNvPr id="2050" name="Picture 2" descr="5 steps to self-care for parents in the New Year - WHY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182880"/>
            <a:ext cx="32004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lf-Care Resources – COVID-19 Resource Ce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334" y="3337560"/>
            <a:ext cx="3101340" cy="33832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10452627" y="5361394"/>
            <a:ext cx="932769" cy="1268078"/>
          </a:xfrm>
          <a:prstGeom prst="rect">
            <a:avLst/>
          </a:prstGeom>
        </p:spPr>
      </p:pic>
    </p:spTree>
    <p:extLst>
      <p:ext uri="{BB962C8B-B14F-4D97-AF65-F5344CB8AC3E}">
        <p14:creationId xmlns:p14="http://schemas.microsoft.com/office/powerpoint/2010/main" val="2123445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7FE806-1C63-4ECA-B0B7-914BA92DD0D1}" type="slidenum">
              <a:rPr lang="en-US" smtClean="0"/>
              <a:t>32</a:t>
            </a:fld>
            <a:endParaRPr lang="en-US" dirty="0"/>
          </a:p>
        </p:txBody>
      </p:sp>
      <p:sp>
        <p:nvSpPr>
          <p:cNvPr id="5" name="Rectangle 4"/>
          <p:cNvSpPr/>
          <p:nvPr/>
        </p:nvSpPr>
        <p:spPr>
          <a:xfrm>
            <a:off x="537882" y="872134"/>
            <a:ext cx="9287436" cy="1015663"/>
          </a:xfrm>
          <a:prstGeom prst="rect">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en-US" sz="6000" b="1" cap="none" spc="0" dirty="0">
                <a:ln w="22225">
                  <a:solidFill>
                    <a:schemeClr val="accent2"/>
                  </a:solidFill>
                  <a:prstDash val="solid"/>
                </a:ln>
                <a:solidFill>
                  <a:schemeClr val="accent2">
                    <a:lumMod val="40000"/>
                    <a:lumOff val="60000"/>
                  </a:schemeClr>
                </a:solidFill>
                <a:effectLst/>
              </a:rPr>
              <a:t>Resources </a:t>
            </a:r>
          </a:p>
        </p:txBody>
      </p:sp>
      <p:pic>
        <p:nvPicPr>
          <p:cNvPr id="1026" name="Picture 2" descr="How to Share WordPress Post Drafts Using Temporary Links | Elegant Themes  Blo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09291" y="2838440"/>
            <a:ext cx="5991723" cy="2743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315406" y="3086655"/>
            <a:ext cx="2510118" cy="224676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wrap="square" rtlCol="0">
            <a:spAutoFit/>
          </a:bodyPr>
          <a:lstStyle/>
          <a:p>
            <a:r>
              <a:rPr lang="en-US" sz="2800" dirty="0">
                <a:solidFill>
                  <a:schemeClr val="accent2"/>
                </a:solidFill>
              </a:rPr>
              <a:t>Please share the following resources with anyone who can benefit </a:t>
            </a:r>
          </a:p>
        </p:txBody>
      </p:sp>
    </p:spTree>
    <p:extLst>
      <p:ext uri="{BB962C8B-B14F-4D97-AF65-F5344CB8AC3E}">
        <p14:creationId xmlns:p14="http://schemas.microsoft.com/office/powerpoint/2010/main" val="3062509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3"/>
          <p:cNvSpPr txBox="1">
            <a:spLocks noGrp="1"/>
          </p:cNvSpPr>
          <p:nvPr>
            <p:ph type="body" idx="1"/>
          </p:nvPr>
        </p:nvSpPr>
        <p:spPr>
          <a:xfrm>
            <a:off x="575008" y="361576"/>
            <a:ext cx="8751872" cy="578667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920"/>
              <a:buNone/>
            </a:pPr>
            <a:r>
              <a:rPr lang="en-US" sz="2400" b="1" dirty="0"/>
              <a:t>Food Resources </a:t>
            </a:r>
            <a:endParaRPr dirty="0"/>
          </a:p>
          <a:p>
            <a:pPr marL="342900" lvl="0" indent="-342900" algn="l" rtl="0">
              <a:spcBef>
                <a:spcPts val="1000"/>
              </a:spcBef>
              <a:spcAft>
                <a:spcPts val="0"/>
              </a:spcAft>
              <a:buSzPts val="1440"/>
              <a:buChar char="►"/>
            </a:pPr>
            <a:r>
              <a:rPr lang="en-US" u="sng" dirty="0">
                <a:solidFill>
                  <a:schemeClr val="hlink"/>
                </a:solidFill>
                <a:hlinkClick r:id="rId3"/>
              </a:rPr>
              <a:t>https://www.agriculture.pa.gov/Food_Security/Pages/Resources.aspx</a:t>
            </a:r>
            <a:endParaRPr dirty="0"/>
          </a:p>
          <a:p>
            <a:pPr marL="0" lvl="0" indent="0" algn="l" rtl="0">
              <a:spcBef>
                <a:spcPts val="1000"/>
              </a:spcBef>
              <a:spcAft>
                <a:spcPts val="0"/>
              </a:spcAft>
              <a:buSzPts val="1920"/>
              <a:buNone/>
            </a:pPr>
            <a:r>
              <a:rPr lang="en-US" sz="2400" b="1" dirty="0"/>
              <a:t>Mental Health Resources </a:t>
            </a:r>
            <a:endParaRPr dirty="0"/>
          </a:p>
          <a:p>
            <a:pPr marL="342900" lvl="0" indent="-342900" algn="l" rtl="0">
              <a:spcBef>
                <a:spcPts val="1000"/>
              </a:spcBef>
              <a:spcAft>
                <a:spcPts val="0"/>
              </a:spcAft>
              <a:buSzPts val="1440"/>
              <a:buChar char="►"/>
            </a:pPr>
            <a:r>
              <a:rPr lang="en-US" u="sng" dirty="0">
                <a:solidFill>
                  <a:schemeClr val="hlink"/>
                </a:solidFill>
                <a:hlinkClick r:id="rId4"/>
              </a:rPr>
              <a:t>https://www.pa.gov/guides/mental-health/</a:t>
            </a:r>
            <a:endParaRPr dirty="0"/>
          </a:p>
          <a:p>
            <a:pPr marL="0" lvl="0" indent="0" algn="l" rtl="0">
              <a:spcBef>
                <a:spcPts val="1000"/>
              </a:spcBef>
              <a:spcAft>
                <a:spcPts val="0"/>
              </a:spcAft>
              <a:buSzPts val="1920"/>
              <a:buNone/>
            </a:pPr>
            <a:r>
              <a:rPr lang="en-US" sz="2400" b="1" dirty="0"/>
              <a:t>Unemployment Benefits</a:t>
            </a:r>
            <a:endParaRPr sz="2400" b="1" dirty="0"/>
          </a:p>
          <a:p>
            <a:pPr marL="342900" lvl="0" indent="-342900" algn="l" rtl="0">
              <a:spcBef>
                <a:spcPts val="1000"/>
              </a:spcBef>
              <a:spcAft>
                <a:spcPts val="0"/>
              </a:spcAft>
              <a:buSzPts val="1440"/>
              <a:buChar char="►"/>
            </a:pPr>
            <a:r>
              <a:rPr lang="en-US" u="sng" dirty="0">
                <a:solidFill>
                  <a:schemeClr val="hlink"/>
                </a:solidFill>
                <a:hlinkClick r:id="rId5"/>
              </a:rPr>
              <a:t>https://www.pa.gov/guides/unemployment-benefits/</a:t>
            </a:r>
            <a:endParaRPr dirty="0"/>
          </a:p>
          <a:p>
            <a:pPr marL="0" lvl="0" indent="0" algn="l" rtl="0">
              <a:spcBef>
                <a:spcPts val="1000"/>
              </a:spcBef>
              <a:spcAft>
                <a:spcPts val="0"/>
              </a:spcAft>
              <a:buSzPts val="1920"/>
              <a:buNone/>
            </a:pPr>
            <a:r>
              <a:rPr lang="en-US" sz="2400" b="1" dirty="0"/>
              <a:t>COVID Testing</a:t>
            </a:r>
            <a:endParaRPr dirty="0"/>
          </a:p>
          <a:p>
            <a:pPr marL="342900" lvl="0" indent="-342900" algn="l" rtl="0">
              <a:spcBef>
                <a:spcPts val="1000"/>
              </a:spcBef>
              <a:spcAft>
                <a:spcPts val="0"/>
              </a:spcAft>
              <a:buSzPts val="1440"/>
              <a:buChar char="►"/>
            </a:pPr>
            <a:r>
              <a:rPr lang="en-US" u="sng" dirty="0">
                <a:solidFill>
                  <a:schemeClr val="hlink"/>
                </a:solidFill>
                <a:hlinkClick r:id="rId6"/>
              </a:rPr>
              <a:t>https://pema.maps.arcgis.com/apps/webappviewer/index.html?id=1a4c139769d646839e1549bcb6a668f1</a:t>
            </a:r>
            <a:endParaRPr dirty="0"/>
          </a:p>
          <a:p>
            <a:pPr marL="0" lvl="0" indent="0" algn="l" rtl="0">
              <a:spcBef>
                <a:spcPts val="1000"/>
              </a:spcBef>
              <a:spcAft>
                <a:spcPts val="0"/>
              </a:spcAft>
              <a:buSzPts val="1920"/>
              <a:buNone/>
            </a:pPr>
            <a:r>
              <a:rPr lang="en-US" sz="2400" b="1" dirty="0"/>
              <a:t>COVID Guidance and Resources </a:t>
            </a:r>
            <a:endParaRPr sz="2400" b="1" dirty="0"/>
          </a:p>
          <a:p>
            <a:pPr marL="342900" lvl="0" indent="-342900" algn="l" rtl="0">
              <a:spcBef>
                <a:spcPts val="1000"/>
              </a:spcBef>
              <a:spcAft>
                <a:spcPts val="0"/>
              </a:spcAft>
              <a:buSzPts val="1440"/>
              <a:buChar char="►"/>
            </a:pPr>
            <a:r>
              <a:rPr lang="en-US" u="sng" dirty="0">
                <a:solidFill>
                  <a:schemeClr val="hlink"/>
                </a:solidFill>
                <a:hlinkClick r:id="rId7"/>
              </a:rPr>
              <a:t>https://www.pa.gov/guides/responding-to-covid-19/</a:t>
            </a:r>
            <a:r>
              <a:rPr lang="en-US" dirty="0"/>
              <a:t> </a:t>
            </a:r>
          </a:p>
          <a:p>
            <a:pPr marL="0" lvl="0" indent="0">
              <a:buSzPts val="1920"/>
              <a:buNone/>
            </a:pPr>
            <a:r>
              <a:rPr lang="en-US" sz="2400" b="1" dirty="0"/>
              <a:t>Help for Homeowners / Landlords / Renters</a:t>
            </a:r>
          </a:p>
          <a:p>
            <a:pPr lvl="0">
              <a:buSzPts val="1440"/>
              <a:buChar char="►"/>
            </a:pPr>
            <a:r>
              <a:rPr lang="en-US" u="sng" dirty="0">
                <a:solidFill>
                  <a:schemeClr val="hlink"/>
                </a:solidFill>
              </a:rPr>
              <a:t>https://www.consumerfinance.gov/coronavirus/mortgage-and-housing-assistance/renter-protections/find-help-with-rent-and-utilities/?utm_source=vanity&amp;utm_medium=outreach&amp;utm_campaign=renthelp</a:t>
            </a:r>
            <a:endParaRPr dirty="0"/>
          </a:p>
          <a:p>
            <a:pPr marL="342900" lvl="0" indent="-251459" algn="l" rtl="0">
              <a:spcBef>
                <a:spcPts val="1000"/>
              </a:spcBef>
              <a:spcAft>
                <a:spcPts val="0"/>
              </a:spcAft>
              <a:buSzPts val="1440"/>
              <a:buNone/>
            </a:pPr>
            <a:endParaRPr dirty="0"/>
          </a:p>
          <a:p>
            <a:pPr marL="0" lvl="0" indent="0" algn="l" rtl="0">
              <a:spcBef>
                <a:spcPts val="1000"/>
              </a:spcBef>
              <a:spcAft>
                <a:spcPts val="0"/>
              </a:spcAft>
              <a:buSzPts val="1440"/>
              <a:buNone/>
            </a:pPr>
            <a:endParaRPr dirty="0"/>
          </a:p>
          <a:p>
            <a:pPr marL="342900" lvl="0" indent="-251459" algn="l" rtl="0">
              <a:spcBef>
                <a:spcPts val="1000"/>
              </a:spcBef>
              <a:spcAft>
                <a:spcPts val="0"/>
              </a:spcAft>
              <a:buSzPts val="1440"/>
              <a:buNone/>
            </a:pPr>
            <a:endParaRPr dirty="0"/>
          </a:p>
        </p:txBody>
      </p:sp>
      <p:pic>
        <p:nvPicPr>
          <p:cNvPr id="4" name="Picture 3"/>
          <p:cNvPicPr>
            <a:picLocks noChangeAspect="1"/>
          </p:cNvPicPr>
          <p:nvPr/>
        </p:nvPicPr>
        <p:blipFill>
          <a:blip r:embed="rId8"/>
          <a:stretch>
            <a:fillRect/>
          </a:stretch>
        </p:blipFill>
        <p:spPr>
          <a:xfrm>
            <a:off x="10452627" y="5361394"/>
            <a:ext cx="932769" cy="1268078"/>
          </a:xfrm>
          <a:prstGeom prst="rect">
            <a:avLst/>
          </a:prstGeom>
        </p:spPr>
      </p:pic>
      <p:sp>
        <p:nvSpPr>
          <p:cNvPr id="246" name="Google Shape;246;p33"/>
          <p:cNvSpPr txBox="1"/>
          <p:nvPr/>
        </p:nvSpPr>
        <p:spPr>
          <a:xfrm>
            <a:off x="6884290" y="1500588"/>
            <a:ext cx="3690852" cy="1754326"/>
          </a:xfrm>
          <a:prstGeom prst="rect">
            <a:avLst/>
          </a:prstGeom>
          <a:solidFill>
            <a:schemeClr val="bg1"/>
          </a:solidFill>
          <a:ln w="41275" cmpd="sng">
            <a:solidFill>
              <a:schemeClr val="accent4">
                <a:lumMod val="75000"/>
              </a:schemeClr>
            </a:solid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dirty="0">
                <a:solidFill>
                  <a:schemeClr val="dk1"/>
                </a:solidFill>
                <a:latin typeface="Trebuchet MS"/>
                <a:ea typeface="Trebuchet MS"/>
                <a:cs typeface="Trebuchet MS"/>
                <a:sym typeface="Trebuchet MS"/>
              </a:rPr>
              <a:t>PA COVID Resources </a:t>
            </a:r>
            <a:endParaRPr sz="5400" b="1" dirty="0">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261475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a:t>
            </a:r>
          </a:p>
        </p:txBody>
      </p:sp>
      <p:sp>
        <p:nvSpPr>
          <p:cNvPr id="3" name="Content Placeholder 2"/>
          <p:cNvSpPr>
            <a:spLocks noGrp="1"/>
          </p:cNvSpPr>
          <p:nvPr>
            <p:ph idx="1"/>
          </p:nvPr>
        </p:nvSpPr>
        <p:spPr>
          <a:xfrm>
            <a:off x="677334" y="1310640"/>
            <a:ext cx="9655386" cy="5364480"/>
          </a:xfrm>
        </p:spPr>
        <p:txBody>
          <a:bodyPr>
            <a:normAutofit fontScale="85000" lnSpcReduction="10000"/>
          </a:bodyPr>
          <a:lstStyle/>
          <a:p>
            <a:pPr marL="0" indent="0">
              <a:buNone/>
            </a:pPr>
            <a:r>
              <a:rPr lang="en-US" sz="2400" b="1" u="sng" dirty="0"/>
              <a:t>The Mental Health Support Line </a:t>
            </a:r>
          </a:p>
          <a:p>
            <a:r>
              <a:rPr lang="en-US" sz="2400" dirty="0"/>
              <a:t>Developed on April 1</a:t>
            </a:r>
            <a:r>
              <a:rPr lang="en-US" sz="2400" baseline="30000" dirty="0"/>
              <a:t>st</a:t>
            </a:r>
            <a:r>
              <a:rPr lang="en-US" sz="2400" dirty="0"/>
              <a:t> </a:t>
            </a:r>
          </a:p>
          <a:p>
            <a:r>
              <a:rPr lang="en-US" sz="2400" dirty="0"/>
              <a:t>Can be reached toll-free, 24/7 at 1-855-284-2494 from anywhere in PA.</a:t>
            </a:r>
          </a:p>
          <a:p>
            <a:pPr marL="0" indent="0">
              <a:buNone/>
            </a:pPr>
            <a:r>
              <a:rPr lang="en-US" sz="2400" b="1" u="sng" dirty="0"/>
              <a:t>Crisis Text Line </a:t>
            </a:r>
          </a:p>
          <a:p>
            <a:r>
              <a:rPr lang="en-US" sz="2400" dirty="0"/>
              <a:t>Text PA to 741-741 </a:t>
            </a:r>
          </a:p>
          <a:p>
            <a:pPr marL="0" indent="0">
              <a:buNone/>
            </a:pPr>
            <a:r>
              <a:rPr lang="en-US" sz="2400" b="1" u="sng" dirty="0"/>
              <a:t>PA Get Help Now Helpline </a:t>
            </a:r>
          </a:p>
          <a:p>
            <a:r>
              <a:rPr lang="en-US" sz="2400" dirty="0"/>
              <a:t>Can be reached toll-free at 1-800-662-HELP (4357).</a:t>
            </a:r>
          </a:p>
          <a:p>
            <a:r>
              <a:rPr lang="en-US" sz="2400" dirty="0"/>
              <a:t>A live chat option is also available online or via text message at 717-216-0905</a:t>
            </a:r>
          </a:p>
          <a:p>
            <a:pPr marL="0" indent="0" fontAlgn="base">
              <a:buNone/>
            </a:pPr>
            <a:r>
              <a:rPr lang="en-US" sz="2400" b="1" u="sng" dirty="0"/>
              <a:t>Warmline of Beaver County </a:t>
            </a:r>
          </a:p>
          <a:p>
            <a:pPr fontAlgn="base"/>
            <a:r>
              <a:rPr lang="en-US" sz="2400" dirty="0"/>
              <a:t>Can be reached at 1-877-775-WARM (9276) </a:t>
            </a:r>
          </a:p>
          <a:p>
            <a:pPr fontAlgn="base"/>
            <a:r>
              <a:rPr lang="en-US" sz="2400" dirty="0"/>
              <a:t>Hours of operation 6pm-9pm  </a:t>
            </a:r>
          </a:p>
          <a:p>
            <a:pPr marL="0" indent="0" fontAlgn="base">
              <a:buNone/>
            </a:pPr>
            <a:r>
              <a:rPr lang="en-US" sz="2400" b="1" u="sng" dirty="0"/>
              <a:t>UPMC Beaver County Crisis</a:t>
            </a:r>
          </a:p>
          <a:p>
            <a:pPr fontAlgn="base"/>
            <a:r>
              <a:rPr lang="en-US" sz="2400" dirty="0"/>
              <a:t>Can be reached toll-free, 24/7 at 1-800-400-6180</a:t>
            </a:r>
          </a:p>
          <a:p>
            <a:pPr fontAlgn="base"/>
            <a:endParaRPr lang="en-US" dirty="0"/>
          </a:p>
          <a:p>
            <a:endParaRPr lang="en-US" b="1" dirty="0"/>
          </a:p>
          <a:p>
            <a:endParaRPr lang="en-US" dirty="0"/>
          </a:p>
        </p:txBody>
      </p:sp>
      <p:sp>
        <p:nvSpPr>
          <p:cNvPr id="5" name="Slide Number Placeholder 4"/>
          <p:cNvSpPr>
            <a:spLocks noGrp="1"/>
          </p:cNvSpPr>
          <p:nvPr>
            <p:ph type="sldNum" sz="quarter" idx="12"/>
          </p:nvPr>
        </p:nvSpPr>
        <p:spPr/>
        <p:txBody>
          <a:bodyPr/>
          <a:lstStyle/>
          <a:p>
            <a:fld id="{5D7FE806-1C63-4ECA-B0B7-914BA92DD0D1}" type="slidenum">
              <a:rPr lang="en-US" smtClean="0"/>
              <a:t>34</a:t>
            </a:fld>
            <a:endParaRPr lang="en-US" dirty="0"/>
          </a:p>
        </p:txBody>
      </p:sp>
      <p:pic>
        <p:nvPicPr>
          <p:cNvPr id="6" name="Picture 5"/>
          <p:cNvPicPr>
            <a:picLocks noChangeAspect="1"/>
          </p:cNvPicPr>
          <p:nvPr/>
        </p:nvPicPr>
        <p:blipFill>
          <a:blip r:embed="rId3"/>
          <a:stretch>
            <a:fillRect/>
          </a:stretch>
        </p:blipFill>
        <p:spPr>
          <a:xfrm rot="480000">
            <a:off x="9837269" y="5354650"/>
            <a:ext cx="772505" cy="1161331"/>
          </a:xfrm>
          <a:prstGeom prst="rect">
            <a:avLst/>
          </a:prstGeom>
        </p:spPr>
      </p:pic>
    </p:spTree>
    <p:extLst>
      <p:ext uri="{BB962C8B-B14F-4D97-AF65-F5344CB8AC3E}">
        <p14:creationId xmlns:p14="http://schemas.microsoft.com/office/powerpoint/2010/main" val="1560001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 Resources </a:t>
            </a:r>
          </a:p>
        </p:txBody>
      </p:sp>
      <p:sp>
        <p:nvSpPr>
          <p:cNvPr id="3" name="Content Placeholder 2"/>
          <p:cNvSpPr>
            <a:spLocks noGrp="1"/>
          </p:cNvSpPr>
          <p:nvPr>
            <p:ph idx="1"/>
          </p:nvPr>
        </p:nvSpPr>
        <p:spPr>
          <a:xfrm>
            <a:off x="372534" y="1360714"/>
            <a:ext cx="9000066" cy="5268685"/>
          </a:xfrm>
        </p:spPr>
        <p:txBody>
          <a:bodyPr>
            <a:normAutofit/>
          </a:bodyPr>
          <a:lstStyle/>
          <a:p>
            <a:pPr marL="0" indent="0">
              <a:buNone/>
            </a:pPr>
            <a:r>
              <a:rPr lang="en-US" sz="2400" dirty="0"/>
              <a:t>Many other resources also remain available to Pennsylvanians in need of support, including:</a:t>
            </a:r>
          </a:p>
          <a:p>
            <a:pPr lvl="1"/>
            <a:r>
              <a:rPr lang="en-US" sz="2400" dirty="0"/>
              <a:t>National Suicide Prevention Lifeline: 1-800-273-TALK (8255)</a:t>
            </a:r>
          </a:p>
          <a:p>
            <a:pPr lvl="1"/>
            <a:r>
              <a:rPr lang="en-US" sz="2400" dirty="0"/>
              <a:t>Línea Nacional de Prevención del Suicidio: 1-888-628-9454</a:t>
            </a:r>
          </a:p>
          <a:p>
            <a:pPr lvl="1"/>
            <a:r>
              <a:rPr lang="en-US" sz="2400" dirty="0"/>
              <a:t>Crisis Text Line: Text “PA” to 741-741</a:t>
            </a:r>
          </a:p>
          <a:p>
            <a:pPr lvl="1"/>
            <a:r>
              <a:rPr lang="en-US" sz="2400" dirty="0"/>
              <a:t>Safe2Say: 1-844-723-2729 or </a:t>
            </a:r>
            <a:r>
              <a:rPr lang="en-US" sz="2400" u="sng" dirty="0">
                <a:hlinkClick r:id="rId3"/>
              </a:rPr>
              <a:t>www.safe2saypa.org</a:t>
            </a:r>
            <a:r>
              <a:rPr lang="en-US" sz="2400" dirty="0"/>
              <a:t> </a:t>
            </a:r>
          </a:p>
          <a:p>
            <a:pPr lvl="1"/>
            <a:r>
              <a:rPr lang="en-US" sz="2400" dirty="0"/>
              <a:t>Veteran Crisis Line: 1-800-273-TALK (8255) (Press 1)</a:t>
            </a:r>
          </a:p>
          <a:p>
            <a:pPr lvl="1"/>
            <a:r>
              <a:rPr lang="en-US" sz="2400" dirty="0"/>
              <a:t>Disaster Distress Helpline: 1-800-985-5990</a:t>
            </a:r>
          </a:p>
          <a:p>
            <a:pPr lvl="1"/>
            <a:r>
              <a:rPr lang="en-US" sz="2400" dirty="0"/>
              <a:t>Get Help Now Hotline (for substance use disorders): </a:t>
            </a:r>
          </a:p>
          <a:p>
            <a:pPr marL="457200" lvl="1" indent="0">
              <a:buNone/>
            </a:pPr>
            <a:r>
              <a:rPr lang="en-US" sz="2400" dirty="0"/>
              <a:t>1-800-662-4357</a:t>
            </a:r>
          </a:p>
          <a:p>
            <a:endParaRPr lang="en-US" dirty="0"/>
          </a:p>
        </p:txBody>
      </p:sp>
      <p:sp>
        <p:nvSpPr>
          <p:cNvPr id="5" name="Slide Number Placeholder 4"/>
          <p:cNvSpPr>
            <a:spLocks noGrp="1"/>
          </p:cNvSpPr>
          <p:nvPr>
            <p:ph type="sldNum" sz="quarter" idx="12"/>
          </p:nvPr>
        </p:nvSpPr>
        <p:spPr/>
        <p:txBody>
          <a:bodyPr/>
          <a:lstStyle/>
          <a:p>
            <a:fld id="{5D7FE806-1C63-4ECA-B0B7-914BA92DD0D1}" type="slidenum">
              <a:rPr lang="en-US" smtClean="0"/>
              <a:t>35</a:t>
            </a:fld>
            <a:endParaRPr lang="en-US" dirty="0"/>
          </a:p>
        </p:txBody>
      </p:sp>
      <p:pic>
        <p:nvPicPr>
          <p:cNvPr id="6" name="Picture 5"/>
          <p:cNvPicPr>
            <a:picLocks noChangeAspect="1"/>
          </p:cNvPicPr>
          <p:nvPr/>
        </p:nvPicPr>
        <p:blipFill>
          <a:blip r:embed="rId4"/>
          <a:stretch>
            <a:fillRect/>
          </a:stretch>
        </p:blipFill>
        <p:spPr>
          <a:xfrm rot="480000">
            <a:off x="8887749" y="5292175"/>
            <a:ext cx="772505" cy="1161331"/>
          </a:xfrm>
          <a:prstGeom prst="rect">
            <a:avLst/>
          </a:prstGeom>
        </p:spPr>
      </p:pic>
    </p:spTree>
    <p:extLst>
      <p:ext uri="{BB962C8B-B14F-4D97-AF65-F5344CB8AC3E}">
        <p14:creationId xmlns:p14="http://schemas.microsoft.com/office/powerpoint/2010/main" val="2919672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we do to help?</a:t>
            </a:r>
          </a:p>
        </p:txBody>
      </p:sp>
      <p:sp>
        <p:nvSpPr>
          <p:cNvPr id="3" name="Content Placeholder 2"/>
          <p:cNvSpPr>
            <a:spLocks noGrp="1"/>
          </p:cNvSpPr>
          <p:nvPr>
            <p:ph idx="1"/>
          </p:nvPr>
        </p:nvSpPr>
        <p:spPr>
          <a:xfrm>
            <a:off x="677334" y="1546167"/>
            <a:ext cx="8596668" cy="4738255"/>
          </a:xfrm>
        </p:spPr>
        <p:txBody>
          <a:bodyPr>
            <a:noAutofit/>
          </a:bodyPr>
          <a:lstStyle/>
          <a:p>
            <a:pPr marL="0" indent="0">
              <a:buNone/>
            </a:pPr>
            <a:r>
              <a:rPr lang="en-US" sz="3200" u="sng" dirty="0"/>
              <a:t>E-mail us</a:t>
            </a:r>
            <a:r>
              <a:rPr lang="en-US" sz="3200" dirty="0"/>
              <a:t>:</a:t>
            </a:r>
          </a:p>
          <a:p>
            <a:r>
              <a:rPr lang="en-US" sz="2400" dirty="0"/>
              <a:t>Elisia Majors </a:t>
            </a:r>
          </a:p>
          <a:p>
            <a:r>
              <a:rPr lang="en-US" sz="2400" dirty="0">
                <a:hlinkClick r:id="rId3"/>
              </a:rPr>
              <a:t>emajors@bcbh.org</a:t>
            </a:r>
            <a:endParaRPr lang="en-US" sz="2400" dirty="0"/>
          </a:p>
          <a:p>
            <a:endParaRPr lang="en-US" sz="2400" dirty="0"/>
          </a:p>
          <a:p>
            <a:r>
              <a:rPr lang="en-US" sz="2400" dirty="0"/>
              <a:t>Stephanie Santoro</a:t>
            </a:r>
          </a:p>
          <a:p>
            <a:r>
              <a:rPr lang="en-US" sz="2400" dirty="0">
                <a:hlinkClick r:id="rId4"/>
              </a:rPr>
              <a:t>ssantoro@ahci.org</a:t>
            </a:r>
            <a:r>
              <a:rPr lang="en-US" sz="2400" dirty="0"/>
              <a:t> </a:t>
            </a:r>
          </a:p>
          <a:p>
            <a:endParaRPr lang="en-US" sz="2400" dirty="0"/>
          </a:p>
          <a:p>
            <a:r>
              <a:rPr lang="en-US" sz="2400" dirty="0"/>
              <a:t>Bonnie Palmieri </a:t>
            </a:r>
          </a:p>
          <a:p>
            <a:r>
              <a:rPr lang="en-US" sz="2400" dirty="0">
                <a:hlinkClick r:id="rId5"/>
              </a:rPr>
              <a:t>bpalmieri@ahci.org</a:t>
            </a:r>
            <a:r>
              <a:rPr lang="en-US" sz="2400" dirty="0"/>
              <a:t> </a:t>
            </a:r>
          </a:p>
        </p:txBody>
      </p:sp>
      <p:sp>
        <p:nvSpPr>
          <p:cNvPr id="6" name="Slide Number Placeholder 5"/>
          <p:cNvSpPr>
            <a:spLocks noGrp="1"/>
          </p:cNvSpPr>
          <p:nvPr>
            <p:ph type="sldNum" sz="quarter" idx="12"/>
          </p:nvPr>
        </p:nvSpPr>
        <p:spPr/>
        <p:txBody>
          <a:bodyPr/>
          <a:lstStyle/>
          <a:p>
            <a:fld id="{5D7FE806-1C63-4ECA-B0B7-914BA92DD0D1}" type="slidenum">
              <a:rPr lang="en-US" smtClean="0"/>
              <a:t>36</a:t>
            </a:fld>
            <a:endParaRPr lang="en-US" dirty="0"/>
          </a:p>
        </p:txBody>
      </p:sp>
      <p:pic>
        <p:nvPicPr>
          <p:cNvPr id="4" name="Picture 3" descr="Raise a Green Dog!: Little things you can do to help the ..."/>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701127" y="738152"/>
            <a:ext cx="3177830" cy="5161957"/>
          </a:xfrm>
          <a:prstGeom prst="rect">
            <a:avLst/>
          </a:prstGeom>
          <a:effectLst>
            <a:softEdge rad="317500"/>
          </a:effectLst>
          <a:scene3d>
            <a:camera prst="orthographicFront">
              <a:rot lat="0" lon="0" rev="20699999"/>
            </a:camera>
            <a:lightRig rig="threePt" dir="t"/>
          </a:scene3d>
        </p:spPr>
      </p:pic>
      <p:pic>
        <p:nvPicPr>
          <p:cNvPr id="7" name="Picture 6"/>
          <p:cNvPicPr>
            <a:picLocks noChangeAspect="1"/>
          </p:cNvPicPr>
          <p:nvPr/>
        </p:nvPicPr>
        <p:blipFill>
          <a:blip r:embed="rId7"/>
          <a:stretch>
            <a:fillRect/>
          </a:stretch>
        </p:blipFill>
        <p:spPr>
          <a:xfrm rot="1200000">
            <a:off x="6425149" y="3469824"/>
            <a:ext cx="1046317" cy="15729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780578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Vandenberg observes Suicide Prevention Awareness Month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865" y="130655"/>
            <a:ext cx="5198426" cy="672734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57585" y="1820426"/>
            <a:ext cx="8596668" cy="2531165"/>
          </a:xfrm>
        </p:spPr>
        <p:txBody>
          <a:bodyPr>
            <a:prstTxWarp prst="textArchUp">
              <a:avLst/>
            </a:prstTxWarp>
            <a:normAutofit/>
          </a:bodyPr>
          <a:lstStyle/>
          <a:p>
            <a:r>
              <a:rPr lang="en-US" sz="4400" b="1" dirty="0">
                <a:ln w="22225">
                  <a:solidFill>
                    <a:schemeClr val="accent2"/>
                  </a:solidFill>
                  <a:prstDash val="solid"/>
                </a:ln>
                <a:solidFill>
                  <a:schemeClr val="accent2">
                    <a:lumMod val="40000"/>
                    <a:lumOff val="60000"/>
                  </a:schemeClr>
                </a:solidFill>
              </a:rPr>
              <a:t>Thank you!! </a:t>
            </a:r>
            <a:br>
              <a:rPr lang="en-US" sz="4400" b="1" dirty="0">
                <a:ln w="22225">
                  <a:solidFill>
                    <a:schemeClr val="accent2"/>
                  </a:solidFill>
                  <a:prstDash val="solid"/>
                </a:ln>
                <a:solidFill>
                  <a:schemeClr val="accent2">
                    <a:lumMod val="40000"/>
                    <a:lumOff val="60000"/>
                  </a:schemeClr>
                </a:solidFill>
              </a:rPr>
            </a:br>
            <a:r>
              <a:rPr lang="en-US" sz="4400" b="1" dirty="0">
                <a:ln w="22225">
                  <a:solidFill>
                    <a:schemeClr val="accent2"/>
                  </a:solidFill>
                  <a:prstDash val="solid"/>
                </a:ln>
                <a:solidFill>
                  <a:schemeClr val="accent2">
                    <a:lumMod val="40000"/>
                    <a:lumOff val="60000"/>
                  </a:schemeClr>
                </a:solidFill>
              </a:rPr>
              <a:t>Stay Well!   </a:t>
            </a:r>
            <a:br>
              <a:rPr lang="en-US" dirty="0"/>
            </a:br>
            <a:br>
              <a:rPr lang="en-US" dirty="0"/>
            </a:br>
            <a:r>
              <a:rPr lang="en-US" dirty="0"/>
              <a:t> </a:t>
            </a:r>
          </a:p>
        </p:txBody>
      </p:sp>
      <p:pic>
        <p:nvPicPr>
          <p:cNvPr id="4102" name="Picture 6" descr="May - Mental Health Awareness Month — Village Center for Holistic ..."/>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3074706" y="2735492"/>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5D7FE806-1C63-4ECA-B0B7-914BA92DD0D1}" type="slidenum">
              <a:rPr lang="en-US" smtClean="0"/>
              <a:t>37</a:t>
            </a:fld>
            <a:endParaRPr lang="en-US" dirty="0"/>
          </a:p>
        </p:txBody>
      </p:sp>
      <p:pic>
        <p:nvPicPr>
          <p:cNvPr id="9218" name="Picture 2" descr="Vandenberg observes Suicide Prevention Awareness Month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15087600"/>
            <a:ext cx="0" cy="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413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150" y="1749897"/>
            <a:ext cx="8596668" cy="4474027"/>
          </a:xfrm>
        </p:spPr>
        <p:txBody>
          <a:bodyPr>
            <a:prstTxWarp prst="textArchUp">
              <a:avLst/>
            </a:prstTxWarp>
            <a:normAutofit/>
          </a:bodyPr>
          <a:lstStyle/>
          <a:p>
            <a:pPr algn="ctr"/>
            <a:r>
              <a:rPr lang="en-US" sz="8000" dirty="0"/>
              <a:t>PARTNER UPDATES</a:t>
            </a:r>
          </a:p>
        </p:txBody>
      </p:sp>
      <p:sp>
        <p:nvSpPr>
          <p:cNvPr id="4" name="Slide Number Placeholder 3"/>
          <p:cNvSpPr>
            <a:spLocks noGrp="1"/>
          </p:cNvSpPr>
          <p:nvPr>
            <p:ph type="sldNum" sz="quarter" idx="12"/>
          </p:nvPr>
        </p:nvSpPr>
        <p:spPr/>
        <p:txBody>
          <a:bodyPr/>
          <a:lstStyle/>
          <a:p>
            <a:fld id="{5D7FE806-1C63-4ECA-B0B7-914BA92DD0D1}" type="slidenum">
              <a:rPr lang="en-US" smtClean="0"/>
              <a:t>4</a:t>
            </a:fld>
            <a:endParaRPr lang="en-US" dirty="0"/>
          </a:p>
        </p:txBody>
      </p:sp>
      <p:pic>
        <p:nvPicPr>
          <p:cNvPr id="5" name="Picture 4"/>
          <p:cNvPicPr>
            <a:picLocks noChangeAspect="1"/>
          </p:cNvPicPr>
          <p:nvPr/>
        </p:nvPicPr>
        <p:blipFill>
          <a:blip r:embed="rId3"/>
          <a:stretch>
            <a:fillRect/>
          </a:stretch>
        </p:blipFill>
        <p:spPr>
          <a:xfrm>
            <a:off x="4161039" y="2541923"/>
            <a:ext cx="2246889" cy="3377819"/>
          </a:xfrm>
          <a:prstGeom prst="rect">
            <a:avLst/>
          </a:prstGeom>
        </p:spPr>
      </p:pic>
    </p:spTree>
    <p:extLst>
      <p:ext uri="{BB962C8B-B14F-4D97-AF65-F5344CB8AC3E}">
        <p14:creationId xmlns:p14="http://schemas.microsoft.com/office/powerpoint/2010/main" val="310040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8F0D4E-A381-41AB-A6A8-C1D0B7123D61}"/>
              </a:ext>
            </a:extLst>
          </p:cNvPr>
          <p:cNvSpPr>
            <a:spLocks noGrp="1"/>
          </p:cNvSpPr>
          <p:nvPr>
            <p:ph sz="half" idx="1"/>
          </p:nvPr>
        </p:nvSpPr>
        <p:spPr/>
        <p:txBody>
          <a:bodyPr/>
          <a:lstStyle/>
          <a:p>
            <a:endParaRPr lang="en-US"/>
          </a:p>
        </p:txBody>
      </p:sp>
      <p:pic>
        <p:nvPicPr>
          <p:cNvPr id="7" name="Content Placeholder 6">
            <a:extLst>
              <a:ext uri="{FF2B5EF4-FFF2-40B4-BE49-F238E27FC236}">
                <a16:creationId xmlns:a16="http://schemas.microsoft.com/office/drawing/2014/main" id="{6CD1F221-E7A4-4DD4-99B5-FDD783492768}"/>
              </a:ext>
            </a:extLst>
          </p:cNvPr>
          <p:cNvPicPr>
            <a:picLocks noGrp="1" noChangeAspect="1"/>
          </p:cNvPicPr>
          <p:nvPr>
            <p:ph sz="half" idx="2"/>
          </p:nvPr>
        </p:nvPicPr>
        <p:blipFill>
          <a:blip r:embed="rId2"/>
          <a:stretch>
            <a:fillRect/>
          </a:stretch>
        </p:blipFill>
        <p:spPr>
          <a:xfrm>
            <a:off x="5331561" y="807720"/>
            <a:ext cx="4230893" cy="5486400"/>
          </a:xfrm>
          <a:prstGeom prst="rect">
            <a:avLst/>
          </a:prstGeom>
          <a:ln w="63500">
            <a:solidFill>
              <a:schemeClr val="accent4">
                <a:lumMod val="40000"/>
                <a:lumOff val="60000"/>
              </a:schemeClr>
            </a:solidFill>
          </a:ln>
        </p:spPr>
      </p:pic>
      <p:sp>
        <p:nvSpPr>
          <p:cNvPr id="5" name="Slide Number Placeholder 4">
            <a:extLst>
              <a:ext uri="{FF2B5EF4-FFF2-40B4-BE49-F238E27FC236}">
                <a16:creationId xmlns:a16="http://schemas.microsoft.com/office/drawing/2014/main" id="{F63CAE3D-A17B-43DE-8241-34310F24FA10}"/>
              </a:ext>
            </a:extLst>
          </p:cNvPr>
          <p:cNvSpPr>
            <a:spLocks noGrp="1"/>
          </p:cNvSpPr>
          <p:nvPr>
            <p:ph type="sldNum" sz="quarter" idx="12"/>
          </p:nvPr>
        </p:nvSpPr>
        <p:spPr/>
        <p:txBody>
          <a:bodyPr/>
          <a:lstStyle/>
          <a:p>
            <a:fld id="{5D7FE806-1C63-4ECA-B0B7-914BA92DD0D1}" type="slidenum">
              <a:rPr lang="en-US" smtClean="0"/>
              <a:t>5</a:t>
            </a:fld>
            <a:endParaRPr lang="en-US" dirty="0"/>
          </a:p>
        </p:txBody>
      </p:sp>
      <p:pic>
        <p:nvPicPr>
          <p:cNvPr id="6" name="Picture 5">
            <a:extLst>
              <a:ext uri="{FF2B5EF4-FFF2-40B4-BE49-F238E27FC236}">
                <a16:creationId xmlns:a16="http://schemas.microsoft.com/office/drawing/2014/main" id="{D9B1ACC7-F199-4D97-940A-D72BBBCFA08D}"/>
              </a:ext>
            </a:extLst>
          </p:cNvPr>
          <p:cNvPicPr>
            <a:picLocks noChangeAspect="1"/>
          </p:cNvPicPr>
          <p:nvPr/>
        </p:nvPicPr>
        <p:blipFill>
          <a:blip r:embed="rId3"/>
          <a:stretch>
            <a:fillRect/>
          </a:stretch>
        </p:blipFill>
        <p:spPr>
          <a:xfrm>
            <a:off x="790818" y="853440"/>
            <a:ext cx="4254359" cy="5394960"/>
          </a:xfrm>
          <a:prstGeom prst="rect">
            <a:avLst/>
          </a:prstGeom>
          <a:ln w="85725">
            <a:solidFill>
              <a:schemeClr val="accent1"/>
            </a:solidFill>
          </a:ln>
        </p:spPr>
      </p:pic>
    </p:spTree>
    <p:extLst>
      <p:ext uri="{BB962C8B-B14F-4D97-AF65-F5344CB8AC3E}">
        <p14:creationId xmlns:p14="http://schemas.microsoft.com/office/powerpoint/2010/main" val="2561145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1E1B6EA-CD94-4796-A821-E03BCEED5858}"/>
              </a:ext>
            </a:extLst>
          </p:cNvPr>
          <p:cNvPicPr>
            <a:picLocks noGrp="1" noChangeAspect="1"/>
          </p:cNvPicPr>
          <p:nvPr>
            <p:ph sz="half" idx="1"/>
          </p:nvPr>
        </p:nvPicPr>
        <p:blipFill>
          <a:blip r:embed="rId2"/>
          <a:stretch>
            <a:fillRect/>
          </a:stretch>
        </p:blipFill>
        <p:spPr>
          <a:xfrm>
            <a:off x="979929" y="820737"/>
            <a:ext cx="3876137" cy="5303520"/>
          </a:xfrm>
          <a:prstGeom prst="rect">
            <a:avLst/>
          </a:prstGeom>
        </p:spPr>
      </p:pic>
      <p:sp>
        <p:nvSpPr>
          <p:cNvPr id="5" name="Slide Number Placeholder 4">
            <a:extLst>
              <a:ext uri="{FF2B5EF4-FFF2-40B4-BE49-F238E27FC236}">
                <a16:creationId xmlns:a16="http://schemas.microsoft.com/office/drawing/2014/main" id="{0EF7AFC0-BFC4-4D6E-A795-411198167333}"/>
              </a:ext>
            </a:extLst>
          </p:cNvPr>
          <p:cNvSpPr>
            <a:spLocks noGrp="1"/>
          </p:cNvSpPr>
          <p:nvPr>
            <p:ph type="sldNum" sz="quarter" idx="12"/>
          </p:nvPr>
        </p:nvSpPr>
        <p:spPr/>
        <p:txBody>
          <a:bodyPr/>
          <a:lstStyle/>
          <a:p>
            <a:fld id="{5D7FE806-1C63-4ECA-B0B7-914BA92DD0D1}" type="slidenum">
              <a:rPr lang="en-US" smtClean="0"/>
              <a:t>6</a:t>
            </a:fld>
            <a:endParaRPr lang="en-US" dirty="0"/>
          </a:p>
        </p:txBody>
      </p:sp>
      <p:pic>
        <p:nvPicPr>
          <p:cNvPr id="7" name="Picture 6">
            <a:extLst>
              <a:ext uri="{FF2B5EF4-FFF2-40B4-BE49-F238E27FC236}">
                <a16:creationId xmlns:a16="http://schemas.microsoft.com/office/drawing/2014/main" id="{D1A20218-3356-461E-825D-CD3D1A8A00C4}"/>
              </a:ext>
            </a:extLst>
          </p:cNvPr>
          <p:cNvPicPr>
            <a:picLocks noChangeAspect="1"/>
          </p:cNvPicPr>
          <p:nvPr/>
        </p:nvPicPr>
        <p:blipFill>
          <a:blip r:embed="rId3"/>
          <a:stretch>
            <a:fillRect/>
          </a:stretch>
        </p:blipFill>
        <p:spPr>
          <a:xfrm>
            <a:off x="5059482" y="820737"/>
            <a:ext cx="4130297" cy="5303520"/>
          </a:xfrm>
          <a:prstGeom prst="rect">
            <a:avLst/>
          </a:prstGeom>
        </p:spPr>
      </p:pic>
    </p:spTree>
    <p:extLst>
      <p:ext uri="{BB962C8B-B14F-4D97-AF65-F5344CB8AC3E}">
        <p14:creationId xmlns:p14="http://schemas.microsoft.com/office/powerpoint/2010/main" val="2178272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45008"/>
            <a:ext cx="8596668" cy="670560"/>
          </a:xfrm>
        </p:spPr>
        <p:txBody>
          <a:bodyPr>
            <a:noAutofit/>
          </a:bodyPr>
          <a:lstStyle/>
          <a:p>
            <a:pPr algn="ctr"/>
            <a:r>
              <a:rPr lang="en-US" sz="4000" b="1" dirty="0"/>
              <a:t>September 28</a:t>
            </a:r>
            <a:r>
              <a:rPr lang="en-US" sz="4000" b="1" baseline="30000" dirty="0"/>
              <a:t>th</a:t>
            </a:r>
            <a:r>
              <a:rPr lang="en-US" sz="4000" b="1" dirty="0"/>
              <a:t> | YAP at CCBC</a:t>
            </a:r>
          </a:p>
        </p:txBody>
      </p:sp>
      <p:sp>
        <p:nvSpPr>
          <p:cNvPr id="3" name="Content Placeholder 2"/>
          <p:cNvSpPr>
            <a:spLocks noGrp="1"/>
          </p:cNvSpPr>
          <p:nvPr>
            <p:ph sz="half" idx="1"/>
          </p:nvPr>
        </p:nvSpPr>
        <p:spPr>
          <a:xfrm>
            <a:off x="875992" y="2838993"/>
            <a:ext cx="3950208" cy="3202367"/>
          </a:xfrm>
          <a:pattFill prst="pct40">
            <a:fgClr>
              <a:schemeClr val="accent1"/>
            </a:fgClr>
            <a:bgClr>
              <a:schemeClr val="bg1"/>
            </a:bgClr>
          </a:pattFill>
        </p:spPr>
        <p:txBody>
          <a:bodyPr>
            <a:normAutofit fontScale="92500"/>
          </a:bodyPr>
          <a:lstStyle/>
          <a:p>
            <a:pPr marL="0" indent="0" algn="ctr">
              <a:lnSpc>
                <a:spcPct val="150000"/>
              </a:lnSpc>
              <a:spcBef>
                <a:spcPts val="600"/>
              </a:spcBef>
              <a:buNone/>
            </a:pPr>
            <a:r>
              <a:rPr lang="en-US" sz="4000" dirty="0"/>
              <a:t>New </a:t>
            </a:r>
          </a:p>
          <a:p>
            <a:pPr marL="0" indent="0" algn="ctr">
              <a:lnSpc>
                <a:spcPct val="150000"/>
              </a:lnSpc>
              <a:spcBef>
                <a:spcPts val="600"/>
              </a:spcBef>
              <a:buNone/>
            </a:pPr>
            <a:r>
              <a:rPr lang="en-US" sz="4000" dirty="0"/>
              <a:t>Student </a:t>
            </a:r>
            <a:br>
              <a:rPr lang="en-US" sz="4000" dirty="0"/>
            </a:br>
            <a:r>
              <a:rPr lang="en-US" sz="4000" dirty="0"/>
              <a:t>Resources</a:t>
            </a:r>
          </a:p>
        </p:txBody>
      </p:sp>
      <p:sp>
        <p:nvSpPr>
          <p:cNvPr id="4" name="Content Placeholder 3"/>
          <p:cNvSpPr>
            <a:spLocks noGrp="1"/>
          </p:cNvSpPr>
          <p:nvPr>
            <p:ph sz="half" idx="2"/>
          </p:nvPr>
        </p:nvSpPr>
        <p:spPr>
          <a:xfrm>
            <a:off x="5320145" y="2838991"/>
            <a:ext cx="3953858" cy="3202369"/>
          </a:xfrm>
          <a:pattFill prst="pct40">
            <a:fgClr>
              <a:schemeClr val="accent1"/>
            </a:fgClr>
            <a:bgClr>
              <a:schemeClr val="bg1"/>
            </a:bgClr>
          </a:pattFill>
        </p:spPr>
        <p:txBody>
          <a:bodyPr>
            <a:normAutofit fontScale="92500"/>
          </a:bodyPr>
          <a:lstStyle/>
          <a:p>
            <a:pPr marL="0" indent="0" algn="ctr">
              <a:lnSpc>
                <a:spcPct val="150000"/>
              </a:lnSpc>
              <a:spcBef>
                <a:spcPts val="600"/>
              </a:spcBef>
              <a:buNone/>
            </a:pPr>
            <a:r>
              <a:rPr lang="en-US" sz="4000" dirty="0"/>
              <a:t>New </a:t>
            </a:r>
          </a:p>
          <a:p>
            <a:pPr marL="0" indent="0" algn="ctr">
              <a:lnSpc>
                <a:spcPct val="150000"/>
              </a:lnSpc>
              <a:spcBef>
                <a:spcPts val="600"/>
              </a:spcBef>
              <a:buNone/>
            </a:pPr>
            <a:r>
              <a:rPr lang="en-US" sz="4000" dirty="0"/>
              <a:t>School &amp; Teacher Resources</a:t>
            </a:r>
            <a:r>
              <a:rPr lang="en-US" sz="2400" dirty="0"/>
              <a:t> </a:t>
            </a:r>
          </a:p>
        </p:txBody>
      </p:sp>
      <p:sp>
        <p:nvSpPr>
          <p:cNvPr id="5" name="Slide Number Placeholder 4"/>
          <p:cNvSpPr>
            <a:spLocks noGrp="1"/>
          </p:cNvSpPr>
          <p:nvPr>
            <p:ph type="sldNum" sz="quarter" idx="12"/>
          </p:nvPr>
        </p:nvSpPr>
        <p:spPr/>
        <p:txBody>
          <a:bodyPr/>
          <a:lstStyle/>
          <a:p>
            <a:fld id="{5D7FE806-1C63-4ECA-B0B7-914BA92DD0D1}" type="slidenum">
              <a:rPr lang="en-US" smtClean="0"/>
              <a:t>7</a:t>
            </a:fld>
            <a:endParaRPr lang="en-US" dirty="0"/>
          </a:p>
        </p:txBody>
      </p:sp>
      <p:sp>
        <p:nvSpPr>
          <p:cNvPr id="7" name="Rectangle 6"/>
          <p:cNvSpPr/>
          <p:nvPr/>
        </p:nvSpPr>
        <p:spPr>
          <a:xfrm>
            <a:off x="865601" y="1592546"/>
            <a:ext cx="8377646" cy="869469"/>
          </a:xfrm>
          <a:prstGeom prst="rect">
            <a:avLst/>
          </a:prstGeom>
        </p:spPr>
        <p:txBody>
          <a:bodyPr wrap="square">
            <a:spAutoFit/>
          </a:bodyPr>
          <a:lstStyle/>
          <a:p>
            <a:pPr algn="ctr"/>
            <a:r>
              <a:rPr lang="en-US" sz="2000" b="1" dirty="0"/>
              <a:t>Coming soon to the Youth Ambassador Program SOC Webpage: </a:t>
            </a:r>
          </a:p>
          <a:p>
            <a:pPr algn="ctr"/>
            <a:endParaRPr lang="en-US" sz="1050" dirty="0">
              <a:hlinkClick r:id="rId2"/>
            </a:endParaRPr>
          </a:p>
          <a:p>
            <a:pPr algn="ctr"/>
            <a:r>
              <a:rPr lang="en-US" sz="2000" dirty="0">
                <a:hlinkClick r:id="rId2"/>
              </a:rPr>
              <a:t>https://www.bc-systemofcare.org/youth-ambassador-program/</a:t>
            </a:r>
            <a:endParaRPr lang="en-US" sz="2000" dirty="0"/>
          </a:p>
        </p:txBody>
      </p:sp>
      <p:pic>
        <p:nvPicPr>
          <p:cNvPr id="12" name="Picture 11"/>
          <p:cNvPicPr>
            <a:picLocks noChangeAspect="1"/>
          </p:cNvPicPr>
          <p:nvPr/>
        </p:nvPicPr>
        <p:blipFill>
          <a:blip r:embed="rId3"/>
          <a:stretch>
            <a:fillRect/>
          </a:stretch>
        </p:blipFill>
        <p:spPr>
          <a:xfrm>
            <a:off x="9609589" y="1592546"/>
            <a:ext cx="2371129" cy="1999384"/>
          </a:xfrm>
          <a:prstGeom prst="rect">
            <a:avLst/>
          </a:prstGeom>
        </p:spPr>
      </p:pic>
      <p:pic>
        <p:nvPicPr>
          <p:cNvPr id="13" name="Picture 12"/>
          <p:cNvPicPr>
            <a:picLocks noChangeAspect="1"/>
          </p:cNvPicPr>
          <p:nvPr/>
        </p:nvPicPr>
        <p:blipFill>
          <a:blip r:embed="rId4"/>
          <a:stretch>
            <a:fillRect/>
          </a:stretch>
        </p:blipFill>
        <p:spPr>
          <a:xfrm>
            <a:off x="9879879" y="3771899"/>
            <a:ext cx="1830548" cy="1833130"/>
          </a:xfrm>
          <a:prstGeom prst="rect">
            <a:avLst/>
          </a:prstGeom>
        </p:spPr>
      </p:pic>
    </p:spTree>
    <p:extLst>
      <p:ext uri="{BB962C8B-B14F-4D97-AF65-F5344CB8AC3E}">
        <p14:creationId xmlns:p14="http://schemas.microsoft.com/office/powerpoint/2010/main" val="826400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7FE806-1C63-4ECA-B0B7-914BA92DD0D1}" type="slidenum">
              <a:rPr lang="en-US" smtClean="0"/>
              <a:t>8</a:t>
            </a:fld>
            <a:endParaRPr lang="en-US" dirty="0"/>
          </a:p>
        </p:txBody>
      </p:sp>
      <p:pic>
        <p:nvPicPr>
          <p:cNvPr id="3" name="Picture 2"/>
          <p:cNvPicPr>
            <a:picLocks noChangeAspect="1"/>
          </p:cNvPicPr>
          <p:nvPr/>
        </p:nvPicPr>
        <p:blipFill>
          <a:blip r:embed="rId2"/>
          <a:stretch>
            <a:fillRect/>
          </a:stretch>
        </p:blipFill>
        <p:spPr>
          <a:xfrm>
            <a:off x="1616363" y="103005"/>
            <a:ext cx="6604001" cy="6691832"/>
          </a:xfrm>
          <a:prstGeom prst="rect">
            <a:avLst/>
          </a:prstGeom>
        </p:spPr>
      </p:pic>
      <p:sp>
        <p:nvSpPr>
          <p:cNvPr id="4" name="TextBox 3"/>
          <p:cNvSpPr txBox="1"/>
          <p:nvPr/>
        </p:nvSpPr>
        <p:spPr>
          <a:xfrm>
            <a:off x="8438606" y="2542903"/>
            <a:ext cx="3431177" cy="1200329"/>
          </a:xfrm>
          <a:prstGeom prst="rect">
            <a:avLst/>
          </a:prstGeom>
          <a:solidFill>
            <a:schemeClr val="accent1">
              <a:lumMod val="20000"/>
              <a:lumOff val="80000"/>
              <a:alpha val="91000"/>
            </a:schemeClr>
          </a:solidFill>
        </p:spPr>
        <p:txBody>
          <a:bodyPr wrap="square" rtlCol="0">
            <a:spAutoFit/>
          </a:bodyPr>
          <a:lstStyle/>
          <a:p>
            <a:r>
              <a:rPr lang="en-US" dirty="0">
                <a:hlinkClick r:id="rId3"/>
              </a:rPr>
              <a:t>https://www.bc-systemofcare.org/beaver-county-safe-schools-symposium/</a:t>
            </a:r>
            <a:endParaRPr lang="en-US" dirty="0"/>
          </a:p>
        </p:txBody>
      </p:sp>
      <p:sp>
        <p:nvSpPr>
          <p:cNvPr id="5" name="TextBox 4"/>
          <p:cNvSpPr txBox="1"/>
          <p:nvPr/>
        </p:nvSpPr>
        <p:spPr>
          <a:xfrm>
            <a:off x="8438606" y="1835017"/>
            <a:ext cx="3431177" cy="707886"/>
          </a:xfrm>
          <a:prstGeom prst="rect">
            <a:avLst/>
          </a:prstGeom>
          <a:solidFill>
            <a:schemeClr val="accent1">
              <a:lumMod val="20000"/>
              <a:lumOff val="80000"/>
              <a:alpha val="91000"/>
            </a:schemeClr>
          </a:solidFill>
        </p:spPr>
        <p:txBody>
          <a:bodyPr wrap="square" rtlCol="0">
            <a:spAutoFit/>
          </a:bodyPr>
          <a:lstStyle/>
          <a:p>
            <a:r>
              <a:rPr lang="en-US" sz="2000" b="1" dirty="0"/>
              <a:t>View/Print/Share the  Flyer and Register:</a:t>
            </a:r>
          </a:p>
        </p:txBody>
      </p:sp>
    </p:spTree>
    <p:extLst>
      <p:ext uri="{BB962C8B-B14F-4D97-AF65-F5344CB8AC3E}">
        <p14:creationId xmlns:p14="http://schemas.microsoft.com/office/powerpoint/2010/main" val="19316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7FE806-1C63-4ECA-B0B7-914BA92DD0D1}" type="slidenum">
              <a:rPr lang="en-US" smtClean="0"/>
              <a:t>9</a:t>
            </a:fld>
            <a:endParaRPr lang="en-US" dirty="0"/>
          </a:p>
        </p:txBody>
      </p:sp>
      <p:pic>
        <p:nvPicPr>
          <p:cNvPr id="3" name="Picture 2"/>
          <p:cNvPicPr>
            <a:picLocks noChangeAspect="1"/>
          </p:cNvPicPr>
          <p:nvPr/>
        </p:nvPicPr>
        <p:blipFill>
          <a:blip r:embed="rId2"/>
          <a:stretch>
            <a:fillRect/>
          </a:stretch>
        </p:blipFill>
        <p:spPr>
          <a:xfrm>
            <a:off x="855344" y="-8074"/>
            <a:ext cx="8919211" cy="6866074"/>
          </a:xfrm>
          <a:prstGeom prst="rect">
            <a:avLst/>
          </a:prstGeom>
        </p:spPr>
      </p:pic>
    </p:spTree>
    <p:extLst>
      <p:ext uri="{BB962C8B-B14F-4D97-AF65-F5344CB8AC3E}">
        <p14:creationId xmlns:p14="http://schemas.microsoft.com/office/powerpoint/2010/main" val="3446518902"/>
      </p:ext>
    </p:extLst>
  </p:cSld>
  <p:clrMapOvr>
    <a:masterClrMapping/>
  </p:clrMapOvr>
</p:sld>
</file>

<file path=ppt/theme/theme1.xml><?xml version="1.0" encoding="utf-8"?>
<a:theme xmlns:a="http://schemas.openxmlformats.org/drawingml/2006/main" name="Facet">
  <a:themeElements>
    <a:clrScheme name="Custom 1">
      <a:dk1>
        <a:sysClr val="windowText" lastClr="000000"/>
      </a:dk1>
      <a:lt1>
        <a:sysClr val="window" lastClr="FFFFFF"/>
      </a:lt1>
      <a:dk2>
        <a:srgbClr val="2C3C43"/>
      </a:dk2>
      <a:lt2>
        <a:srgbClr val="EBEBEB"/>
      </a:lt2>
      <a:accent1>
        <a:srgbClr val="36B5B2"/>
      </a:accent1>
      <a:accent2>
        <a:srgbClr val="2D9584"/>
      </a:accent2>
      <a:accent3>
        <a:srgbClr val="7030A0"/>
      </a:accent3>
      <a:accent4>
        <a:srgbClr val="A82CD4"/>
      </a:accent4>
      <a:accent5>
        <a:srgbClr val="DBA7E7"/>
      </a:accent5>
      <a:accent6>
        <a:srgbClr val="40A6A6"/>
      </a:accent6>
      <a:hlink>
        <a:srgbClr val="67097D"/>
      </a:hlink>
      <a:folHlink>
        <a:srgbClr val="67097D"/>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10248</TotalTime>
  <Words>1689</Words>
  <Application>Microsoft Office PowerPoint</Application>
  <PresentationFormat>Widescreen</PresentationFormat>
  <Paragraphs>281</Paragraphs>
  <Slides>37</Slides>
  <Notes>11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Abadi</vt:lpstr>
      <vt:lpstr>Arial</vt:lpstr>
      <vt:lpstr>Arial Nova Light</vt:lpstr>
      <vt:lpstr>Calibri</vt:lpstr>
      <vt:lpstr>Dreaming Outloud Pro</vt:lpstr>
      <vt:lpstr>Helvetica</vt:lpstr>
      <vt:lpstr>Imprint MT Shadow</vt:lpstr>
      <vt:lpstr>Times New Roman</vt:lpstr>
      <vt:lpstr>Trebuchet MS</vt:lpstr>
      <vt:lpstr>Vijaya</vt:lpstr>
      <vt:lpstr>Wingdings</vt:lpstr>
      <vt:lpstr>Wingdings 3</vt:lpstr>
      <vt:lpstr>Facet</vt:lpstr>
      <vt:lpstr>Zero Suicide Team Leaders </vt:lpstr>
      <vt:lpstr>Today’s Agenda </vt:lpstr>
      <vt:lpstr>PowerPoint Presentation</vt:lpstr>
      <vt:lpstr>PARTNER UPDATES</vt:lpstr>
      <vt:lpstr>PowerPoint Presentation</vt:lpstr>
      <vt:lpstr>PowerPoint Presentation</vt:lpstr>
      <vt:lpstr>September 28th | YAP at CCBC</vt:lpstr>
      <vt:lpstr>PowerPoint Presentation</vt:lpstr>
      <vt:lpstr>PowerPoint Presentation</vt:lpstr>
      <vt:lpstr>PowerPoint Presentation</vt:lpstr>
      <vt:lpstr>PowerPoint Presentation</vt:lpstr>
      <vt:lpstr>PowerPoint Presentation</vt:lpstr>
      <vt:lpstr>SEPTEMBER IS NATIONAL  SUICIDE PREVENTION MONTH</vt:lpstr>
      <vt:lpstr>PowerPoint Presentation</vt:lpstr>
      <vt:lpstr>VA’s Last Session of Suicide Prevention Month Lecture Series</vt:lpstr>
      <vt:lpstr>PowerPoint Presentation</vt:lpstr>
      <vt:lpstr>Garrett Lee Smith  Youth Suicide Prevention Grant </vt:lpstr>
      <vt:lpstr>Other Updates </vt:lpstr>
      <vt:lpstr>PowerPoint Presentation</vt:lpstr>
      <vt:lpstr>AFSP-  Out of the Darkness Walk </vt:lpstr>
      <vt:lpstr>PowerPoint Presentation</vt:lpstr>
      <vt:lpstr>PowerPoint Presentation</vt:lpstr>
      <vt:lpstr>PowerPoint Presentation</vt:lpstr>
      <vt:lpstr>TRAININGS</vt:lpstr>
      <vt:lpstr>First Presbyterian Church of Beaver is offering a FREE MHFA training! </vt:lpstr>
      <vt:lpstr>Beaver County Behavioral Health  is pleased to sponsor this event!</vt:lpstr>
      <vt:lpstr>Trainings Available </vt:lpstr>
      <vt:lpstr>Next meeting </vt:lpstr>
      <vt:lpstr>NAMI Helpline Launches  New Nationwide  Texting Support Option</vt:lpstr>
      <vt:lpstr>Check out the website:   http://www.bc-systemofcare.org/   Send updates to: SOCwebmaster@ahci.org  SOC YouTube channel:  https://www.youtube.com/watch?v=GY4rLQJRAcM&amp;list=PL6lF8gWeCfKyHgu4A5RKl1SX7kH2BJrC-&amp;index=2    </vt:lpstr>
      <vt:lpstr>PowerPoint Presentation</vt:lpstr>
      <vt:lpstr>PowerPoint Presentation</vt:lpstr>
      <vt:lpstr>PowerPoint Presentation</vt:lpstr>
      <vt:lpstr>Resources </vt:lpstr>
      <vt:lpstr>PA Resources </vt:lpstr>
      <vt:lpstr>What can we do to help?</vt:lpstr>
      <vt:lpstr>Thank you!!  Stay Well!      </vt:lpstr>
    </vt:vector>
  </TitlesOfParts>
  <Company>Beaver County Behavioral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Zero Suicide Team Leaders</dc:title>
  <dc:creator>Majors, Elisia</dc:creator>
  <cp:lastModifiedBy>BCBH</cp:lastModifiedBy>
  <cp:revision>670</cp:revision>
  <dcterms:created xsi:type="dcterms:W3CDTF">2020-05-08T17:48:17Z</dcterms:created>
  <dcterms:modified xsi:type="dcterms:W3CDTF">2022-09-23T13:24:33Z</dcterms:modified>
</cp:coreProperties>
</file>