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9"/>
  </p:notesMasterIdLst>
  <p:sldIdLst>
    <p:sldId id="284" r:id="rId2"/>
    <p:sldId id="308" r:id="rId3"/>
    <p:sldId id="276" r:id="rId4"/>
    <p:sldId id="309" r:id="rId5"/>
    <p:sldId id="305" r:id="rId6"/>
    <p:sldId id="306" r:id="rId7"/>
    <p:sldId id="28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en, Matt" initials="KM" lastIdx="13" clrIdx="0">
    <p:extLst>
      <p:ext uri="{19B8F6BF-5375-455C-9EA6-DF929625EA0E}">
        <p15:presenceInfo xmlns:p15="http://schemas.microsoft.com/office/powerpoint/2012/main" xmlns="" userId="S-1-5-21-527237240-1677128483-854245398-2644" providerId="AD"/>
      </p:ext>
    </p:extLst>
  </p:cmAuthor>
  <p:cmAuthor id="2" name="Santoro, Stephanie" initials="SS" lastIdx="4" clrIdx="1">
    <p:extLst>
      <p:ext uri="{19B8F6BF-5375-455C-9EA6-DF929625EA0E}">
        <p15:presenceInfo xmlns:p15="http://schemas.microsoft.com/office/powerpoint/2012/main" xmlns="" userId="S-1-5-21-527237240-1677128483-854245398-2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9646"/>
    <a:srgbClr val="112A47"/>
    <a:srgbClr val="82D5A1"/>
    <a:srgbClr val="EE7C13"/>
    <a:srgbClr val="7CD5A7"/>
    <a:srgbClr val="6FEDA5"/>
    <a:srgbClr val="78C494"/>
    <a:srgbClr val="16B19A"/>
    <a:srgbClr val="B6328E"/>
    <a:srgbClr val="F796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67277" autoAdjust="0"/>
  </p:normalViewPr>
  <p:slideViewPr>
    <p:cSldViewPr snapToGrid="0" snapToObjects="1">
      <p:cViewPr varScale="1">
        <p:scale>
          <a:sx n="116" d="100"/>
          <a:sy n="116" d="100"/>
        </p:scale>
        <p:origin x="-16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087"/>
    </p:cViewPr>
  </p:sorterViewPr>
  <p:notesViewPr>
    <p:cSldViewPr snapToGrid="0" snapToObjects="1">
      <p:cViewPr varScale="1">
        <p:scale>
          <a:sx n="51" d="100"/>
          <a:sy n="51" d="100"/>
        </p:scale>
        <p:origin x="2668" y="5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B813A3-3187-470F-A319-10BE560DC025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CD459E-2F1D-4133-9DE3-B3228B52F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97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D459E-2F1D-4133-9DE3-B3228B52F2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20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D459E-2F1D-4133-9DE3-B3228B52F2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455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D459E-2F1D-4133-9DE3-B3228B52F2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20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817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399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3208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r Message Only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hci-white-data-burst.png"/>
          <p:cNvPicPr>
            <a:picLocks noChangeAspect="1"/>
          </p:cNvPicPr>
          <p:nvPr userDrawn="1"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112416" y="-453081"/>
            <a:ext cx="20460552" cy="691978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87499" y="1775002"/>
            <a:ext cx="5935134" cy="2345563"/>
          </a:xfrm>
        </p:spPr>
        <p:txBody>
          <a:bodyPr/>
          <a:lstStyle>
            <a:lvl1pPr algn="ctr">
              <a:defRPr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587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itle and Content -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E7C13"/>
              </a:solidFill>
            </a:endParaRPr>
          </a:p>
        </p:txBody>
      </p:sp>
      <p:pic>
        <p:nvPicPr>
          <p:cNvPr id="3" name="Picture 2" descr="ahci-data-ba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679" y="6183149"/>
            <a:ext cx="9191355" cy="35692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 rot="16200000">
            <a:off x="6723134" y="4150018"/>
            <a:ext cx="444144" cy="4412664"/>
          </a:xfrm>
          <a:prstGeom prst="rect">
            <a:avLst/>
          </a:prstGeom>
          <a:gradFill>
            <a:gsLst>
              <a:gs pos="47000">
                <a:schemeClr val="bg1"/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27945"/>
            <a:ext cx="8229600" cy="43982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ahci-logo-letter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43" y="5949395"/>
            <a:ext cx="1550286" cy="58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7877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7CD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058925"/>
            <a:ext cx="7772400" cy="1203078"/>
          </a:xfrm>
        </p:spPr>
        <p:txBody>
          <a:bodyPr>
            <a:normAutofit/>
          </a:bodyPr>
          <a:lstStyle>
            <a:lvl1pPr algn="ctr"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5238169"/>
            <a:ext cx="6400800" cy="95163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1" u="none" kern="2000" spc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ahci-logo-white-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8468" y="665099"/>
            <a:ext cx="4047064" cy="243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318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158672" y="657310"/>
            <a:ext cx="6706864" cy="3946440"/>
            <a:chOff x="1811867" y="536653"/>
            <a:chExt cx="5332737" cy="3137880"/>
          </a:xfrm>
        </p:grpSpPr>
        <p:pic>
          <p:nvPicPr>
            <p:cNvPr id="3" name="Picture 2" descr="ahci-logo-white-blue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0198" y="536653"/>
              <a:ext cx="5094406" cy="3061680"/>
            </a:xfrm>
            <a:prstGeom prst="rect">
              <a:avLst/>
            </a:prstGeom>
          </p:spPr>
        </p:pic>
        <p:sp>
          <p:nvSpPr>
            <p:cNvPr id="6" name="Snip Single Corner Rectangle 5"/>
            <p:cNvSpPr/>
            <p:nvPr userDrawn="1"/>
          </p:nvSpPr>
          <p:spPr>
            <a:xfrm>
              <a:off x="1811867" y="2709333"/>
              <a:ext cx="5332737" cy="965200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4002211"/>
            <a:ext cx="7772400" cy="1203078"/>
          </a:xfrm>
        </p:spPr>
        <p:txBody>
          <a:bodyPr>
            <a:normAutofit/>
          </a:bodyPr>
          <a:lstStyle>
            <a:lvl1pPr algn="ctr"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5206855"/>
            <a:ext cx="6400800" cy="95163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1" u="none" kern="2000" spc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72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Message Only 3">
    <p:bg>
      <p:bgPr>
        <a:solidFill>
          <a:srgbClr val="7CD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hci-white-data-burst.png"/>
          <p:cNvPicPr>
            <a:picLocks noChangeAspect="1"/>
          </p:cNvPicPr>
          <p:nvPr userDrawn="1"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112416" y="-453081"/>
            <a:ext cx="20460552" cy="691978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87499" y="1775002"/>
            <a:ext cx="5935134" cy="2345563"/>
          </a:xfrm>
        </p:spPr>
        <p:txBody>
          <a:bodyPr/>
          <a:lstStyle>
            <a:lvl1pPr algn="ctr">
              <a:defRPr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51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Message Only 4">
    <p:bg>
      <p:bgPr>
        <a:solidFill>
          <a:srgbClr val="16B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hci-white-data-burst.png"/>
          <p:cNvPicPr>
            <a:picLocks noChangeAspect="1"/>
          </p:cNvPicPr>
          <p:nvPr userDrawn="1"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112416" y="-453081"/>
            <a:ext cx="20460552" cy="691978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87499" y="1775002"/>
            <a:ext cx="5935134" cy="2345563"/>
          </a:xfrm>
        </p:spPr>
        <p:txBody>
          <a:bodyPr/>
          <a:lstStyle>
            <a:lvl1pPr algn="ctr">
              <a:defRPr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87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31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233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5398"/>
            <a:ext cx="8229600" cy="0"/>
          </a:xfrm>
          <a:prstGeom prst="line">
            <a:avLst/>
          </a:prstGeom>
          <a:ln w="12700">
            <a:solidFill>
              <a:srgbClr val="112A47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-18679" y="5949395"/>
            <a:ext cx="9191355" cy="629027"/>
            <a:chOff x="-18679" y="5949395"/>
            <a:chExt cx="9191355" cy="629027"/>
          </a:xfrm>
        </p:grpSpPr>
        <p:pic>
          <p:nvPicPr>
            <p:cNvPr id="10" name="Picture 9" descr="ahci-data-band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8679" y="6183149"/>
              <a:ext cx="9191355" cy="35692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 userDrawn="1"/>
          </p:nvSpPr>
          <p:spPr>
            <a:xfrm rot="16200000">
              <a:off x="6723134" y="4150018"/>
              <a:ext cx="444144" cy="4412664"/>
            </a:xfrm>
            <a:prstGeom prst="rect">
              <a:avLst/>
            </a:prstGeom>
            <a:gradFill>
              <a:gsLst>
                <a:gs pos="4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hci-logo-letters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15543" y="5949395"/>
              <a:ext cx="1550286" cy="580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1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45398"/>
            <a:ext cx="8229600" cy="0"/>
          </a:xfrm>
          <a:prstGeom prst="line">
            <a:avLst/>
          </a:prstGeom>
          <a:ln w="12700">
            <a:solidFill>
              <a:srgbClr val="112A47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-18679" y="5949395"/>
            <a:ext cx="9191355" cy="629027"/>
            <a:chOff x="-18679" y="5949395"/>
            <a:chExt cx="9191355" cy="629027"/>
          </a:xfrm>
        </p:grpSpPr>
        <p:pic>
          <p:nvPicPr>
            <p:cNvPr id="12" name="Picture 11" descr="ahci-data-band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8679" y="6183149"/>
              <a:ext cx="9191355" cy="35692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 rot="16200000">
              <a:off x="6723134" y="4150018"/>
              <a:ext cx="444144" cy="4412664"/>
            </a:xfrm>
            <a:prstGeom prst="rect">
              <a:avLst/>
            </a:prstGeom>
            <a:gradFill>
              <a:gsLst>
                <a:gs pos="4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hci-logo-letters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15543" y="5949395"/>
              <a:ext cx="1550286" cy="580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090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42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33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hci-data-ba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679" y="6183149"/>
            <a:ext cx="9191355" cy="35692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6200000">
            <a:off x="6723134" y="4150018"/>
            <a:ext cx="444144" cy="4412664"/>
          </a:xfrm>
          <a:prstGeom prst="rect">
            <a:avLst/>
          </a:prstGeom>
          <a:gradFill>
            <a:gsLst>
              <a:gs pos="47000">
                <a:schemeClr val="bg1"/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hci-logo-letter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43" y="5949395"/>
            <a:ext cx="1550286" cy="580790"/>
          </a:xfrm>
          <a:prstGeom prst="rect">
            <a:avLst/>
          </a:prstGeom>
        </p:spPr>
      </p:pic>
      <p:pic>
        <p:nvPicPr>
          <p:cNvPr id="11" name="Picture 10" descr="green-spa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046" y="1589698"/>
            <a:ext cx="1386840" cy="5486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V="1">
            <a:off x="3517428" y="596019"/>
            <a:ext cx="0" cy="5296261"/>
          </a:xfrm>
          <a:prstGeom prst="line">
            <a:avLst/>
          </a:prstGeom>
          <a:ln w="12700">
            <a:solidFill>
              <a:srgbClr val="112A47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882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hci-data-ba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679" y="6183149"/>
            <a:ext cx="9191355" cy="35692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6200000">
            <a:off x="6723134" y="4150018"/>
            <a:ext cx="444144" cy="4412664"/>
          </a:xfrm>
          <a:prstGeom prst="rect">
            <a:avLst/>
          </a:prstGeom>
          <a:gradFill>
            <a:gsLst>
              <a:gs pos="47000">
                <a:schemeClr val="bg1"/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hci-logo-letter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43" y="5949395"/>
            <a:ext cx="1550286" cy="58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503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19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660" r:id="rId14"/>
    <p:sldLayoutId id="2147483664" r:id="rId15"/>
    <p:sldLayoutId id="2147483661" r:id="rId16"/>
    <p:sldLayoutId id="2147483662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-systemofcare.org/wp-content/uploads/2022/11/Reportable-Events-Training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.beaconhealthoptions.com/providers/provider-form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mailto:CriticalIncident@beaconhealthoptions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stahoviak@bcbh.org" TargetMode="External"/><Relationship Id="rId2" Type="http://schemas.openxmlformats.org/officeDocument/2006/relationships/hyperlink" Target="mailto:emajors@bcbh.or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majors@bcbh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stahoviak@bcb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982" y="3025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16B19A"/>
                </a:solidFill>
              </a:rPr>
              <a:t/>
            </a:r>
            <a:br>
              <a:rPr lang="en-US" sz="3600" dirty="0">
                <a:solidFill>
                  <a:srgbClr val="16B19A"/>
                </a:solidFill>
              </a:rPr>
            </a:br>
            <a:r>
              <a:rPr lang="en-US" sz="3600" b="1" dirty="0">
                <a:solidFill>
                  <a:srgbClr val="112A47"/>
                </a:solidFill>
                <a:latin typeface="Garamond" panose="02020404030301010803" pitchFamily="18" charset="0"/>
              </a:rPr>
              <a:t>Incident</a:t>
            </a:r>
            <a:r>
              <a:rPr lang="en-US" sz="3600" b="1" dirty="0">
                <a:solidFill>
                  <a:srgbClr val="16B19A"/>
                </a:solidFill>
                <a:latin typeface="Garamond" panose="02020404030301010803" pitchFamily="18" charset="0"/>
              </a:rPr>
              <a:t> </a:t>
            </a:r>
            <a:r>
              <a:rPr lang="en-US" sz="3600" b="1" dirty="0" smtClean="0">
                <a:solidFill>
                  <a:srgbClr val="112A47"/>
                </a:solidFill>
                <a:latin typeface="Garamond" panose="02020404030301010803" pitchFamily="18" charset="0"/>
              </a:rPr>
              <a:t>Management</a:t>
            </a:r>
          </a:p>
          <a:p>
            <a:pPr algn="ctr"/>
            <a:r>
              <a:rPr lang="en-US" sz="3600" dirty="0" smtClean="0">
                <a:solidFill>
                  <a:srgbClr val="112A47"/>
                </a:solidFill>
                <a:latin typeface="Garamond" panose="02020404030301010803" pitchFamily="18" charset="0"/>
              </a:rPr>
              <a:t>12/01/2022</a:t>
            </a:r>
            <a:endParaRPr lang="en-US" sz="3600" dirty="0">
              <a:solidFill>
                <a:srgbClr val="112A47"/>
              </a:solidFill>
              <a:latin typeface="Garamond" panose="02020404030301010803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0138" y="1522520"/>
            <a:ext cx="4357688" cy="1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1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Reminder</a:t>
            </a:r>
            <a:endParaRPr lang="en-US" sz="36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n-lt"/>
              </a:rPr>
              <a:t>Why do we report in Beaver County?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Continuous Quality Improvement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400" dirty="0" smtClean="0">
                <a:latin typeface="+mn-lt"/>
              </a:rPr>
              <a:t>Identification of trends and/or improvement opportunities</a:t>
            </a:r>
          </a:p>
          <a:p>
            <a:pPr marL="1200150" lvl="2" indent="-400050">
              <a:buFont typeface="+mj-lt"/>
              <a:buAutoNum type="romanLcPeriod"/>
            </a:pPr>
            <a:r>
              <a:rPr lang="en-US" sz="2400" dirty="0" smtClean="0">
                <a:latin typeface="+mn-lt"/>
              </a:rPr>
              <a:t>prevent future incidents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mprove system functioning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400" dirty="0" smtClean="0">
                <a:latin typeface="+mn-lt"/>
              </a:rPr>
              <a:t>Monitoring to ensure member safety and high quality services</a:t>
            </a:r>
          </a:p>
          <a:p>
            <a:pPr marL="1200150" lvl="2" indent="-400050">
              <a:buFont typeface="+mj-lt"/>
              <a:buAutoNum type="romanLcPeriod"/>
            </a:pPr>
            <a:r>
              <a:rPr lang="en-US" sz="2400" dirty="0" smtClean="0">
                <a:latin typeface="+mn-lt"/>
              </a:rPr>
              <a:t>increase opportunities for intervention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Because it is required.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6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Reporting Methods*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3289299"/>
              </p:ext>
            </p:extLst>
          </p:nvPr>
        </p:nvGraphicFramePr>
        <p:xfrm>
          <a:off x="457052" y="1274618"/>
          <a:ext cx="8229748" cy="338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74">
                  <a:extLst>
                    <a:ext uri="{9D8B030D-6E8A-4147-A177-3AD203B41FA5}">
                      <a16:colId xmlns:a16="http://schemas.microsoft.com/office/drawing/2014/main" xmlns="" val="106598455"/>
                    </a:ext>
                  </a:extLst>
                </a:gridCol>
                <a:gridCol w="4114874">
                  <a:extLst>
                    <a:ext uri="{9D8B030D-6E8A-4147-A177-3AD203B41FA5}">
                      <a16:colId xmlns:a16="http://schemas.microsoft.com/office/drawing/2014/main" xmlns="" val="907352592"/>
                    </a:ext>
                  </a:extLst>
                </a:gridCol>
              </a:tblGrid>
              <a:tr h="33805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+mn-lt"/>
                          <a:cs typeface="Calibri" panose="020F0502020204030204" pitchFamily="34" charset="0"/>
                        </a:rPr>
                        <a:t>Beacon members</a:t>
                      </a:r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3811" marR="938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+mn-lt"/>
                          <a:cs typeface="Calibri" panose="020F0502020204030204" pitchFamily="34" charset="0"/>
                        </a:rPr>
                        <a:t>Non Beacon</a:t>
                      </a:r>
                    </a:p>
                    <a:p>
                      <a:pPr algn="ctr"/>
                      <a:r>
                        <a:rPr lang="en-US" sz="5400" dirty="0" smtClean="0">
                          <a:latin typeface="+mn-lt"/>
                          <a:cs typeface="Calibri" panose="020F0502020204030204" pitchFamily="34" charset="0"/>
                        </a:rPr>
                        <a:t>members</a:t>
                      </a:r>
                      <a:endParaRPr lang="en-US" sz="2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3811" marR="938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103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418" y="4946717"/>
            <a:ext cx="80171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Reporting </a:t>
            </a:r>
            <a:r>
              <a:rPr lang="en-US" sz="2400" dirty="0"/>
              <a:t>to Beacon Health Options remains the </a:t>
            </a:r>
            <a:r>
              <a:rPr lang="en-US" sz="2400" dirty="0" smtClean="0"/>
              <a:t>same</a:t>
            </a:r>
            <a:r>
              <a:rPr lang="en-US" sz="2400" dirty="0"/>
              <a:t> </a:t>
            </a:r>
            <a:r>
              <a:rPr lang="en-US" sz="2400" dirty="0" smtClean="0"/>
              <a:t>and the Beacon Reportable Events training can be viewed by going to: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www.bc-systemofcare.org/wp-content/uploads/2022/11/Reportable-Events-Training.pdf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928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890" y="675987"/>
            <a:ext cx="4739985" cy="61212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510" y="988291"/>
            <a:ext cx="29195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When and How Do You Submit a Reportable Event</a:t>
            </a:r>
            <a:r>
              <a:rPr lang="en-US" b="1" dirty="0" smtClean="0"/>
              <a:t>?</a:t>
            </a:r>
          </a:p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When </a:t>
            </a:r>
            <a:r>
              <a:rPr lang="en-US" b="1" u="sng" dirty="0">
                <a:solidFill>
                  <a:schemeClr val="bg1"/>
                </a:solidFill>
              </a:rPr>
              <a:t>do I report? 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Within </a:t>
            </a:r>
            <a:r>
              <a:rPr lang="en-US" dirty="0">
                <a:solidFill>
                  <a:schemeClr val="bg1"/>
                </a:solidFill>
              </a:rPr>
              <a:t>one (1) business day from the event </a:t>
            </a:r>
            <a:r>
              <a:rPr lang="en-US" dirty="0" smtClean="0">
                <a:solidFill>
                  <a:schemeClr val="bg1"/>
                </a:solidFill>
              </a:rPr>
              <a:t>date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How do I report?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Reportable Event Form located under Quality Management Forms at: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https://pa.beaconhealthoptions.com/providers/provider-forms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 Risk </a:t>
            </a:r>
            <a:r>
              <a:rPr lang="en-US" dirty="0">
                <a:solidFill>
                  <a:schemeClr val="bg1"/>
                </a:solidFill>
              </a:rPr>
              <a:t>Management Email: 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CriticalIncident@beaconhealthoptions.com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Risk </a:t>
            </a:r>
            <a:r>
              <a:rPr lang="en-US" dirty="0">
                <a:solidFill>
                  <a:schemeClr val="bg1"/>
                </a:solidFill>
              </a:rPr>
              <a:t>Management Fax: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1-855-287-8491 </a:t>
            </a:r>
            <a:r>
              <a:rPr lang="en-US" dirty="0">
                <a:solidFill>
                  <a:schemeClr val="bg1"/>
                </a:solidFill>
              </a:rPr>
              <a:t>attention: Critical Incidents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4283" y="104487"/>
            <a:ext cx="5791200" cy="571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7705" y="104487"/>
            <a:ext cx="2429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</a:rPr>
              <a:t>Beacon Members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2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5426"/>
            <a:ext cx="2618073" cy="953816"/>
          </a:xfrm>
        </p:spPr>
        <p:txBody>
          <a:bodyPr/>
          <a:lstStyle/>
          <a:p>
            <a:pPr algn="ctr"/>
            <a:r>
              <a:rPr lang="en-US" b="1" dirty="0" smtClean="0"/>
              <a:t>Non Beacon members</a:t>
            </a:r>
            <a:endParaRPr lang="en-US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662951" y="499290"/>
            <a:ext cx="5811472" cy="4924425"/>
          </a:xfrm>
          <a:prstGeom prst="rect">
            <a:avLst/>
          </a:prstGeom>
          <a:solidFill>
            <a:schemeClr val="bg1"/>
          </a:solidFill>
          <a:ln>
            <a:solidFill>
              <a:srgbClr val="F796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Type incident information into </a:t>
            </a:r>
            <a:r>
              <a:rPr lang="en-US" sz="2000" b="1" u="sng" dirty="0" smtClean="0">
                <a:latin typeface="+mn-lt"/>
                <a:cs typeface="Calibri Light" panose="020F0302020204030204" pitchFamily="34" charset="0"/>
              </a:rPr>
              <a:t>new</a:t>
            </a:r>
            <a:r>
              <a:rPr lang="en-US" sz="2000" b="1" dirty="0" smtClean="0">
                <a:latin typeface="+mn-lt"/>
                <a:cs typeface="Calibri Light" panose="020F0302020204030204" pitchFamily="34" charset="0"/>
              </a:rPr>
              <a:t> </a:t>
            </a:r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reporting form</a:t>
            </a:r>
          </a:p>
          <a:p>
            <a:pPr algn="ctr"/>
            <a:endParaRPr lang="en-US" sz="2000" dirty="0" smtClean="0">
              <a:latin typeface="+mn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Send via secure email</a:t>
            </a:r>
          </a:p>
          <a:p>
            <a:pPr marL="0" indent="0" algn="ctr">
              <a:buNone/>
            </a:pPr>
            <a:endParaRPr lang="en-US" sz="2000" dirty="0">
              <a:latin typeface="+mn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2000" dirty="0" smtClean="0">
              <a:latin typeface="+mn-lt"/>
              <a:cs typeface="Calibri Light" panose="020F0302020204030204" pitchFamily="34" charset="0"/>
            </a:endParaRPr>
          </a:p>
          <a:p>
            <a:pPr algn="ctr"/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Include </a:t>
            </a:r>
            <a:r>
              <a:rPr lang="en-US" sz="2000" u="sng" dirty="0" err="1" smtClean="0">
                <a:latin typeface="+mn-lt"/>
                <a:cs typeface="Calibri Light" panose="020F0302020204030204" pitchFamily="34" charset="0"/>
              </a:rPr>
              <a:t>Incident.type</a:t>
            </a:r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 in the subject line</a:t>
            </a:r>
          </a:p>
          <a:p>
            <a:pPr algn="ctr"/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Examples: </a:t>
            </a:r>
            <a:r>
              <a:rPr lang="en-US" sz="2000" u="sng" dirty="0" err="1" smtClean="0">
                <a:latin typeface="+mn-lt"/>
                <a:cs typeface="Calibri Light" panose="020F0302020204030204" pitchFamily="34" charset="0"/>
              </a:rPr>
              <a:t>Incident.Arrest</a:t>
            </a:r>
            <a:endParaRPr lang="en-US" sz="2000" u="sng" dirty="0" smtClean="0">
              <a:latin typeface="+mn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cs typeface="Calibri Light" panose="020F0302020204030204" pitchFamily="34" charset="0"/>
              </a:rPr>
              <a:t> </a:t>
            </a:r>
            <a:r>
              <a:rPr lang="en-US" sz="2000" dirty="0" smtClean="0">
                <a:cs typeface="Calibri Light" panose="020F0302020204030204" pitchFamily="34" charset="0"/>
              </a:rPr>
              <a:t> </a:t>
            </a:r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                 </a:t>
            </a:r>
            <a:r>
              <a:rPr lang="en-US" sz="2000" u="sng" dirty="0" err="1" smtClean="0">
                <a:latin typeface="+mn-lt"/>
                <a:cs typeface="Calibri Light" panose="020F0302020204030204" pitchFamily="34" charset="0"/>
              </a:rPr>
              <a:t>Incident.AMA</a:t>
            </a:r>
            <a:endParaRPr lang="en-US" sz="2000" u="sng" dirty="0" smtClean="0">
              <a:latin typeface="+mn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2000" u="sng" dirty="0" smtClean="0">
              <a:latin typeface="+mn-lt"/>
              <a:cs typeface="Calibri Light" panose="020F0302020204030204" pitchFamily="34" charset="0"/>
            </a:endParaRPr>
          </a:p>
          <a:p>
            <a:pPr algn="ctr"/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To the attention of </a:t>
            </a:r>
          </a:p>
          <a:p>
            <a:pPr marL="0" indent="0" algn="ctr">
              <a:buNone/>
            </a:pPr>
            <a:r>
              <a:rPr lang="en-US" sz="2000" dirty="0" smtClean="0">
                <a:latin typeface="+mn-lt"/>
                <a:cs typeface="Calibri Light" panose="020F0302020204030204" pitchFamily="34" charset="0"/>
              </a:rPr>
              <a:t>     </a:t>
            </a:r>
            <a:endParaRPr lang="en-US" sz="2000" dirty="0">
              <a:latin typeface="+mn-lt"/>
              <a:cs typeface="Calibri Light" panose="020F0302020204030204" pitchFamily="34" charset="0"/>
            </a:endParaRP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5" name="Down Arrow 4"/>
          <p:cNvSpPr/>
          <p:nvPr/>
        </p:nvSpPr>
        <p:spPr>
          <a:xfrm>
            <a:off x="5423418" y="852334"/>
            <a:ext cx="320655" cy="42830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34763" y="4299835"/>
            <a:ext cx="2697963" cy="2063093"/>
          </a:xfrm>
          <a:prstGeom prst="rect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Elisia Majors</a:t>
            </a:r>
          </a:p>
          <a:p>
            <a:pPr algn="ctr"/>
            <a:r>
              <a:rPr lang="en-US" dirty="0" smtClean="0">
                <a:hlinkClick r:id="rId2"/>
              </a:rPr>
              <a:t>emajors@bcbh.org</a:t>
            </a:r>
            <a:endParaRPr lang="en-US" dirty="0"/>
          </a:p>
          <a:p>
            <a:pPr algn="ctr"/>
            <a:r>
              <a:rPr lang="en-US" dirty="0" smtClean="0"/>
              <a:t>Matt Stahoviak</a:t>
            </a:r>
          </a:p>
          <a:p>
            <a:pPr algn="ctr"/>
            <a:r>
              <a:rPr lang="en-US" dirty="0" smtClean="0">
                <a:hlinkClick r:id="rId3"/>
              </a:rPr>
              <a:t>mstahoviak@bcbh.org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FAX: 724-847-6229</a:t>
            </a:r>
          </a:p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5408359" y="1790315"/>
            <a:ext cx="320655" cy="42830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483165" y="3509645"/>
            <a:ext cx="201158" cy="3174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8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62" y="1690255"/>
            <a:ext cx="3044267" cy="439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429" y="1690255"/>
            <a:ext cx="2989715" cy="4398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696" y="1690255"/>
            <a:ext cx="2858802" cy="439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7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9637" y="2450145"/>
            <a:ext cx="5444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/>
              <a:t>Elisia</a:t>
            </a:r>
            <a:r>
              <a:rPr lang="en-US" sz="4000" dirty="0" smtClean="0"/>
              <a:t> Majors</a:t>
            </a:r>
          </a:p>
          <a:p>
            <a:pPr algn="ctr"/>
            <a:r>
              <a:rPr lang="en-US" sz="4000" dirty="0" smtClean="0">
                <a:hlinkClick r:id="rId3"/>
              </a:rPr>
              <a:t>emajors@bcbh.org</a:t>
            </a:r>
            <a:endParaRPr lang="en-US" sz="4000" dirty="0" smtClean="0"/>
          </a:p>
          <a:p>
            <a:pPr algn="ctr"/>
            <a:r>
              <a:rPr lang="en-US" sz="4000" dirty="0" smtClean="0"/>
              <a:t>Matt </a:t>
            </a:r>
            <a:r>
              <a:rPr lang="en-US" sz="4000" dirty="0" err="1" smtClean="0"/>
              <a:t>Stahoviak</a:t>
            </a:r>
            <a:endParaRPr lang="en-US" sz="4000" dirty="0" smtClean="0"/>
          </a:p>
          <a:p>
            <a:pPr algn="ctr"/>
            <a:r>
              <a:rPr lang="en-US" sz="4000" dirty="0" smtClean="0">
                <a:hlinkClick r:id="rId4"/>
              </a:rPr>
              <a:t>mstahoviak@bcbh.org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963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16219</TotalTime>
  <Words>191</Words>
  <Application>Microsoft Office PowerPoint</Application>
  <PresentationFormat>On-screen Show (4:3)</PresentationFormat>
  <Paragraphs>57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Reminder</vt:lpstr>
      <vt:lpstr>Two Reporting Methods*</vt:lpstr>
      <vt:lpstr>Slide 4</vt:lpstr>
      <vt:lpstr>Non Beacon members</vt:lpstr>
      <vt:lpstr>Reporting Form</vt:lpstr>
      <vt:lpstr>Any questions?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Gerkin, Lea Ann</dc:creator>
  <cp:lastModifiedBy>User</cp:lastModifiedBy>
  <cp:revision>231</cp:revision>
  <cp:lastPrinted>2019-11-18T20:55:25Z</cp:lastPrinted>
  <dcterms:created xsi:type="dcterms:W3CDTF">2019-04-05T14:25:03Z</dcterms:created>
  <dcterms:modified xsi:type="dcterms:W3CDTF">2023-03-09T13:57:57Z</dcterms:modified>
</cp:coreProperties>
</file>